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sldIdLst>
    <p:sldId id="256" r:id="rId2"/>
    <p:sldId id="410" r:id="rId3"/>
    <p:sldId id="257" r:id="rId4"/>
    <p:sldId id="265" r:id="rId5"/>
    <p:sldId id="258" r:id="rId6"/>
    <p:sldId id="259" r:id="rId7"/>
    <p:sldId id="260" r:id="rId8"/>
    <p:sldId id="261" r:id="rId9"/>
    <p:sldId id="267" r:id="rId10"/>
    <p:sldId id="337" r:id="rId11"/>
    <p:sldId id="411" r:id="rId12"/>
    <p:sldId id="453" r:id="rId13"/>
    <p:sldId id="412" r:id="rId14"/>
    <p:sldId id="413" r:id="rId15"/>
    <p:sldId id="262" r:id="rId16"/>
    <p:sldId id="414" r:id="rId17"/>
    <p:sldId id="263" r:id="rId18"/>
    <p:sldId id="493" r:id="rId19"/>
    <p:sldId id="455" r:id="rId20"/>
    <p:sldId id="454" r:id="rId21"/>
    <p:sldId id="266" r:id="rId22"/>
    <p:sldId id="416" r:id="rId23"/>
    <p:sldId id="282" r:id="rId24"/>
    <p:sldId id="472" r:id="rId25"/>
    <p:sldId id="295" r:id="rId26"/>
    <p:sldId id="297" r:id="rId27"/>
    <p:sldId id="296" r:id="rId28"/>
    <p:sldId id="298" r:id="rId29"/>
    <p:sldId id="270" r:id="rId30"/>
    <p:sldId id="268" r:id="rId31"/>
    <p:sldId id="271" r:id="rId32"/>
    <p:sldId id="300" r:id="rId33"/>
    <p:sldId id="274" r:id="rId34"/>
    <p:sldId id="419" r:id="rId35"/>
    <p:sldId id="347" r:id="rId36"/>
    <p:sldId id="345" r:id="rId37"/>
    <p:sldId id="424" r:id="rId38"/>
    <p:sldId id="284" r:id="rId39"/>
    <p:sldId id="426" r:id="rId40"/>
    <p:sldId id="287" r:id="rId41"/>
    <p:sldId id="340" r:id="rId42"/>
    <p:sldId id="301" r:id="rId43"/>
    <p:sldId id="427" r:id="rId44"/>
    <p:sldId id="428" r:id="rId45"/>
    <p:sldId id="447" r:id="rId46"/>
    <p:sldId id="446" r:id="rId47"/>
    <p:sldId id="429" r:id="rId48"/>
    <p:sldId id="430" r:id="rId49"/>
    <p:sldId id="436" r:id="rId50"/>
    <p:sldId id="437" r:id="rId51"/>
    <p:sldId id="438" r:id="rId52"/>
    <p:sldId id="448" r:id="rId53"/>
    <p:sldId id="450" r:id="rId54"/>
    <p:sldId id="456" r:id="rId55"/>
    <p:sldId id="457" r:id="rId56"/>
    <p:sldId id="458" r:id="rId57"/>
    <p:sldId id="451" r:id="rId58"/>
    <p:sldId id="452" r:id="rId59"/>
    <p:sldId id="494" r:id="rId60"/>
    <p:sldId id="495" r:id="rId61"/>
    <p:sldId id="439" r:id="rId62"/>
    <p:sldId id="443" r:id="rId63"/>
    <p:sldId id="440" r:id="rId64"/>
    <p:sldId id="322" r:id="rId65"/>
    <p:sldId id="324" r:id="rId66"/>
    <p:sldId id="444" r:id="rId67"/>
    <p:sldId id="327" r:id="rId68"/>
    <p:sldId id="364" r:id="rId69"/>
    <p:sldId id="335" r:id="rId70"/>
    <p:sldId id="332" r:id="rId71"/>
    <p:sldId id="369" r:id="rId72"/>
    <p:sldId id="349" r:id="rId73"/>
    <p:sldId id="334" r:id="rId74"/>
    <p:sldId id="383" r:id="rId75"/>
    <p:sldId id="376" r:id="rId76"/>
    <p:sldId id="445" r:id="rId77"/>
    <p:sldId id="379" r:id="rId78"/>
    <p:sldId id="385" r:id="rId79"/>
    <p:sldId id="441" r:id="rId80"/>
    <p:sldId id="442" r:id="rId81"/>
    <p:sldId id="329" r:id="rId82"/>
    <p:sldId id="384" r:id="rId83"/>
    <p:sldId id="318" r:id="rId84"/>
    <p:sldId id="391" r:id="rId85"/>
    <p:sldId id="321" r:id="rId86"/>
    <p:sldId id="403" r:id="rId87"/>
    <p:sldId id="406" r:id="rId88"/>
    <p:sldId id="363" r:id="rId89"/>
    <p:sldId id="393" r:id="rId90"/>
    <p:sldId id="479" r:id="rId91"/>
    <p:sldId id="480" r:id="rId92"/>
    <p:sldId id="478" r:id="rId93"/>
    <p:sldId id="481" r:id="rId94"/>
    <p:sldId id="482" r:id="rId95"/>
    <p:sldId id="483" r:id="rId96"/>
    <p:sldId id="484" r:id="rId97"/>
    <p:sldId id="485" r:id="rId98"/>
    <p:sldId id="486" r:id="rId99"/>
    <p:sldId id="487" r:id="rId100"/>
    <p:sldId id="488" r:id="rId101"/>
    <p:sldId id="496" r:id="rId102"/>
    <p:sldId id="497" r:id="rId103"/>
    <p:sldId id="490" r:id="rId104"/>
    <p:sldId id="491" r:id="rId105"/>
    <p:sldId id="492" r:id="rId10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E3B9"/>
    <a:srgbClr val="F3FFFF"/>
    <a:srgbClr val="CC0000"/>
    <a:srgbClr val="EBFFFF"/>
    <a:srgbClr val="F7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5146" autoAdjust="0"/>
  </p:normalViewPr>
  <p:slideViewPr>
    <p:cSldViewPr>
      <p:cViewPr varScale="1">
        <p:scale>
          <a:sx n="84" d="100"/>
          <a:sy n="84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E8D96E-5351-48AA-9194-93B65EA16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2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4FA733-DD78-42BC-8A2C-AEF8AB3E0BBF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44CCBE-2134-4A28-B3F1-D6F35777E506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7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95BB4B-2B1E-4A5B-B53C-C595EDEA9CE1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6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80E4F1-5147-4074-9012-8853CD4743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49284-085A-4E4E-B16B-D4969A5DFA3B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4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96E29-1221-4CF2-A41B-29907FD4193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6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56A80A-F48B-4C24-A0F5-242D772B54BE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07292-8A58-469C-8B09-26205C62173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279B1D-2480-402B-82A4-55FDB2EB885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F0B68-0C16-4304-AF94-9D38F81CD9BF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4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2B0FF-06FB-4C9E-99BF-E2FC481F5F05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DA283-4314-4CFA-B52F-926E0B0B40BA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0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1AC6F-F001-4C09-94C0-A3C4D684AB77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30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71B83-5CA9-44B0-B039-6B20D6CFA4E1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4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99A25F-6861-4830-8DA5-EF5284787E47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97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8686F7-5054-4684-9391-6DC65119E3CB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37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FDC402-39AA-44C8-82B3-A581DB3FD50D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8185F-58ED-4FEA-887F-4CBD5A1EF9C2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8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6423C-51D9-4A22-A451-FFEC8A4D4ABF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3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AC486-35BD-47F0-8BC7-B3D1E62765BB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6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7F0621-D0CD-48BC-8755-935D5D7ED51C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3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1965CC-CCED-47C1-939B-907492BF3B1E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CD4956-D13D-48B8-9D34-89C664A0515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23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E9127-FA7D-47DE-B9E1-BA14D98DC94A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D45B8-DB40-4E0D-967A-31FB5C4A10C5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3FB281-5661-49C7-ABB5-CA475E485D52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59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27439-3286-4EF7-A071-41BFE9873116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38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0CB18-1D57-47F4-9946-1CC822DC6099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4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9785D-8688-4596-816A-2E89E8645BA0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78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DCB03-2C87-4D03-9376-34A4B8F4202C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75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0DF7A-71C1-4054-BBE6-478CB29598B0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8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50902-C8D3-42CF-9A68-CEBE927A4C04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03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D89E4-AD16-4A7B-9CD7-5BFDDDD865DE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EDE0E-F498-4455-AEEA-658ADA0F934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EA196-10BE-4B66-93F5-E3E5FC11B387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3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A347-6AB3-4BBC-BB50-5C8F84E2A07E}" type="slidenum">
              <a:rPr lang="en-US" smtClean="0"/>
              <a:pPr>
                <a:defRPr/>
              </a:pPr>
              <a:t>49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3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DB85EE-310C-4B30-BDF2-B6F976082016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6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F2BF-A75B-4FE3-890E-ED22C03BCEE1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35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7F461E-A4F6-4B50-AFF0-83164C725E41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02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52EF1-8365-48EC-825D-A5AFA26EE980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21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A9F22-658A-4F3F-8C30-ADFEF43A0312}" type="slidenum">
              <a:rPr lang="en-US" smtClean="0"/>
              <a:pPr>
                <a:defRPr/>
              </a:pPr>
              <a:t>55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0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A7D75-41EE-4D7D-BF8A-D927A75E7735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59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0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28BF5-41C9-404D-BD72-E1568F6D0127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E5429-15D1-4BC5-9AB9-FDDF5E87B04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53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274E212-9E18-433F-95D9-0FBAFAAC9683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60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35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647CB-7B44-44A7-8870-E9AB4CAD8E0C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128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74631F-60AF-4ADC-B4C1-D1D33344F889}" type="slidenum">
              <a:rPr lang="en-US" smtClean="0"/>
              <a:pPr>
                <a:defRPr/>
              </a:pPr>
              <a:t>62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C354B-3404-4E90-A2F5-77C0D2E9F316}" type="slidenum">
              <a:rPr lang="en-US" smtClean="0"/>
              <a:pPr>
                <a:defRPr/>
              </a:pPr>
              <a:t>63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5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7073FA-E029-4270-A7B8-165935775E84}" type="slidenum">
              <a:rPr lang="en-US" smtClean="0"/>
              <a:pPr>
                <a:defRPr/>
              </a:pPr>
              <a:t>64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51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51142-F63B-4CE1-A414-6187CE5DF510}" type="slidenum">
              <a:rPr lang="en-US" smtClean="0"/>
              <a:pPr>
                <a:defRPr/>
              </a:pPr>
              <a:t>65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56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D674E-9CE0-4DD8-98A4-5FED10FF2044}" type="slidenum">
              <a:rPr lang="en-US" smtClean="0"/>
              <a:pPr>
                <a:defRPr/>
              </a:pPr>
              <a:t>67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937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410C7-3661-40A4-8F3B-A54DBBA70B48}" type="slidenum">
              <a:rPr lang="en-US" smtClean="0"/>
              <a:pPr>
                <a:defRPr/>
              </a:pPr>
              <a:t>68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7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F7A32-4294-409D-B2E5-8AB9D81ADCD1}" type="slidenum">
              <a:rPr lang="en-US" smtClean="0"/>
              <a:pPr>
                <a:defRPr/>
              </a:pPr>
              <a:t>69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56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56B8D8-3052-4082-83EE-617D4490D17F}" type="slidenum">
              <a:rPr lang="en-US" smtClean="0"/>
              <a:pPr>
                <a:defRPr/>
              </a:pPr>
              <a:t>70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3AC9D3-872B-4E09-988A-B2D075E9D03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46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24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6FEC1-CADF-4056-BCAA-0037A3669627}" type="slidenum">
              <a:rPr lang="en-US" smtClean="0"/>
              <a:pPr>
                <a:defRPr/>
              </a:pPr>
              <a:t>72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2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36791-678B-4E01-80A1-66A3BF1AF760}" type="slidenum">
              <a:rPr lang="en-US" smtClean="0"/>
              <a:pPr>
                <a:defRPr/>
              </a:pPr>
              <a:t>73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66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7553CE-BA70-4F59-9E15-31032D86C67E}" type="slidenum">
              <a:rPr lang="en-US" sz="1200">
                <a:latin typeface="Arial" charset="0"/>
              </a:rPr>
              <a:pPr algn="r"/>
              <a:t>74</a:t>
            </a:fld>
            <a:endParaRPr lang="en-US" sz="1200">
              <a:latin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7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8443F1-5B2F-4F0B-84B5-CF2BB1745B96}" type="slidenum">
              <a:rPr lang="en-US" sz="1200">
                <a:latin typeface="Arial" charset="0"/>
              </a:rPr>
              <a:pPr algn="r"/>
              <a:t>75</a:t>
            </a:fld>
            <a:endParaRPr lang="en-US" sz="1200">
              <a:latin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8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2E65A2-BB63-4BF6-9136-B509DEED8F3F}" type="slidenum">
              <a:rPr lang="en-US" sz="1200">
                <a:latin typeface="Arial" charset="0"/>
              </a:rPr>
              <a:pPr algn="r"/>
              <a:t>76</a:t>
            </a:fld>
            <a:endParaRPr lang="en-US" sz="1200">
              <a:latin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4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37BD6C-9586-41B3-9295-FBECC8DD398E}" type="slidenum">
              <a:rPr lang="en-US" sz="1200">
                <a:latin typeface="Arial" charset="0"/>
              </a:rPr>
              <a:pPr algn="r"/>
              <a:t>77</a:t>
            </a:fld>
            <a:endParaRPr lang="en-US" sz="1200">
              <a:latin typeface="Arial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030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7F2105-3719-4F38-BE26-907B3D08F7E5}" type="slidenum">
              <a:rPr lang="en-US" sz="1200">
                <a:latin typeface="Arial" charset="0"/>
              </a:rPr>
              <a:pPr algn="r"/>
              <a:t>78</a:t>
            </a:fld>
            <a:endParaRPr lang="en-US" sz="1200">
              <a:latin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5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078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7166A-E339-4345-9DD9-2078CB9CAE29}" type="slidenum">
              <a:rPr lang="en-US" smtClean="0"/>
              <a:pPr>
                <a:defRPr/>
              </a:pPr>
              <a:t>80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FA986-84CB-4911-A0C4-F1E8231A157A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72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EED27-8BE7-42A4-A7C7-383E4D9955D9}" type="slidenum">
              <a:rPr lang="en-US" smtClean="0"/>
              <a:pPr>
                <a:defRPr/>
              </a:pPr>
              <a:t>81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693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DF2601-C8FA-4827-8E4F-812322F4298D}" type="slidenum">
              <a:rPr lang="en-US" sz="1200">
                <a:latin typeface="Arial" charset="0"/>
              </a:rPr>
              <a:pPr algn="r"/>
              <a:t>82</a:t>
            </a:fld>
            <a:endParaRPr lang="en-US" sz="1200">
              <a:latin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690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B21FC-38A5-4DF4-B490-2DD3FE8F02E2}" type="slidenum">
              <a:rPr lang="en-US" smtClean="0"/>
              <a:pPr>
                <a:defRPr/>
              </a:pPr>
              <a:t>83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83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764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7F2BCB-74E1-4E1C-9695-3CEC42856FF6}" type="slidenum">
              <a:rPr lang="en-US" smtClean="0"/>
              <a:pPr>
                <a:defRPr/>
              </a:pPr>
              <a:t>85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8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1C5159-4ABC-45DE-9218-CAA74C86C90C}" type="slidenum">
              <a:rPr lang="en-US" sz="1200">
                <a:latin typeface="Arial" charset="0"/>
              </a:rPr>
              <a:pPr algn="r"/>
              <a:t>86</a:t>
            </a:fld>
            <a:endParaRPr lang="en-US" sz="1200">
              <a:latin typeface="Arial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835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426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2BCC9-3B60-4EE7-B350-D5F3B5F81535}" type="slidenum">
              <a:rPr lang="en-US" smtClean="0"/>
              <a:pPr>
                <a:defRPr/>
              </a:pPr>
              <a:t>88</a:t>
            </a:fld>
            <a:endParaRPr lang="en-US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10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C20B07-A70B-4D38-B3EC-7186C253C5AA}" type="slidenum">
              <a:rPr lang="en-US" sz="1200">
                <a:latin typeface="Arial" charset="0"/>
              </a:rPr>
              <a:pPr algn="r"/>
              <a:t>89</a:t>
            </a:fld>
            <a:endParaRPr lang="en-US" sz="1200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491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ADC443-8B3D-4C9E-8DA3-68F8F2614368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103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9B575-E11F-4140-817A-3E3758014FC3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17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6616EF2-C104-4AA1-93A1-ECC2CDF00B5A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104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603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F42B125-3DFD-4038-AEA9-BD432DF205A4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105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6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9A85C-C5E3-40BE-AD90-D31C82F1864B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C2C4-6087-4353-96CC-DA6EADBE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4DC75-ADEC-4DF9-8164-E960E8AB7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3BF1-1AE4-4AAF-AAAE-6D1634880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F1F0C-81B6-48F3-89C8-A31850E8D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0BFD-A5F2-4493-A0CE-BC965BBB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1D98-DD00-46EE-BCCE-0B34403B3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1974C-41F1-48F5-A892-8C9F9615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5BAAE-ED67-44FC-B0E3-6522915D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FCB7A-AAB8-4A42-9AE8-D10632B13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ECA60-2DDA-407B-9AB1-31CB803E1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81-580A-4B66-9895-268DCAC44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94F8383-5F9F-47D6-AC34-04F3ECD49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eaLnBrk="1" hangingPunct="1"/>
            <a:r>
              <a:rPr lang="en-US" sz="6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Example 1: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Write a JavaScript to display the following: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“Hello World” </a:t>
            </a:r>
            <a:r>
              <a:rPr lang="en-US" smtClean="0">
                <a:effectLst/>
                <a:latin typeface="Tw Cen MT" pitchFamily="34" charset="0"/>
              </a:rPr>
              <a:t>as a center aligned H2 heading. Underline the text.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“How are you?” </a:t>
            </a:r>
            <a:r>
              <a:rPr lang="en-US" smtClean="0">
                <a:effectLst/>
                <a:latin typeface="Tw Cen MT" pitchFamily="34" charset="0"/>
              </a:rPr>
              <a:t>as a paragraph.</a:t>
            </a:r>
            <a:endParaRPr lang="en-US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696200" cy="64770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{	if(document.form1.cname.value.length==0)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if(document.form1.address.value.length==0)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your address");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if(isNaN(document.form1.tel.value))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alert("telephone number should be numeric");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if(document.form1.room.selectedIndex==0)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alert("How many rooms do you want?");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if((!document.form1.rtype[0].checked) &amp;&amp; (!document.form1.rtype[1].checked))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a type of room");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if((!document.form1.ex1.checked) &amp;&amp; (!document.form1.ex2.checked) &amp;&amp; (!document.form1.ex3.checked))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any extras you want");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reserving with us!");	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Variable Scope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&lt;html&gt;&lt;head&gt;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sum()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{b=10;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sum=a+b;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return sum;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prod()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{var c=5;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prod=b*c;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return prod;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&lt;/script&gt;&lt;/head&gt;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1752600" y="19812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549" name="TextBox 4"/>
          <p:cNvSpPr txBox="1">
            <a:spLocks noChangeArrowheads="1"/>
          </p:cNvSpPr>
          <p:nvPr/>
        </p:nvSpPr>
        <p:spPr bwMode="auto">
          <a:xfrm>
            <a:off x="4038600" y="16002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Global variable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057400" y="41148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551" name="TextBox 6"/>
          <p:cNvSpPr txBox="1">
            <a:spLocks noChangeArrowheads="1"/>
          </p:cNvSpPr>
          <p:nvPr/>
        </p:nvSpPr>
        <p:spPr bwMode="auto">
          <a:xfrm>
            <a:off x="4343400" y="37338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Local variable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a=20;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document.write(“Sum is " +sum());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document.write("Product is " +prod());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  <a:p>
            <a:endParaRPr lang="en-US" sz="2400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600200" y="16002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572" name="TextBox 6"/>
          <p:cNvSpPr txBox="1">
            <a:spLocks noChangeArrowheads="1"/>
          </p:cNvSpPr>
          <p:nvPr/>
        </p:nvSpPr>
        <p:spPr bwMode="auto">
          <a:xfrm>
            <a:off x="3886200" y="12192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Global variable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Web Scripting </a:t>
            </a:r>
            <a:endParaRPr lang="en-US" sz="4800" b="0" u="sng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latin typeface="Tw Cen MT" pitchFamily="34" charset="0"/>
              </a:rPr>
              <a:t>Two main scripting languages are in use.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r>
              <a:rPr lang="en-US" smtClean="0">
                <a:effectLst/>
                <a:latin typeface="Tw Cen MT" pitchFamily="34" charset="0"/>
              </a:rPr>
              <a:t>JavaScript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r>
              <a:rPr lang="en-US" smtClean="0">
                <a:effectLst/>
                <a:latin typeface="Tw Cen MT" pitchFamily="34" charset="0"/>
              </a:rPr>
              <a:t>VBScript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endParaRPr lang="en-US" smtClean="0">
              <a:effectLst/>
              <a:latin typeface="Tw Cen MT" pitchFamily="34" charset="0"/>
            </a:endParaRPr>
          </a:p>
          <a:p>
            <a:pPr eaLnBrk="1" hangingPunct="1"/>
            <a:r>
              <a:rPr lang="en-US" smtClean="0">
                <a:effectLst/>
                <a:latin typeface="Tw Cen MT" pitchFamily="34" charset="0"/>
              </a:rPr>
              <a:t>The disadvantage of using VBScript is that it is only supported by Internet Explorer. Where as JavaScript is supported by several browsers.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endParaRPr lang="en-US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229600" cy="51816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Enter the price of an item and the quantity purchased through prompt boxes.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Calculate the total amount (qty*price).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If the amount is greater than Rs500/= add a 10% tax.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Display the total amount payable as an alert.</a:t>
            </a:r>
          </a:p>
        </p:txBody>
      </p:sp>
      <p:sp>
        <p:nvSpPr>
          <p:cNvPr id="111619" name="TextBox 3"/>
          <p:cNvSpPr txBox="1">
            <a:spLocks noChangeArrowheads="1"/>
          </p:cNvSpPr>
          <p:nvPr/>
        </p:nvSpPr>
        <p:spPr bwMode="auto">
          <a:xfrm>
            <a:off x="381000" y="228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04800"/>
            <a:ext cx="8229600" cy="6400800"/>
          </a:xfrm>
          <a:solidFill>
            <a:srgbClr val="EB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x=prompt("Enter the price of an item","");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y=prompt("Enter the quantity","");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amount=x *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if(amount &gt; 500)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{var total= amount * 1.1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alert("The total value payable with tax= Rs " +total);}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{alert("The value payable =  Rs " +amount);}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52578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 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 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 document.write("&lt;h1 align=center&gt;&lt;u&gt;Hello World&lt;/u&gt;&lt;/h1&gt;");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document.write("&lt;p&gt;How are you?&lt;/p&gt;");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2672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document.write("&lt;h1 align=center&gt;&lt;u&gt;Hello World&lt;/u&gt;&lt;/h1&gt;&lt;p&gt;How are you?&lt;/p&gt;");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600" u="sng" dirty="0" smtClean="0">
                <a:effectLst/>
                <a:latin typeface="Tw Cen MT" pitchFamily="34" charset="0"/>
              </a:rPr>
              <a:t>Example 2: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ffectLst/>
                <a:latin typeface="Tw Cen MT" pitchFamily="34" charset="0"/>
              </a:rPr>
              <a:t>Write a JavaScript to display the following: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National School of Business Management</a:t>
            </a:r>
            <a:r>
              <a:rPr lang="en-US" dirty="0" smtClean="0">
                <a:effectLst/>
                <a:latin typeface="Tw Cen MT" pitchFamily="34" charset="0"/>
              </a:rPr>
              <a:t>  as  an H1 heading in italic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  <a:latin typeface="Tw Cen MT" pitchFamily="34" charset="0"/>
              </a:rPr>
              <a:t>and </a:t>
            </a:r>
            <a:r>
              <a:rPr lang="en-US" dirty="0" smtClean="0">
                <a:effectLst/>
                <a:latin typeface="Tw Cen MT" pitchFamily="34" charset="0"/>
              </a:rPr>
              <a:t>center aligned with font color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  <a:latin typeface="Tw Cen MT" pitchFamily="34" charset="0"/>
              </a:rPr>
              <a:t>red</a:t>
            </a:r>
            <a:r>
              <a:rPr lang="en-US" dirty="0" smtClean="0">
                <a:effectLst/>
                <a:latin typeface="Tw Cen MT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FFFF00"/>
                </a:solidFill>
                <a:effectLst/>
                <a:latin typeface="Tw Cen MT" pitchFamily="34" charset="0"/>
              </a:rPr>
              <a:t>BSc</a:t>
            </a:r>
            <a:r>
              <a:rPr lang="en-US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in Computing </a:t>
            </a:r>
            <a:r>
              <a:rPr lang="en-US" smtClean="0">
                <a:effectLst/>
                <a:latin typeface="Tw Cen MT" pitchFamily="34" charset="0"/>
              </a:rPr>
              <a:t>as </a:t>
            </a:r>
            <a:r>
              <a:rPr lang="en-US" dirty="0" smtClean="0">
                <a:effectLst/>
                <a:latin typeface="Tw Cen MT" pitchFamily="34" charset="0"/>
              </a:rPr>
              <a:t>a center aligned H2 heading.</a:t>
            </a:r>
            <a:endParaRPr lang="en-US" dirty="0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document.write("&lt;h1 align=center&gt;&lt;font color=red&gt;&lt;i&gt;National Institute  of Business Management&lt;/i&gt;&lt;/font&gt;&lt;/h1&gt;");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document.write("&lt;h2 align=center&gt;DCSD 12.1&lt;/h2&gt;");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the </a:t>
            </a:r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Head Section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86800" cy="3200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Scripts placed in the head section are </a:t>
            </a:r>
            <a:r>
              <a:rPr lang="en-US" sz="3000" u="sng" smtClean="0">
                <a:effectLst/>
                <a:latin typeface="Tw Cen MT" pitchFamily="34" charset="0"/>
              </a:rPr>
              <a:t>not automatically executed when the page loads</a:t>
            </a:r>
            <a:r>
              <a:rPr lang="en-US" sz="3000" smtClean="0">
                <a:effectLst/>
                <a:latin typeface="Tw Cen MT" pitchFamily="34" charset="0"/>
              </a:rPr>
              <a:t> but can be executed when called by other scripts in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4038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&lt;head&gt;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&lt;title&gt; Javascript Example &lt;/title&gt;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……………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in an external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46482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src</a:t>
            </a:r>
            <a:r>
              <a:rPr lang="en-US" sz="3000" smtClean="0">
                <a:effectLst/>
                <a:latin typeface="Tw Cen MT" pitchFamily="34" charset="0"/>
              </a:rPr>
              <a:t> attribute of the &lt;script&gt; tag must be used to specify the external JavaScript file.  The tag can appear in the head or the body section of the HTML document.</a:t>
            </a:r>
          </a:p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Save the external JavaScript file with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.</a:t>
            </a:r>
            <a:r>
              <a:rPr lang="en-US" sz="2400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</a:t>
            </a:r>
            <a:r>
              <a:rPr lang="en-US" sz="3000" smtClean="0">
                <a:effectLst/>
                <a:latin typeface="Tw Cen MT" pitchFamily="34" charset="0"/>
              </a:rPr>
              <a:t> file extension.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2286000"/>
          </a:xfrm>
          <a:noFill/>
        </p:spPr>
        <p:txBody>
          <a:bodyPr/>
          <a:lstStyle/>
          <a:p>
            <a:r>
              <a:rPr lang="en-US" sz="3000" u="sng" smtClean="0">
                <a:effectLst/>
                <a:latin typeface="Tw Cen MT" pitchFamily="34" charset="0"/>
              </a:rPr>
              <a:t>Note: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The external script should not contain the  &lt;script&gt;&lt;</a:t>
            </a:r>
            <a:r>
              <a:rPr lang="hi-IN" sz="3000" smtClean="0">
                <a:effectLst/>
                <a:latin typeface="Tw Cen MT" pitchFamily="34" charset="0"/>
              </a:rPr>
              <a:t>/</a:t>
            </a:r>
            <a:r>
              <a:rPr lang="en-US" sz="3000" smtClean="0">
                <a:effectLst/>
                <a:latin typeface="Tw Cen MT" pitchFamily="34" charset="0"/>
              </a:rPr>
              <a:t>script&gt; tags.</a:t>
            </a:r>
            <a:r>
              <a:rPr lang="hi-IN" sz="3000" smtClean="0">
                <a:effectLst/>
                <a:latin typeface="Tw Cen MT" pitchFamily="34" charset="0"/>
              </a:rPr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33400" y="685800"/>
            <a:ext cx="8305800" cy="2133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</a:t>
            </a:r>
            <a:r>
              <a:rPr lang="en-US" sz="24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avascript” type=“text/ </a:t>
            </a:r>
            <a:r>
              <a:rPr lang="en-US" sz="20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avascript”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src=“filename.</a:t>
            </a:r>
            <a:r>
              <a:rPr lang="en-US" sz="2000" b="1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s”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&gt;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Example 1: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Use an </a:t>
            </a:r>
            <a:r>
              <a:rPr lang="en-US" u="sng" smtClean="0">
                <a:effectLst/>
                <a:latin typeface="Tw Cen MT" pitchFamily="34" charset="0"/>
              </a:rPr>
              <a:t>external JavaScript</a:t>
            </a:r>
            <a:r>
              <a:rPr lang="en-US" smtClean="0">
                <a:effectLst/>
                <a:latin typeface="Tw Cen MT" pitchFamily="34" charset="0"/>
              </a:rPr>
              <a:t> to display the following:</a:t>
            </a:r>
          </a:p>
          <a:p>
            <a:pPr lvl="1" eaLnBrk="1" hangingPunct="1"/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“Internet Technology”</a:t>
            </a:r>
            <a:r>
              <a:rPr lang="en-US" smtClean="0">
                <a:effectLst/>
                <a:latin typeface="Tw Cen MT" pitchFamily="34" charset="0"/>
              </a:rPr>
              <a:t>  as a center aligned H1 heading.</a:t>
            </a:r>
          </a:p>
          <a:p>
            <a:pPr lvl="1" eaLnBrk="1" hangingPunct="1"/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“Learn JavaScript in a day”</a:t>
            </a:r>
            <a:r>
              <a:rPr lang="en-US" smtClean="0">
                <a:effectLst/>
                <a:latin typeface="Tw Cen MT" pitchFamily="34" charset="0"/>
              </a:rPr>
              <a:t> as a paragraph with font color blue.</a:t>
            </a:r>
            <a:endParaRPr lang="en-US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457200"/>
            <a:ext cx="8077200" cy="914400"/>
          </a:xfrm>
        </p:spPr>
        <p:txBody>
          <a:bodyPr/>
          <a:lstStyle/>
          <a:p>
            <a:pPr eaLnBrk="1" hangingPunct="1"/>
            <a:r>
              <a:rPr lang="en-US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DHTML (Dynamic HTML)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029200"/>
          </a:xfrm>
        </p:spPr>
        <p:txBody>
          <a:bodyPr/>
          <a:lstStyle/>
          <a:p>
            <a:pPr marL="342900" lvl="2" indent="-342900" eaLnBrk="1" hangingPunct="1">
              <a:lnSpc>
                <a:spcPct val="150000"/>
              </a:lnSpc>
              <a:spcAft>
                <a:spcPts val="1800"/>
              </a:spcAft>
              <a:buClr>
                <a:schemeClr val="hlink"/>
              </a:buClr>
            </a:pPr>
            <a:r>
              <a:rPr lang="en-US" sz="2800" smtClean="0">
                <a:effectLst/>
                <a:latin typeface="Tw Cen MT" pitchFamily="34" charset="0"/>
              </a:rPr>
              <a:t>DHTML is a term used to describe the combination of the three web technologies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HTML</a:t>
            </a:r>
            <a:r>
              <a:rPr lang="en-US" sz="2800" smtClean="0">
                <a:effectLst/>
                <a:latin typeface="Tw Cen MT" pitchFamily="34" charset="0"/>
              </a:rPr>
              <a:t>,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style sheets</a:t>
            </a:r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(CSS)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</a:rPr>
              <a:t>and 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Web Scripts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</a:rPr>
              <a:t>to create dynamic and interactive web pages.</a:t>
            </a:r>
          </a:p>
          <a:p>
            <a:pPr marL="342900" lvl="2" indent="-342900" eaLnBrk="1" hangingPunct="1">
              <a:lnSpc>
                <a:spcPct val="150000"/>
              </a:lnSpc>
              <a:spcAft>
                <a:spcPts val="1800"/>
              </a:spcAft>
              <a:buClr>
                <a:schemeClr val="hlink"/>
              </a:buClr>
            </a:pPr>
            <a:r>
              <a:rPr lang="en-US" sz="2800" smtClean="0">
                <a:effectLst/>
                <a:latin typeface="Tw Cen MT" pitchFamily="34" charset="0"/>
              </a:rPr>
              <a:t>Using DHTML you can interact with the user and alter the content of a page at any time.</a:t>
            </a:r>
            <a:endParaRPr lang="en-US" sz="3200" b="1" smtClean="0">
              <a:effectLst/>
              <a:latin typeface="Tw Cen M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2743200"/>
          </a:xfrm>
          <a:solidFill>
            <a:srgbClr val="FFE3B9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 src="ext.</a:t>
            </a:r>
            <a:r>
              <a:rPr lang="en-US" sz="2000" b="1" smtClean="0">
                <a:solidFill>
                  <a:schemeClr val="bg2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s"&gt;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  <p:sp>
        <p:nvSpPr>
          <p:cNvPr id="22531" name="Content Placeholder 2"/>
          <p:cNvSpPr txBox="1">
            <a:spLocks/>
          </p:cNvSpPr>
          <p:nvPr/>
        </p:nvSpPr>
        <p:spPr bwMode="auto">
          <a:xfrm>
            <a:off x="304800" y="4191000"/>
            <a:ext cx="8458200" cy="1981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document.write("&lt;h1 align=center&gt;Internet Technology&lt;/h1&gt;&lt;p&gt;&lt;font color=blue&gt;Learn JavaScript in a day&lt;/font&gt;&lt;/p&gt;");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28600" y="3733800"/>
            <a:ext cx="919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Ext.</a:t>
            </a:r>
            <a:r>
              <a:rPr lang="en-US" sz="2000" u="sng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Comments are written between the </a:t>
            </a:r>
            <a:r>
              <a:rPr lang="en-US" sz="3000" b="1" smtClean="0">
                <a:solidFill>
                  <a:srgbClr val="FFFF00"/>
                </a:solidFill>
                <a:effectLst/>
                <a:latin typeface="Tw Cen MT" pitchFamily="34" charset="0"/>
              </a:rPr>
              <a:t>&lt;! - -</a:t>
            </a:r>
            <a:r>
              <a:rPr lang="en-US" sz="3000" smtClean="0">
                <a:effectLst/>
                <a:latin typeface="Tw Cen MT" pitchFamily="34" charset="0"/>
              </a:rPr>
              <a:t> and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 </a:t>
            </a:r>
            <a:r>
              <a:rPr lang="en-US" sz="3000" b="1" smtClean="0">
                <a:solidFill>
                  <a:srgbClr val="FFFF00"/>
                </a:solidFill>
                <a:effectLst/>
                <a:latin typeface="Tw Cen MT" pitchFamily="34" charset="0"/>
              </a:rPr>
              <a:t>- - &gt;</a:t>
            </a:r>
            <a:r>
              <a:rPr lang="en-US" sz="3000" smtClean="0">
                <a:effectLst/>
                <a:latin typeface="Tw Cen MT" pitchFamily="34" charset="0"/>
              </a:rPr>
              <a:t> symbols.</a:t>
            </a:r>
          </a:p>
          <a:p>
            <a:pPr eaLnBrk="1" hangingPunct="1">
              <a:lnSpc>
                <a:spcPct val="150000"/>
              </a:lnSpc>
            </a:pPr>
            <a:endParaRPr lang="en-US" sz="2800" smtClean="0">
              <a:effectLst/>
              <a:latin typeface="Tw Cen MT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800" smtClean="0">
              <a:effectLst/>
              <a:latin typeface="Tw Cen MT" pitchFamily="34" charset="0"/>
            </a:endParaRPr>
          </a:p>
        </p:txBody>
      </p:sp>
      <p:sp>
        <p:nvSpPr>
          <p:cNvPr id="23555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Comments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2057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&lt;!- - 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document.write(“Hello World”)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- - 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020763"/>
          </a:xfrm>
        </p:spPr>
        <p:txBody>
          <a:bodyPr/>
          <a:lstStyle/>
          <a:p>
            <a:pPr>
              <a:defRPr/>
            </a:pPr>
            <a:r>
              <a:rPr lang="en-US" u="sng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Popup Boxes</a:t>
            </a:r>
            <a:br>
              <a:rPr lang="en-US" u="sng" dirty="0" smtClean="0">
                <a:solidFill>
                  <a:srgbClr val="FFFF00"/>
                </a:solidFill>
                <a:effectLst/>
                <a:latin typeface="Tw Cen MT" pitchFamily="34" charset="0"/>
              </a:rPr>
            </a:br>
            <a:endParaRPr 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2743200"/>
          </a:xfrm>
        </p:spPr>
        <p:txBody>
          <a:bodyPr/>
          <a:lstStyle/>
          <a:p>
            <a:r>
              <a:rPr lang="en-US" sz="3000" smtClean="0">
                <a:effectLst/>
                <a:latin typeface="Tw Cen MT" pitchFamily="34" charset="0"/>
              </a:rPr>
              <a:t>JavaScript has three types of popup boxes: 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Alert box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Confirm box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Prompt box</a:t>
            </a:r>
          </a:p>
          <a:p>
            <a:endParaRPr lang="en-US" sz="2800" u="sng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0366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Alert Box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2971800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A JavaScript alert is a dialog box that contains a message. When an alert box pops up, the user has to click "OK" to proceed.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sz="3000" b="1" u="sng" smtClean="0">
                <a:effectLst/>
                <a:latin typeface="Tw Cen MT" pitchFamily="34" charset="0"/>
              </a:rPr>
              <a:t>Syntax:</a:t>
            </a:r>
            <a:r>
              <a:rPr lang="en-US" sz="3000" b="1" smtClean="0">
                <a:effectLst/>
                <a:latin typeface="Tw Cen MT" pitchFamily="34" charset="0"/>
              </a:rPr>
              <a:t> </a:t>
            </a:r>
            <a:r>
              <a:rPr lang="en-US" sz="3000" smtClean="0">
                <a:effectLst/>
                <a:latin typeface="Tw Cen MT" pitchFamily="34" charset="0"/>
              </a:rPr>
              <a:t>alert(“text message”)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4419600"/>
            <a:ext cx="8458200" cy="2057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alert(“This is an alert box”);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4958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Confirm Box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A confirm box pops up with both an OK button to accept and a Cancel button to reject.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3000" smtClean="0">
              <a:effectLst/>
              <a:latin typeface="Tw Cen MT" pitchFamily="34" charset="0"/>
            </a:endParaRPr>
          </a:p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If the user clicks "OK", the box </a:t>
            </a:r>
            <a:r>
              <a:rPr lang="en-US" sz="3000" u="sng" smtClean="0">
                <a:effectLst/>
                <a:latin typeface="Tw Cen MT" pitchFamily="34" charset="0"/>
              </a:rPr>
              <a:t>returns true</a:t>
            </a:r>
            <a:r>
              <a:rPr lang="en-US" sz="3000" smtClean="0">
                <a:effectLst/>
                <a:latin typeface="Tw Cen MT" pitchFamily="34" charset="0"/>
              </a:rPr>
              <a:t>. If the user clicks "Cancel", the box </a:t>
            </a:r>
            <a:r>
              <a:rPr lang="en-US" sz="3000" u="sng" smtClean="0">
                <a:effectLst/>
                <a:latin typeface="Tw Cen MT" pitchFamily="34" charset="0"/>
              </a:rPr>
              <a:t>returns false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431800" eaLnBrk="1" hangingPunct="1">
              <a:buFont typeface="Wingdings" pitchFamily="2" charset="2"/>
              <a:buNone/>
              <a:defRPr/>
            </a:pPr>
            <a:endParaRPr lang="en-US" sz="3000" b="1" u="sng" smtClean="0">
              <a:effectLst/>
              <a:latin typeface="Tw Cen MT" pitchFamily="34" charset="0"/>
            </a:endParaRPr>
          </a:p>
          <a:p>
            <a:pPr indent="-431800" eaLnBrk="1" hangingPunct="1">
              <a:buFont typeface="Wingdings" pitchFamily="2" charset="2"/>
              <a:buNone/>
              <a:defRPr/>
            </a:pPr>
            <a:r>
              <a:rPr lang="en-US" sz="3000" b="1" u="sng" smtClean="0">
                <a:effectLst/>
                <a:latin typeface="Tw Cen MT" pitchFamily="34" charset="0"/>
              </a:rPr>
              <a:t>Syntax:</a:t>
            </a:r>
          </a:p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confirm(“text message")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52400" y="762000"/>
            <a:ext cx="8991600" cy="190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&lt;script language=javascript type="text/javascript"&gt;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	 	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confirm(“Do you want to log out?");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352800"/>
            <a:ext cx="4114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Prompt Box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A prompt box is used if a user’s input value is desired before entering a page.  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When a prompt box pops up, the user has to click either "OK" or "Cancel" to proceed after entering an input value. 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If the user clicks "OK" the box </a:t>
            </a:r>
            <a:r>
              <a:rPr lang="en-US" sz="2800" u="sng" smtClean="0">
                <a:effectLst/>
                <a:latin typeface="Tw Cen MT" pitchFamily="34" charset="0"/>
              </a:rPr>
              <a:t>returns the input value</a:t>
            </a:r>
            <a:r>
              <a:rPr lang="en-US" sz="2800" smtClean="0">
                <a:effectLst/>
                <a:latin typeface="Tw Cen MT" pitchFamily="34" charset="0"/>
              </a:rPr>
              <a:t>. If the user clicks "Cancel" the box </a:t>
            </a:r>
            <a:r>
              <a:rPr lang="en-US" sz="2800" u="sng" smtClean="0">
                <a:effectLst/>
                <a:latin typeface="Tw Cen MT" pitchFamily="34" charset="0"/>
              </a:rPr>
              <a:t>returns null</a:t>
            </a:r>
            <a:r>
              <a:rPr lang="en-US" sz="2800" smtClean="0">
                <a:effectLst/>
                <a:latin typeface="Tw Cen MT" pitchFamily="34" charset="0"/>
              </a:rPr>
              <a:t>.</a:t>
            </a:r>
            <a:endParaRPr lang="en-US" sz="2800" b="1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u="sng" smtClean="0">
                <a:effectLst/>
                <a:latin typeface="Tw Cen MT" pitchFamily="34" charset="0"/>
              </a:rPr>
              <a:t>Syntax: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prompt(“text message","defaultvalue")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52400" y="685800"/>
            <a:ext cx="8991600" cy="190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&lt;script language=javascript  type="text/javascript"&gt;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	 		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prompt(“Please enter your name”, ” ”);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78486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Values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w Cen MT" pitchFamily="34" charset="0"/>
              </a:rPr>
              <a:t>JavaScript recognizes the following types of values: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Numbers</a:t>
            </a:r>
            <a:r>
              <a:rPr lang="en-US" smtClean="0">
                <a:effectLst/>
                <a:latin typeface="Tw Cen MT" pitchFamily="34" charset="0"/>
              </a:rPr>
              <a:t> – real and integers ( eg: 45.786, 100).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Strings </a:t>
            </a:r>
            <a:r>
              <a:rPr lang="en-US" smtClean="0">
                <a:effectLst/>
                <a:latin typeface="Tw Cen MT" pitchFamily="34" charset="0"/>
              </a:rPr>
              <a:t>(eg: Hello World).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Logical</a:t>
            </a:r>
            <a:r>
              <a:rPr lang="en-US" smtClean="0">
                <a:effectLst/>
                <a:latin typeface="Tw Cen MT" pitchFamily="34" charset="0"/>
              </a:rPr>
              <a:t> (Boolean) values - True or False.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Null</a:t>
            </a:r>
            <a:r>
              <a:rPr lang="en-US" smtClean="0">
                <a:effectLst/>
                <a:latin typeface="Tw Cen MT" pitchFamily="34" charset="0"/>
              </a:rPr>
              <a:t> -  a special keyword to denote a null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029200"/>
          </a:xfrm>
        </p:spPr>
        <p:txBody>
          <a:bodyPr/>
          <a:lstStyle/>
          <a:p>
            <a:pPr indent="-503238" eaLnBrk="1" hangingPunct="1">
              <a:lnSpc>
                <a:spcPct val="140000"/>
              </a:lnSpc>
              <a:spcBef>
                <a:spcPts val="2400"/>
              </a:spcBef>
              <a:spcAft>
                <a:spcPct val="2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JavaScript is a </a:t>
            </a:r>
            <a:r>
              <a:rPr lang="en-US" sz="3000" u="sng" smtClean="0">
                <a:effectLst/>
                <a:latin typeface="Tw Cen MT" pitchFamily="34" charset="0"/>
              </a:rPr>
              <a:t>scripting language</a:t>
            </a:r>
            <a:r>
              <a:rPr lang="en-US" sz="3000" smtClean="0">
                <a:effectLst/>
                <a:latin typeface="Tw Cen MT" pitchFamily="34" charset="0"/>
              </a:rPr>
              <a:t> used to create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dynamic web pages</a:t>
            </a:r>
            <a:r>
              <a:rPr lang="en-US" sz="3000" smtClean="0">
                <a:effectLst/>
                <a:latin typeface="Tw Cen MT" pitchFamily="34" charset="0"/>
              </a:rPr>
              <a:t>. As a scripting language JavaScript is  therefore, </a:t>
            </a:r>
            <a:r>
              <a:rPr lang="en-US" sz="3000" u="sng" smtClean="0">
                <a:effectLst/>
                <a:latin typeface="Tw Cen MT" pitchFamily="34" charset="0"/>
              </a:rPr>
              <a:t>interpreted</a:t>
            </a:r>
            <a:r>
              <a:rPr lang="en-US" sz="3000" smtClean="0">
                <a:effectLst/>
                <a:latin typeface="Tw Cen MT" pitchFamily="34" charset="0"/>
              </a:rPr>
              <a:t> and not compiled.</a:t>
            </a:r>
          </a:p>
          <a:p>
            <a:pPr indent="-503238"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JavaScript cannot run outside the browser -  it is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client-side scripting language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503238" eaLnBrk="1" hangingPunct="1">
              <a:lnSpc>
                <a:spcPct val="140000"/>
              </a:lnSpc>
              <a:spcBef>
                <a:spcPts val="2400"/>
              </a:spcBef>
              <a:spcAft>
                <a:spcPct val="20000"/>
              </a:spcAft>
            </a:pPr>
            <a:endParaRPr lang="en-US" sz="3000" smtClean="0">
              <a:effectLst/>
              <a:latin typeface="Tw Cen MT" pitchFamily="34" charset="0"/>
            </a:endParaRPr>
          </a:p>
        </p:txBody>
      </p:sp>
      <p:sp>
        <p:nvSpPr>
          <p:cNvPr id="5123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267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Variable names are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case sensitive.</a:t>
            </a:r>
          </a:p>
          <a:p>
            <a:pPr eaLnBrk="1" hangingPunct="1">
              <a:lnSpc>
                <a:spcPct val="17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A variable name must begin with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letter</a:t>
            </a:r>
            <a:r>
              <a:rPr lang="en-US" sz="3000" smtClean="0">
                <a:effectLst/>
                <a:latin typeface="Tw Cen MT" pitchFamily="34" charset="0"/>
              </a:rPr>
              <a:t> or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underscore</a:t>
            </a:r>
            <a:r>
              <a:rPr lang="en-US" sz="3000" smtClean="0">
                <a:effectLst/>
                <a:latin typeface="Tw Cen MT" pitchFamily="34" charset="0"/>
              </a:rPr>
              <a:t>.  The remaining characters can be numbers (0-9), letters (a-z or A-Z) or the underscore.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u="sng" kern="0" dirty="0">
                <a:solidFill>
                  <a:srgbClr val="FFFF00"/>
                </a:solidFill>
                <a:latin typeface="Tw Cen MT" pitchFamily="34" charset="0"/>
                <a:ea typeface="+mj-ea"/>
                <a:cs typeface="+mj-cs"/>
              </a:rPr>
              <a:t>JavaScript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Variable names </a:t>
            </a:r>
            <a:r>
              <a:rPr lang="en-US" sz="3000" u="sng" smtClean="0">
                <a:effectLst/>
                <a:latin typeface="Tw Cen MT" pitchFamily="34" charset="0"/>
              </a:rPr>
              <a:t>cannot</a:t>
            </a:r>
            <a:r>
              <a:rPr lang="en-US" sz="3000" smtClean="0">
                <a:effectLst/>
                <a:latin typeface="Tw Cen MT" pitchFamily="34" charset="0"/>
              </a:rPr>
              <a:t> contain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spaces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Reserved words</a:t>
            </a:r>
            <a:r>
              <a:rPr lang="en-US" sz="3000" smtClean="0">
                <a:effectLst/>
                <a:latin typeface="Tw Cen MT" pitchFamily="34" charset="0"/>
              </a:rPr>
              <a:t> </a:t>
            </a:r>
            <a:r>
              <a:rPr lang="en-US" sz="3000" u="sng" smtClean="0">
                <a:effectLst/>
                <a:latin typeface="Tw Cen MT" pitchFamily="34" charset="0"/>
              </a:rPr>
              <a:t>cannot</a:t>
            </a:r>
            <a:r>
              <a:rPr lang="en-US" sz="3000" smtClean="0">
                <a:effectLst/>
                <a:latin typeface="Tw Cen MT" pitchFamily="34" charset="0"/>
              </a:rPr>
              <a:t> be used as variable names.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Examples: maxval, First_Name, _name, a100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chemeClr val="bg2"/>
                </a:solidFill>
                <a:effectLst/>
                <a:latin typeface="Tw Cen MT" pitchFamily="34" charset="0"/>
              </a:rPr>
              <a:t>Declaring Variables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524000" y="19812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myval = 100;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2004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maxval = 100.2;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7800" y="43434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name = “Saman”;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457200" y="2590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800" u="sng" kern="0" dirty="0">
                <a:solidFill>
                  <a:srgbClr val="FFFF00"/>
                </a:solidFill>
                <a:latin typeface="Tw Cen MT" pitchFamily="34" charset="0"/>
                <a:ea typeface="+mj-ea"/>
                <a:cs typeface="+mj-cs"/>
              </a:rPr>
              <a:t>Manipulating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 to define two variables num1 and num2, initialize them to 10 and 20 respectively and display the addition of the two numbers.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381000" y="10668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4800600"/>
          </a:xfrm>
          <a:solidFill>
            <a:srgbClr val="EB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num1=10;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num2=20;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num3=num1+num2;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document.write(“The Addition of numbers =” + num3);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7558088" cy="519113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document.write(“The Addition of numbers =”, num3);</a:t>
            </a:r>
            <a:endParaRPr lang="hi-IN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enter a user’s name through a prompt box.  If the user enters a name and clicks the OK button display the message “Good day &lt;user name&gt;!” else if the user clicks the cancel button display the message “Good bye”.  Use an alert dialogue box to display the relevant messages.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28600" y="60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  <a:solidFill>
            <a:srgbClr val="F3FFFF"/>
          </a:solidFill>
        </p:spPr>
        <p:txBody>
          <a:bodyPr/>
          <a:lstStyle/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reply=prompt("What is your name?","");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if(reply!==null)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{alert("Good Day " +reply +"!"); }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else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{alert("Good Bye");}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indent="-466725" eaLnBrk="1" hangingPunct="1">
              <a:spcBef>
                <a:spcPts val="1800"/>
              </a:spcBef>
              <a:spcAft>
                <a:spcPts val="3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A JavaScript function is a code-block that can be executed by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event</a:t>
            </a:r>
            <a:r>
              <a:rPr lang="en-US" sz="3000" smtClean="0">
                <a:effectLst/>
                <a:latin typeface="Tw Cen MT" pitchFamily="34" charset="0"/>
              </a:rPr>
              <a:t> (eg: button press, mouse click etc), or when 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function is called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466725" eaLnBrk="1" hangingPunct="1">
              <a:spcBef>
                <a:spcPts val="1800"/>
              </a:spcBef>
              <a:spcAft>
                <a:spcPts val="3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You may call a function from anywhere within the page or even from other pages (if the function is embedded in an external .</a:t>
            </a:r>
            <a:r>
              <a:rPr lang="en-US" sz="2400" smtClean="0"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3000" smtClean="0">
                <a:effectLst/>
                <a:latin typeface="Tw Cen MT" pitchFamily="34" charset="0"/>
              </a:rPr>
              <a:t>s file).</a:t>
            </a:r>
          </a:p>
          <a:p>
            <a:pPr indent="-466725" eaLnBrk="1" hangingPunct="1">
              <a:spcBef>
                <a:spcPts val="1800"/>
              </a:spcBef>
              <a:spcAft>
                <a:spcPts val="3000"/>
              </a:spcAft>
              <a:buFont typeface="Wingdings" pitchFamily="2" charset="2"/>
              <a:buNone/>
            </a:pPr>
            <a:endParaRPr lang="en-US" sz="3000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pPr indent="-503238">
              <a:lnSpc>
                <a:spcPct val="125000"/>
              </a:lnSpc>
              <a:defRPr/>
            </a:pPr>
            <a:r>
              <a:rPr lang="en-US" sz="3000" smtClean="0">
                <a:effectLst/>
                <a:latin typeface="Tw Cen MT" pitchFamily="34" charset="0"/>
              </a:rPr>
              <a:t>Functions can be defined both in the &lt;head&gt; and in the &lt;body&gt; section of a document. But, to ensure that a function is loaded by the browser before it is called, it is </a:t>
            </a:r>
            <a:r>
              <a:rPr lang="en-US" sz="3000" u="sng" smtClean="0">
                <a:effectLst/>
                <a:latin typeface="Tw Cen MT" pitchFamily="34" charset="0"/>
              </a:rPr>
              <a:t>better to define the functions in the &lt;head&gt; section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503238">
              <a:defRPr/>
            </a:pPr>
            <a:endParaRPr lang="en-US" sz="3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2895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mtClean="0">
                <a:effectLst/>
                <a:latin typeface="Tw Cen MT" pitchFamily="34" charset="0"/>
              </a:rPr>
              <a:t>JavaScript is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case-sensitive</a:t>
            </a:r>
            <a:r>
              <a:rPr lang="en-US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mtClean="0">
                <a:effectLst/>
                <a:latin typeface="Tw Cen MT" pitchFamily="34" charset="0"/>
              </a:rPr>
              <a:t>It is an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object-based</a:t>
            </a:r>
            <a:r>
              <a:rPr lang="en-US" smtClean="0">
                <a:effectLst/>
                <a:latin typeface="Tw Cen MT" pitchFamily="34" charset="0"/>
              </a:rPr>
              <a:t> scripting language.</a:t>
            </a:r>
            <a:endParaRPr lang="en-US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Defining a Function in a JavaScript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838200" y="2057400"/>
            <a:ext cx="7848600" cy="3733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3200" b="1" i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functionname</a:t>
            </a: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(</a:t>
            </a: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var1,var2,...,</a:t>
            </a:r>
            <a:r>
              <a:rPr lang="en-US" sz="3200" b="1" i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varX</a:t>
            </a: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some code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return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}</a:t>
            </a:r>
            <a:r>
              <a:rPr lang="en-US" sz="32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</a:t>
            </a:r>
          </a:p>
        </p:txBody>
      </p:sp>
      <p:cxnSp>
        <p:nvCxnSpPr>
          <p:cNvPr id="45060" name="Straight Arrow Connector 4"/>
          <p:cNvCxnSpPr>
            <a:cxnSpLocks noChangeShapeType="1"/>
          </p:cNvCxnSpPr>
          <p:nvPr/>
        </p:nvCxnSpPr>
        <p:spPr bwMode="auto">
          <a:xfrm rot="10800000">
            <a:off x="1981200" y="46482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743200" y="4648200"/>
            <a:ext cx="4289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w Cen MT" pitchFamily="34" charset="0"/>
              </a:rPr>
              <a:t>functions that return a value must use the</a:t>
            </a:r>
          </a:p>
          <a:p>
            <a:r>
              <a:rPr lang="en-US" sz="2000">
                <a:solidFill>
                  <a:schemeClr val="bg2"/>
                </a:solidFill>
                <a:latin typeface="Tw Cen MT" pitchFamily="34" charset="0"/>
              </a:rPr>
              <a:t> return statement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display the message “Hello world” as a function.  Use an alert dialog box to display the message.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6200775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&lt;head&gt;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alert("Hello World");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&lt;/head&gt;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message();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input the name of a user through a prompt box and using a function display the alert “Hello and welcome &lt;user name&gt;”.  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6427788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message(uname)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alert("Hello and welcome " +uname);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name=prompt("Please enter your name","");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message(name);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&lt;/script&gt;&lt;/body&gt;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6482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Modify the JavaScript written in example 2 as   follows:</a:t>
            </a:r>
          </a:p>
          <a:p>
            <a:pPr lvl="2"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function to accept the user name through a prompt box and return the value to the calling program.</a:t>
            </a:r>
          </a:p>
          <a:p>
            <a:pPr lvl="2"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Display the alert “Hello and welcome &lt;user name&gt;”.</a:t>
            </a:r>
          </a:p>
          <a:p>
            <a:pPr lvl="2" indent="-574675" eaLnBrk="1" hangingPunct="1">
              <a:lnSpc>
                <a:spcPts val="4400"/>
              </a:lnSpc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lvl="2"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5903913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var name=prompt("Please enter your name","");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return name;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  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alert("Hello and Welcome " +message());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&lt;/script&gt;&lt;/body&gt;&lt;/html&gt;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input two numbers and display the product of the two numbers. Use a JavaScript function for the calculation.</a:t>
            </a: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556375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prod(a,b)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{var result=a*b;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return result;}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x=prompt("Please enter First number","");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y=prompt("Please enter second number","");</a:t>
            </a:r>
          </a:p>
          <a:p>
            <a:pPr>
              <a:lnSpc>
                <a:spcPts val="42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document.write("The product of the numbers= " +prod(x,y));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Objects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300"/>
              </a:lnSpc>
            </a:pPr>
            <a:r>
              <a:rPr lang="en-US" sz="3000" smtClean="0">
                <a:effectLst/>
                <a:latin typeface="Tw Cen MT" pitchFamily="34" charset="0"/>
              </a:rPr>
              <a:t>JavaScript is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object based </a:t>
            </a:r>
            <a:r>
              <a:rPr lang="en-US" sz="3000" smtClean="0">
                <a:effectLst/>
                <a:latin typeface="Tw Cen MT" pitchFamily="34" charset="0"/>
              </a:rPr>
              <a:t>programming language.</a:t>
            </a:r>
          </a:p>
          <a:p>
            <a:pPr eaLnBrk="1" hangingPunct="1">
              <a:lnSpc>
                <a:spcPts val="4300"/>
              </a:lnSpc>
            </a:pPr>
            <a:r>
              <a:rPr lang="en-US" sz="3000" u="sng" smtClean="0">
                <a:effectLst/>
                <a:latin typeface="Tw Cen MT" pitchFamily="34" charset="0"/>
              </a:rPr>
              <a:t>Object</a:t>
            </a:r>
          </a:p>
          <a:p>
            <a:pPr eaLnBrk="1" hangingPunct="1">
              <a:lnSpc>
                <a:spcPts val="43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An object is a construct such as a browser window or form button that manages its own attributes, or </a:t>
            </a: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properties</a:t>
            </a:r>
            <a:r>
              <a:rPr lang="en-US" sz="3000" smtClean="0">
                <a:effectLst/>
                <a:latin typeface="Tw Cen MT" pitchFamily="34" charset="0"/>
              </a:rPr>
              <a:t> and also provides </a:t>
            </a: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methods</a:t>
            </a:r>
            <a:r>
              <a:rPr lang="en-US" sz="3000" smtClean="0">
                <a:effectLst/>
                <a:latin typeface="Tw Cen MT" pitchFamily="34" charset="0"/>
              </a:rPr>
              <a:t> that can be used to manipulate the object and its data.</a:t>
            </a:r>
          </a:p>
          <a:p>
            <a:pPr eaLnBrk="1" hangingPunct="1">
              <a:lnSpc>
                <a:spcPts val="4300"/>
              </a:lnSpc>
            </a:pPr>
            <a:endParaRPr lang="en-US" sz="3000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Integrating JavaScript with HTML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733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mtClean="0">
                <a:effectLst/>
                <a:latin typeface="Tw Cen MT" pitchFamily="34" charset="0"/>
              </a:rPr>
              <a:t>There are two ways to embed a JavaScript in an HTML document:</a:t>
            </a:r>
          </a:p>
          <a:p>
            <a:pPr marL="971550" lvl="1" indent="-514350" eaLnBrk="1" hangingPunct="1">
              <a:lnSpc>
                <a:spcPct val="160000"/>
              </a:lnSpc>
              <a:buFont typeface="Garamond" pitchFamily="18" charset="0"/>
              <a:buAutoNum type="romanLcPeriod"/>
            </a:pPr>
            <a:r>
              <a:rPr lang="en-US" smtClean="0">
                <a:effectLst/>
                <a:latin typeface="Tw Cen MT" pitchFamily="34" charset="0"/>
              </a:rPr>
              <a:t>Using the HTML 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&lt;script&gt;&lt;/script&gt;</a:t>
            </a:r>
            <a:r>
              <a:rPr lang="en-US" smtClean="0">
                <a:effectLst/>
                <a:latin typeface="Tw Cen MT" pitchFamily="34" charset="0"/>
              </a:rPr>
              <a:t> tag.</a:t>
            </a:r>
          </a:p>
          <a:p>
            <a:pPr marL="971550" lvl="1" indent="-514350" eaLnBrk="1" hangingPunct="1">
              <a:lnSpc>
                <a:spcPct val="160000"/>
              </a:lnSpc>
              <a:buFont typeface="Garamond" pitchFamily="18" charset="0"/>
              <a:buAutoNum type="romanLcPeriod"/>
            </a:pPr>
            <a:r>
              <a:rPr lang="en-US" smtClean="0">
                <a:effectLst/>
                <a:latin typeface="Tw Cen MT" pitchFamily="34" charset="0"/>
              </a:rPr>
              <a:t>Placing the JavaScript in an HTML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Object Properties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Properties are </a:t>
            </a:r>
            <a:r>
              <a:rPr lang="en-US" sz="3000" u="sng" smtClean="0">
                <a:effectLst/>
                <a:latin typeface="Tw Cen MT" pitchFamily="34" charset="0"/>
              </a:rPr>
              <a:t>attributes</a:t>
            </a:r>
            <a:r>
              <a:rPr lang="en-US" sz="3000" smtClean="0">
                <a:effectLst/>
                <a:latin typeface="Tw Cen MT" pitchFamily="34" charset="0"/>
              </a:rPr>
              <a:t> of an object that contains some value.  These values represent some quality of the object.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To access the object’s property: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	object.property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Eg: string.length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33400"/>
            <a:ext cx="8305800" cy="5867400"/>
          </a:xfrm>
        </p:spPr>
        <p:txBody>
          <a:bodyPr/>
          <a:lstStyle/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Object Methods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A method is an </a:t>
            </a:r>
            <a:r>
              <a:rPr lang="en-US" sz="3000" u="sng" smtClean="0">
                <a:effectLst/>
                <a:latin typeface="Tw Cen MT" pitchFamily="34" charset="0"/>
              </a:rPr>
              <a:t>action</a:t>
            </a:r>
            <a:r>
              <a:rPr lang="en-US" sz="3000" smtClean="0">
                <a:effectLst/>
                <a:latin typeface="Tw Cen MT" pitchFamily="34" charset="0"/>
              </a:rPr>
              <a:t> that can be performed on objects.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To execute the object’s method: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Object.method(p1,p2, ….,pn)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 </a:t>
            </a:r>
            <a:r>
              <a:rPr lang="en-US" sz="3000" smtClean="0">
                <a:solidFill>
                  <a:schemeClr val="tx2"/>
                </a:solidFill>
                <a:effectLst/>
                <a:latin typeface="Tw Cen MT" pitchFamily="34" charset="0"/>
              </a:rPr>
              <a:t>document.write( )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b="1" smtClean="0">
                <a:solidFill>
                  <a:schemeClr val="tx2"/>
                </a:solidFill>
                <a:effectLst/>
                <a:latin typeface="Tw Cen MT" pitchFamily="34" charset="0"/>
              </a:rPr>
              <a:t>	</a:t>
            </a:r>
            <a:r>
              <a:rPr lang="en-US" sz="3000" smtClean="0">
                <a:effectLst/>
                <a:latin typeface="Tw Cen MT" pitchFamily="34" charset="0"/>
              </a:rPr>
              <a:t>write(  ) is the method of the document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Built-in Objects</a:t>
            </a:r>
          </a:p>
        </p:txBody>
      </p:sp>
      <p:sp>
        <p:nvSpPr>
          <p:cNvPr id="57347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u="sng" smtClean="0">
                <a:effectLst/>
                <a:latin typeface="Tw Cen MT" pitchFamily="34" charset="0"/>
              </a:rPr>
              <a:t>String Object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The</a:t>
            </a:r>
            <a:r>
              <a:rPr lang="en-US" sz="2800" b="1" smtClean="0">
                <a:effectLst/>
                <a:latin typeface="Tw Cen MT" pitchFamily="34" charset="0"/>
              </a:rPr>
              <a:t> </a:t>
            </a:r>
            <a:r>
              <a:rPr lang="en-US" sz="2800" b="1" i="1" smtClean="0">
                <a:effectLst/>
                <a:latin typeface="Tw Cen MT" pitchFamily="34" charset="0"/>
              </a:rPr>
              <a:t>string object </a:t>
            </a:r>
            <a:r>
              <a:rPr lang="en-US" sz="2800" smtClean="0">
                <a:effectLst/>
                <a:latin typeface="Tw Cen MT" pitchFamily="34" charset="0"/>
              </a:rPr>
              <a:t>allows a user to work with strings as objects.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enter a string and display the length of the string.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length</a:t>
            </a:r>
            <a:r>
              <a:rPr lang="en-US" sz="2800">
                <a:latin typeface="Tw Cen MT" pitchFamily="34" charset="0"/>
              </a:rPr>
              <a:t> property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3657600"/>
            <a:ext cx="19732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04800" y="914400"/>
            <a:ext cx="8382000" cy="4876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txt=prompt(“Please enter a string”,””);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document.write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(“The length of the string =“ +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txt.length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);  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&lt;/html&gt;</a:t>
            </a: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8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Assign the text “welcome” to a variable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Using that variable display the text: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In bold letters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In upper case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With the characters “come”</a:t>
            </a:r>
          </a:p>
        </p:txBody>
      </p:sp>
      <p:sp>
        <p:nvSpPr>
          <p:cNvPr id="59395" name="Line 5"/>
          <p:cNvSpPr>
            <a:spLocks noChangeShapeType="1"/>
          </p:cNvSpPr>
          <p:nvPr/>
        </p:nvSpPr>
        <p:spPr bwMode="auto">
          <a:xfrm>
            <a:off x="3886200" y="3062288"/>
            <a:ext cx="1143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5562600" y="2833688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bold( 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5638800" y="3290888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toUpperCase( )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5562600" y="37338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substring( n ,m )</a:t>
            </a:r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>
            <a:off x="3810000" y="3519488"/>
            <a:ext cx="121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>
            <a:off x="4876800" y="3962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20"/>
          <p:cNvSpPr>
            <a:spLocks noChangeShapeType="1"/>
          </p:cNvSpPr>
          <p:nvPr/>
        </p:nvSpPr>
        <p:spPr bwMode="auto">
          <a:xfrm flipV="1">
            <a:off x="6553200" y="4038600"/>
            <a:ext cx="2286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Line 21"/>
          <p:cNvSpPr>
            <a:spLocks noChangeShapeType="1"/>
          </p:cNvSpPr>
          <p:nvPr/>
        </p:nvSpPr>
        <p:spPr bwMode="auto">
          <a:xfrm flipH="1" flipV="1">
            <a:off x="7086600" y="4038600"/>
            <a:ext cx="457200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Text Box 22"/>
          <p:cNvSpPr txBox="1">
            <a:spLocks noChangeArrowheads="1"/>
          </p:cNvSpPr>
          <p:nvPr/>
        </p:nvSpPr>
        <p:spPr bwMode="auto">
          <a:xfrm>
            <a:off x="5334000" y="4648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Starting Index</a:t>
            </a:r>
          </a:p>
        </p:txBody>
      </p:sp>
      <p:sp>
        <p:nvSpPr>
          <p:cNvPr id="59404" name="Text Box 24"/>
          <p:cNvSpPr txBox="1">
            <a:spLocks noChangeArrowheads="1"/>
          </p:cNvSpPr>
          <p:nvPr/>
        </p:nvSpPr>
        <p:spPr bwMode="auto">
          <a:xfrm>
            <a:off x="6858000" y="4648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(End index+1)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447800" y="4967288"/>
            <a:ext cx="3352800" cy="1204912"/>
            <a:chOff x="912" y="2832"/>
            <a:chExt cx="2112" cy="759"/>
          </a:xfrm>
        </p:grpSpPr>
        <p:sp>
          <p:nvSpPr>
            <p:cNvPr id="59408" name="Text Box 4"/>
            <p:cNvSpPr txBox="1">
              <a:spLocks noChangeArrowheads="1"/>
            </p:cNvSpPr>
            <p:nvPr/>
          </p:nvSpPr>
          <p:spPr bwMode="auto">
            <a:xfrm>
              <a:off x="1344" y="2832"/>
              <a:ext cx="163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4800">
                  <a:solidFill>
                    <a:schemeClr val="bg2"/>
                  </a:solidFill>
                  <a:latin typeface="Tw Cen MT" pitchFamily="34" charset="0"/>
                </a:rPr>
                <a:t>welcome</a:t>
              </a:r>
            </a:p>
          </p:txBody>
        </p:sp>
        <p:sp>
          <p:nvSpPr>
            <p:cNvPr id="59409" name="Text Box 11"/>
            <p:cNvSpPr txBox="1">
              <a:spLocks noChangeArrowheads="1"/>
            </p:cNvSpPr>
            <p:nvPr/>
          </p:nvSpPr>
          <p:spPr bwMode="auto">
            <a:xfrm>
              <a:off x="1392" y="3351"/>
              <a:ext cx="1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w Cen MT" pitchFamily="34" charset="0"/>
                </a:rPr>
                <a:t> 0   1   2  3  4    5  6</a:t>
              </a:r>
            </a:p>
          </p:txBody>
        </p:sp>
        <p:sp>
          <p:nvSpPr>
            <p:cNvPr id="59410" name="Line 12"/>
            <p:cNvSpPr>
              <a:spLocks noChangeShapeType="1"/>
            </p:cNvSpPr>
            <p:nvPr/>
          </p:nvSpPr>
          <p:spPr bwMode="auto">
            <a:xfrm>
              <a:off x="1536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3"/>
            <p:cNvSpPr>
              <a:spLocks noChangeShapeType="1"/>
            </p:cNvSpPr>
            <p:nvPr/>
          </p:nvSpPr>
          <p:spPr bwMode="auto">
            <a:xfrm>
              <a:off x="1728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14"/>
            <p:cNvSpPr>
              <a:spLocks noChangeShapeType="1"/>
            </p:cNvSpPr>
            <p:nvPr/>
          </p:nvSpPr>
          <p:spPr bwMode="auto">
            <a:xfrm>
              <a:off x="1872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5"/>
            <p:cNvSpPr>
              <a:spLocks noChangeShapeType="1"/>
            </p:cNvSpPr>
            <p:nvPr/>
          </p:nvSpPr>
          <p:spPr bwMode="auto">
            <a:xfrm>
              <a:off x="2016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6"/>
            <p:cNvSpPr>
              <a:spLocks noChangeShapeType="1"/>
            </p:cNvSpPr>
            <p:nvPr/>
          </p:nvSpPr>
          <p:spPr bwMode="auto">
            <a:xfrm>
              <a:off x="216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17"/>
            <p:cNvSpPr>
              <a:spLocks noChangeShapeType="1"/>
            </p:cNvSpPr>
            <p:nvPr/>
          </p:nvSpPr>
          <p:spPr bwMode="auto">
            <a:xfrm>
              <a:off x="240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8"/>
            <p:cNvSpPr>
              <a:spLocks noChangeShapeType="1"/>
            </p:cNvSpPr>
            <p:nvPr/>
          </p:nvSpPr>
          <p:spPr bwMode="auto">
            <a:xfrm>
              <a:off x="264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912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w Cen MT" pitchFamily="34" charset="0"/>
                </a:rPr>
                <a:t>Index</a:t>
              </a:r>
            </a:p>
          </p:txBody>
        </p:sp>
      </p:grpSp>
      <p:sp>
        <p:nvSpPr>
          <p:cNvPr id="59406" name="TextBox 23"/>
          <p:cNvSpPr txBox="1">
            <a:spLocks noChangeArrowheads="1"/>
          </p:cNvSpPr>
          <p:nvPr/>
        </p:nvSpPr>
        <p:spPr bwMode="auto">
          <a:xfrm>
            <a:off x="381000" y="228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  <p:sp>
        <p:nvSpPr>
          <p:cNvPr id="59407" name="Text Box 25"/>
          <p:cNvSpPr txBox="1">
            <a:spLocks noChangeArrowheads="1"/>
          </p:cNvSpPr>
          <p:nvPr/>
        </p:nvSpPr>
        <p:spPr bwMode="auto">
          <a:xfrm>
            <a:off x="4953000" y="381000"/>
            <a:ext cx="3709988" cy="457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Functions are case sensitive</a:t>
            </a:r>
            <a:endParaRPr lang="hi-IN" sz="2400" b="1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5867400"/>
          </a:xfrm>
          <a:solidFill>
            <a:srgbClr val="EBFFFF"/>
          </a:solidFill>
        </p:spPr>
        <p:txBody>
          <a:bodyPr/>
          <a:lstStyle/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var test="welcome";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document.write(test.bold() +"&lt;br&gt;");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document.write(test.toUpperCase() +"&lt;br&gt;");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document.write(test.substring(3,7));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Assign the text “HAVE A NICE DAY” to a variable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Using that variable display the message:</a:t>
            </a:r>
          </a:p>
          <a:p>
            <a:pPr lvl="2"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In lower case</a:t>
            </a:r>
          </a:p>
          <a:p>
            <a:pPr lvl="2"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With the characters “NICE”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4800600" y="24384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toLowerCase( )</a:t>
            </a:r>
          </a:p>
        </p:txBody>
      </p:sp>
      <p:sp>
        <p:nvSpPr>
          <p:cNvPr id="61444" name="Line 9"/>
          <p:cNvSpPr>
            <a:spLocks noChangeShapeType="1"/>
          </p:cNvSpPr>
          <p:nvPr/>
        </p:nvSpPr>
        <p:spPr bwMode="auto">
          <a:xfrm>
            <a:off x="3505200" y="2743200"/>
            <a:ext cx="121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TextBox 23"/>
          <p:cNvSpPr txBox="1">
            <a:spLocks noChangeArrowheads="1"/>
          </p:cNvSpPr>
          <p:nvPr/>
        </p:nvSpPr>
        <p:spPr bwMode="auto">
          <a:xfrm>
            <a:off x="152400" y="1524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" y="3810000"/>
            <a:ext cx="8058150" cy="2632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test="HAVE A NICE DAY";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document.write(test.toLowerCase() +"&lt;br&gt;");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document.write(test.substring(7,11));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981200"/>
          </a:xfrm>
        </p:spPr>
        <p:txBody>
          <a:bodyPr/>
          <a:lstStyle/>
          <a:p>
            <a:r>
              <a:rPr lang="en-US" sz="2800" u="sng" smtClean="0">
                <a:effectLst/>
                <a:latin typeface="Tw Cen MT" pitchFamily="34" charset="0"/>
              </a:rPr>
              <a:t>Math Object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The </a:t>
            </a:r>
            <a:r>
              <a:rPr lang="en-US" sz="2800" b="1" i="1" smtClean="0">
                <a:effectLst/>
                <a:latin typeface="Tw Cen MT" pitchFamily="34" charset="0"/>
              </a:rPr>
              <a:t>Math object </a:t>
            </a:r>
            <a:r>
              <a:rPr lang="en-US" sz="2800" smtClean="0">
                <a:effectLst/>
                <a:latin typeface="Tw Cen MT" pitchFamily="34" charset="0"/>
              </a:rPr>
              <a:t>allows the user to perform mathematical tasks.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endParaRPr lang="en-US" sz="2800" smtClean="0">
              <a:effectLst/>
              <a:latin typeface="Tw Cen M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input the radius of a circle through a prompt box and display the perimeter of the circle.</a:t>
            </a:r>
          </a:p>
          <a:p>
            <a:pPr marL="742950" lvl="1" indent="-285750" eaLnBrk="0" hangingPunct="0">
              <a:lnSpc>
                <a:spcPts val="41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PI </a:t>
            </a:r>
            <a:r>
              <a:rPr lang="en-US" sz="2800">
                <a:latin typeface="Tw Cen MT" pitchFamily="34" charset="0"/>
              </a:rPr>
              <a:t>property of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Math</a:t>
            </a:r>
            <a:r>
              <a:rPr lang="en-US" sz="2800">
                <a:latin typeface="Tw Cen MT" pitchFamily="34" charset="0"/>
              </a:rPr>
              <a:t> object.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9732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04800" y="533400"/>
            <a:ext cx="8382000" cy="5791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r=prompt("Please enter the size of the radius","");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 p=</a:t>
            </a:r>
            <a:r>
              <a:rPr lang="en-US" sz="2800" b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Math.PI</a:t>
            </a:r>
            <a:r>
              <a:rPr lang="en-US" sz="28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peri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=2*p*r;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document.write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("The perimeter of the circle =" +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peri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);  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&lt;/body&gt;&lt;/html&gt;</a:t>
            </a: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itchFamily="34" charset="0"/>
              <a:cs typeface="+mn-cs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1939925" cy="457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case sensitive</a:t>
            </a:r>
            <a:endParaRPr lang="hi-IN" sz="2400" b="1">
              <a:solidFill>
                <a:schemeClr val="bg2"/>
              </a:solidFill>
              <a:latin typeface="Tw Cen MT" pitchFamily="34" charset="0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 flipV="1">
            <a:off x="2743200" y="2971800"/>
            <a:ext cx="914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1955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5: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981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input two numbers through two prompt boxes and display the maximum number.</a:t>
            </a:r>
          </a:p>
          <a:p>
            <a:pPr marL="742950" lvl="1" indent="-285750" eaLnBrk="0" hangingPunct="0">
              <a:lnSpc>
                <a:spcPts val="41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max </a:t>
            </a:r>
            <a:r>
              <a:rPr lang="en-US" sz="2800">
                <a:latin typeface="Tw Cen MT" pitchFamily="34" charset="0"/>
              </a:rPr>
              <a:t>method of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Math</a:t>
            </a:r>
            <a:r>
              <a:rPr lang="en-US" sz="2800">
                <a:latin typeface="Tw Cen MT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857250" indent="-857250"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Using HTML &lt;script&gt; tag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Syntax:</a:t>
            </a:r>
            <a:r>
              <a:rPr lang="en-US" sz="3600" smtClean="0">
                <a:effectLst/>
                <a:latin typeface="Tw Cen MT" pitchFamily="34" charset="0"/>
              </a:rPr>
              <a:t>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838200" y="2286000"/>
            <a:ext cx="7239000" cy="3352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&lt;script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language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=“JavaScript”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type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=“text/javascript”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src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=“url”&gt;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………..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533400"/>
            <a:ext cx="8610600" cy="5791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a=prompt("Enter a number","");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b=prompt("Enter another number","");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document.write("The largest number is : " +Math.max(a,b));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76200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Browser-Based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200400"/>
          </a:xfrm>
        </p:spPr>
        <p:txBody>
          <a:bodyPr/>
          <a:lstStyle/>
          <a:p>
            <a:pPr eaLnBrk="1" hangingPunct="1">
              <a:lnSpc>
                <a:spcPts val="4600"/>
              </a:lnSpc>
              <a:spcAft>
                <a:spcPts val="2400"/>
              </a:spcAft>
            </a:pPr>
            <a:r>
              <a:rPr lang="en-US" sz="3000" smtClean="0">
                <a:effectLst/>
                <a:latin typeface="Tw Cen MT" pitchFamily="34" charset="0"/>
              </a:rPr>
              <a:t>When an HTML page loads in a browser, the browser automatically builds a collection of objects.</a:t>
            </a:r>
          </a:p>
          <a:p>
            <a:pPr eaLnBrk="1" hangingPunct="1">
              <a:lnSpc>
                <a:spcPts val="4600"/>
              </a:lnSpc>
              <a:spcAft>
                <a:spcPts val="24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 document</a:t>
            </a:r>
            <a:r>
              <a:rPr lang="en-US" sz="3000" smtClean="0">
                <a:effectLst/>
                <a:latin typeface="Tw Cen MT" pitchFamily="34" charset="0"/>
              </a:rPr>
              <a:t> object ,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window</a:t>
            </a:r>
            <a:r>
              <a:rPr lang="en-US" sz="3000" smtClean="0">
                <a:effectLst/>
                <a:latin typeface="Tw Cen MT" pitchFamily="34" charset="0"/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document </a:t>
            </a:r>
            <a:r>
              <a:rPr lang="en-US" b="0" u="sng" smtClean="0">
                <a:solidFill>
                  <a:schemeClr val="tx1"/>
                </a:solidFill>
                <a:effectLst/>
                <a:latin typeface="Tw Cen MT" pitchFamily="34" charset="0"/>
              </a:rPr>
              <a:t>Object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Each web page contains a single document object.</a:t>
            </a:r>
          </a:p>
          <a:p>
            <a:pPr marL="342900" lvl="1" indent="-342900" eaLnBrk="1" hangingPunct="1">
              <a:lnSpc>
                <a:spcPts val="4000"/>
              </a:lnSpc>
              <a:spcAft>
                <a:spcPts val="1200"/>
              </a:spcAft>
              <a:buClr>
                <a:schemeClr val="hlink"/>
              </a:buClr>
            </a:pPr>
            <a:r>
              <a:rPr lang="en-US" smtClean="0">
                <a:effectLst/>
                <a:latin typeface="Tw Cen MT" pitchFamily="34" charset="0"/>
              </a:rPr>
              <a:t>The document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mtClean="0">
                <a:effectLst/>
                <a:latin typeface="Tw Cen MT" pitchFamily="34" charset="0"/>
              </a:rPr>
              <a:t>object contains properties based on the contents of the document.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800" u="sng" smtClean="0">
                <a:effectLst/>
                <a:latin typeface="Tw Cen MT" pitchFamily="34" charset="0"/>
              </a:rPr>
              <a:t>Some of the methods/properties of the document object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write( )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write output to the screen 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bgColor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 Specifies the document background color. 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fgColor</a:t>
            </a:r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Specifies the color of the document text.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28600"/>
            <a:ext cx="8229600" cy="8842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window</a:t>
            </a:r>
            <a:r>
              <a:rPr lang="en-US" b="0" u="sng" smtClean="0">
                <a:effectLst/>
                <a:latin typeface="Tw Cen MT" pitchFamily="34" charset="0"/>
              </a:rPr>
              <a:t> object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The window object represents an </a:t>
            </a:r>
            <a:r>
              <a:rPr lang="en-US" sz="2800" u="sng" smtClean="0">
                <a:effectLst/>
                <a:latin typeface="Tw Cen MT" pitchFamily="34" charset="0"/>
              </a:rPr>
              <a:t>open window</a:t>
            </a:r>
            <a:r>
              <a:rPr lang="en-US" sz="2800" smtClean="0">
                <a:effectLst/>
                <a:latin typeface="Tw Cen MT" pitchFamily="34" charset="0"/>
              </a:rPr>
              <a:t> in a browser.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If a document contain frames , the browser creates one window object for the HTML document, and one additional window object for each frame.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u="sng" smtClean="0">
                <a:effectLst/>
                <a:latin typeface="Tw Cen MT" pitchFamily="34" charset="0"/>
              </a:rPr>
              <a:t>Some of the methods of the window object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window.alert(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window.prompt(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window.confirm( )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4419600" y="4572000"/>
            <a:ext cx="3659188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window.open()</a:t>
            </a:r>
          </a:p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window.close()</a:t>
            </a:r>
          </a:p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window.resizeTo(x,y )</a:t>
            </a:r>
          </a:p>
          <a:p>
            <a:pPr>
              <a:lnSpc>
                <a:spcPts val="38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Events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Events are </a:t>
            </a:r>
            <a:r>
              <a:rPr lang="en-US" sz="3000" u="sng" smtClean="0">
                <a:effectLst/>
                <a:latin typeface="Tw Cen MT" pitchFamily="34" charset="0"/>
              </a:rPr>
              <a:t>actions</a:t>
            </a:r>
            <a:r>
              <a:rPr lang="en-US" sz="3000" smtClean="0">
                <a:effectLst/>
                <a:latin typeface="Tw Cen MT" pitchFamily="34" charset="0"/>
              </a:rPr>
              <a:t> that can be </a:t>
            </a:r>
            <a:r>
              <a:rPr lang="en-US" sz="3000" u="sng" smtClean="0">
                <a:effectLst/>
                <a:latin typeface="Tw Cen MT" pitchFamily="34" charset="0"/>
              </a:rPr>
              <a:t>detected by JavaScript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Events include actions such as mouse clicks, pressing keyboard keys opening/closing of windows etc.</a:t>
            </a:r>
          </a:p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The browser recognizes these events and perform some default action when these events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Event Handler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r>
              <a:rPr lang="en-US" sz="2800" smtClean="0">
                <a:effectLst/>
                <a:latin typeface="Tw Cen MT" pitchFamily="34" charset="0"/>
              </a:rPr>
              <a:t>It is a </a:t>
            </a:r>
            <a:r>
              <a:rPr lang="en-US" sz="2800" u="sng" smtClean="0">
                <a:effectLst/>
                <a:latin typeface="Tw Cen MT" pitchFamily="34" charset="0"/>
              </a:rPr>
              <a:t>JavaScript code</a:t>
            </a:r>
            <a:r>
              <a:rPr lang="en-US" sz="2800" smtClean="0">
                <a:effectLst/>
                <a:latin typeface="Tw Cen MT" pitchFamily="34" charset="0"/>
              </a:rPr>
              <a:t> that is not added inside the &lt;script&gt; tags, but, inside the html tags.</a:t>
            </a:r>
          </a:p>
          <a:p>
            <a:r>
              <a:rPr lang="en-US" sz="2800" smtClean="0">
                <a:effectLst/>
                <a:latin typeface="Tw Cen MT" pitchFamily="34" charset="0"/>
              </a:rPr>
              <a:t>When an event occurs for a given object, its event handler gets executed.</a:t>
            </a:r>
          </a:p>
          <a:p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u="sng" smtClean="0">
                <a:effectLst/>
                <a:latin typeface="Tw Cen MT" pitchFamily="34" charset="0"/>
              </a:rPr>
              <a:t>The syntax of an event handler is: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	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name_of_handler="JavaScript code" </a:t>
            </a:r>
          </a:p>
          <a:p>
            <a:pPr eaLnBrk="1" hangingPunct="1"/>
            <a:r>
              <a:rPr lang="en-US" sz="3000" smtClean="0">
                <a:effectLst/>
                <a:latin typeface="Tw Cen MT" pitchFamily="34" charset="0"/>
              </a:rPr>
              <a:t>Eg: </a:t>
            </a:r>
          </a:p>
        </p:txBody>
      </p:sp>
      <p:graphicFrame>
        <p:nvGraphicFramePr>
          <p:cNvPr id="67615" name="Group 31"/>
          <p:cNvGraphicFramePr>
            <a:graphicFrameLocks noGrp="1"/>
          </p:cNvGraphicFramePr>
          <p:nvPr/>
        </p:nvGraphicFramePr>
        <p:xfrm>
          <a:off x="1905000" y="4495800"/>
          <a:ext cx="4876800" cy="1679893"/>
        </p:xfrm>
        <a:graphic>
          <a:graphicData uri="http://schemas.openxmlformats.org/drawingml/2006/table">
            <a:tbl>
              <a:tblPr/>
              <a:tblGrid>
                <a:gridCol w="2133600"/>
                <a:gridCol w="2743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Event 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onLoad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onClick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  <a:noFill/>
        </p:spPr>
        <p:txBody>
          <a:bodyPr/>
          <a:lstStyle/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The names of event handlers are based on the events that trigger them.  Placing the word “</a:t>
            </a:r>
            <a:r>
              <a:rPr lang="en-US" sz="3000" u="sng" smtClean="0">
                <a:effectLst/>
                <a:latin typeface="Tw Cen MT" pitchFamily="34" charset="0"/>
              </a:rPr>
              <a:t>on</a:t>
            </a:r>
            <a:r>
              <a:rPr lang="en-US" sz="3000" smtClean="0">
                <a:effectLst/>
                <a:latin typeface="Tw Cen MT" pitchFamily="34" charset="0"/>
              </a:rPr>
              <a:t>” in front of the event name creates the event handler’s name.</a:t>
            </a:r>
          </a:p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 the event handler for 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click</a:t>
            </a:r>
            <a:r>
              <a:rPr lang="en-US" sz="3000" smtClean="0">
                <a:effectLst/>
                <a:latin typeface="Tw Cen MT" pitchFamily="34" charset="0"/>
              </a:rPr>
              <a:t> event is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onClick.</a:t>
            </a:r>
          </a:p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solidFill>
                  <a:srgbClr val="F7FFFF"/>
                </a:solidFill>
                <a:effectLst/>
                <a:latin typeface="Tw Cen MT" pitchFamily="34" charset="0"/>
              </a:rPr>
              <a:t>The event handlers are </a:t>
            </a:r>
            <a:r>
              <a:rPr lang="en-US" sz="3000" u="sng" smtClean="0">
                <a:solidFill>
                  <a:srgbClr val="F7FFFF"/>
                </a:solidFill>
                <a:effectLst/>
                <a:latin typeface="Tw Cen MT" pitchFamily="34" charset="0"/>
              </a:rPr>
              <a:t>placed within HTML tags</a:t>
            </a:r>
            <a:r>
              <a:rPr lang="en-US" sz="3000" smtClean="0">
                <a:solidFill>
                  <a:srgbClr val="F7FFFF"/>
                </a:solidFill>
                <a:effectLst/>
                <a:latin typeface="Tw Cen MT" pitchFamily="34" charset="0"/>
              </a:rPr>
              <a:t> that define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Mouse Event Handlers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OnClick-</a:t>
            </a:r>
            <a:r>
              <a:rPr lang="en-US" smtClean="0">
                <a:effectLst/>
                <a:latin typeface="Tw Cen MT" pitchFamily="34" charset="0"/>
              </a:rPr>
              <a:t> user clicks the element with the left mouse button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onDblClick-</a:t>
            </a:r>
            <a:r>
              <a:rPr lang="en-US" smtClean="0">
                <a:effectLst/>
                <a:latin typeface="Tw Cen MT" pitchFamily="34" charset="0"/>
              </a:rPr>
              <a:t>user double clicks the element with the left mouse button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onMouseover-</a:t>
            </a:r>
            <a:r>
              <a:rPr lang="en-US" smtClean="0">
                <a:effectLst/>
                <a:latin typeface="Tw Cen MT" pitchFamily="34" charset="0"/>
              </a:rPr>
              <a:t> user moves the mouse pointer into boundaries of the element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onMouseOut</a:t>
            </a:r>
            <a:r>
              <a:rPr lang="en-US" smtClean="0">
                <a:effectLst/>
                <a:latin typeface="Tw Cen MT" pitchFamily="34" charset="0"/>
              </a:rPr>
              <a:t>-user moves the mouse pointer out of the boundaries of the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Window and Frame Event Handlers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934200" cy="2514600"/>
          </a:xfrm>
        </p:spPr>
        <p:txBody>
          <a:bodyPr/>
          <a:lstStyle/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onLoad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onResize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onUnload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onMove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82581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u="sng">
                <a:latin typeface="Tw Cen MT" pitchFamily="34" charset="0"/>
              </a:rPr>
              <a:t>Note: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w Cen MT" pitchFamily="34" charset="0"/>
              </a:rPr>
              <a:t>These event handlers are placed inside the &lt;BODY&gt;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Keyboard Event Handlers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z="2800" smtClean="0">
                <a:effectLst/>
                <a:latin typeface="Tw Cen MT" pitchFamily="34" charset="0"/>
              </a:rPr>
              <a:t>There are three keyboard events: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onKeyDown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onKeyUp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The script can be placed: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Within the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head</a:t>
            </a:r>
            <a:r>
              <a:rPr lang="en-US" smtClean="0">
                <a:effectLst/>
                <a:latin typeface="Tw Cen MT" pitchFamily="34" charset="0"/>
              </a:rPr>
              <a:t> or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body</a:t>
            </a:r>
            <a:r>
              <a:rPr lang="en-US" smtClean="0">
                <a:effectLst/>
                <a:latin typeface="Tw Cen MT" pitchFamily="34" charset="0"/>
              </a:rPr>
              <a:t> section of an HTML document or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As an external file with a 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.</a:t>
            </a:r>
            <a:r>
              <a:rPr lang="en-US" sz="2000" b="1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s</a:t>
            </a:r>
            <a:r>
              <a:rPr lang="en-US" smtClean="0">
                <a:effectLst/>
                <a:latin typeface="Tw Cen MT" pitchFamily="34" charset="0"/>
              </a:rPr>
              <a:t> extension. The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src</a:t>
            </a:r>
            <a:r>
              <a:rPr lang="en-US" smtClean="0">
                <a:effectLst/>
                <a:latin typeface="Tw Cen MT" pitchFamily="34" charset="0"/>
              </a:rPr>
              <a:t> attribute of the &lt;script&gt; tag specifies the location of the external JavaScript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066800"/>
            <a:ext cx="8229600" cy="655638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an HTML tag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3400" y="2590800"/>
            <a:ext cx="8382000" cy="3886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&lt;body 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onLoad=‘window.alert(“Hello World”);’</a:t>
            </a: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&gt;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………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</p:txBody>
      </p:sp>
      <p:sp>
        <p:nvSpPr>
          <p:cNvPr id="75780" name="Line 5"/>
          <p:cNvSpPr>
            <a:spLocks noChangeShapeType="1"/>
          </p:cNvSpPr>
          <p:nvPr/>
        </p:nvSpPr>
        <p:spPr bwMode="auto">
          <a:xfrm>
            <a:off x="2590800" y="3276600"/>
            <a:ext cx="7620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2667000" y="4419600"/>
            <a:ext cx="210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Event handler</a:t>
            </a:r>
          </a:p>
        </p:txBody>
      </p:sp>
      <p:sp>
        <p:nvSpPr>
          <p:cNvPr id="75782" name="Line 7"/>
          <p:cNvSpPr>
            <a:spLocks noChangeShapeType="1"/>
          </p:cNvSpPr>
          <p:nvPr/>
        </p:nvSpPr>
        <p:spPr bwMode="auto">
          <a:xfrm>
            <a:off x="5105400" y="3276600"/>
            <a:ext cx="3048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5105400" y="4191000"/>
            <a:ext cx="128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JS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828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change the background color of  an HTML document from red to yellow according to the mouse over and mouse out events of a hyperlink.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743200"/>
            <a:ext cx="8610600" cy="3962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&lt;a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href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=“http://</a:t>
            </a:r>
            <a:r>
              <a:rPr lang="en-US" sz="2800" smtClean="0">
                <a:solidFill>
                  <a:schemeClr val="bg2"/>
                </a:solidFill>
                <a:latin typeface="Tw Cen MT" pitchFamily="34" charset="0"/>
              </a:rPr>
              <a:t>www.nsbm.lk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"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onMouseover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='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="red”; ' 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</a:rPr>
              <a:t>OnMouseout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</a:rPr>
              <a:t>='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</a:rPr>
              <a:t>=“yellow”; '&gt;NIBM&lt;/a&gt;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Modify the JavaScript written for example 1 by using  JavaScript functions.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6858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&lt;script language="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 type="text/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function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mouseoverfn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{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="red";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function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mouseoutfn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{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=“yellow";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&lt;a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href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=“http://</a:t>
            </a:r>
            <a:r>
              <a:rPr lang="en-US" sz="2600" dirty="0" smtClean="0">
                <a:solidFill>
                  <a:schemeClr val="bg2"/>
                </a:solidFill>
                <a:latin typeface="Tw Cen MT" pitchFamily="34" charset="0"/>
              </a:rPr>
              <a:t>www.nsbm.html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onMouseover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mouseoverfn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();"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OnMouseout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mouseoutfn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();"&gt;</a:t>
            </a:r>
            <a:r>
              <a:rPr lang="en-US" sz="2600" dirty="0" smtClean="0">
                <a:solidFill>
                  <a:schemeClr val="bg2"/>
                </a:solidFill>
                <a:latin typeface="Tw Cen MT" pitchFamily="34" charset="0"/>
              </a:rPr>
              <a:t>NSBM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&lt;/a&gt;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60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29600" cy="2438400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display the alert message “Welcome to NSBM” and change the background color to yellow for a button click event of a button. Use JavaScript functions.</a:t>
            </a:r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52400" y="1295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6248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=“yellow”;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window.alert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("Welcome to </a:t>
            </a:r>
            <a:r>
              <a:rPr lang="en-US" sz="2800" smtClean="0">
                <a:solidFill>
                  <a:schemeClr val="bg2"/>
                </a:solidFill>
                <a:latin typeface="Tw Cen MT" pitchFamily="34" charset="0"/>
              </a:rPr>
              <a:t>NSBM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");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&lt;body&gt;&lt;form&gt;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&lt;input type="button" value="click me"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onClick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="message();"&gt;&lt;/form&gt;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29600" cy="1600200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display the alert message “You are resizing the window” for a page resizing event.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838200" y="2971800"/>
            <a:ext cx="7620000" cy="3200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 onResize=‘alert(“You are resizing the window”);’&gt;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&lt;h1&gt;hello world&lt;/h1&gt;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609600" y="2667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Tx/>
              <a:buChar char="•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Write a JavaScript to display a suitable alert message for a keydown event of a text box. Use JavaScript functions.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381000" y="304800"/>
            <a:ext cx="8458200" cy="6172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function keyfn()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alert("You pressed a key");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Enter Name: &lt;input type="text" onKeyDown="keyfn();"&gt;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6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229600" cy="2743200"/>
          </a:xfrm>
        </p:spPr>
        <p:txBody>
          <a:bodyPr/>
          <a:lstStyle/>
          <a:p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Create two buttons button1 and button2.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Close the browser window when button1 is clicked.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Resize the browser window when button2 is clicked.</a:t>
            </a:r>
          </a:p>
          <a:p>
            <a:pPr lvl="1"/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2098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6: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the </a:t>
            </a:r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Body Section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w Cen MT" pitchFamily="34" charset="0"/>
              </a:rPr>
              <a:t>Scripts placed in the body section are executed as part of the HTML document </a:t>
            </a:r>
            <a:r>
              <a:rPr lang="en-US" sz="2800" u="sng" smtClean="0">
                <a:effectLst/>
                <a:latin typeface="Tw Cen MT" pitchFamily="34" charset="0"/>
              </a:rPr>
              <a:t>when the page loads</a:t>
            </a:r>
            <a:r>
              <a:rPr lang="en-US" sz="2800" smtClean="0">
                <a:effectLst/>
                <a:latin typeface="Tw Cen MT" pitchFamily="34" charset="0"/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3200400"/>
            <a:ext cx="8382000" cy="3352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&lt;h1&gt;My First javaScript&lt;/h1&gt;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 javascript”&gt;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document.write(“Hello World”);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457200" y="533400"/>
            <a:ext cx="7467600" cy="5562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&lt;html&gt;&lt;body&gt;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value="Button1" onclick="window.close();"&gt;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value="Button2" onclick="window.resizeTo(500,500);"&gt;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Display an H1 heading “Hello World” as the web page contents.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Create a button.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Change the background color of the document to yellow and the text color to red when the button is clicked.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7: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533400"/>
            <a:ext cx="7391400" cy="5486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&lt;h1&gt;Hello World&lt;/h1&gt;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value=“Button1" onclick='document.bgColor=“yellow”; document.fgColor=“red”;’&gt;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Form Validations Using JavaScript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057400"/>
          </a:xfrm>
        </p:spPr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en-US" sz="2800" smtClean="0">
                <a:effectLst/>
                <a:latin typeface="Tw Cen MT" pitchFamily="34" charset="0"/>
              </a:rPr>
              <a:t>Validation allows you to ensure that the user has filled in all required fields of a form and that valid data has been entered into those fields.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419600"/>
            <a:ext cx="4643438" cy="1933575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838200"/>
            <a:ext cx="8229600" cy="3200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Write a JavaScript to include the following validations for the data entered through the form given below:</a:t>
            </a:r>
          </a:p>
          <a:p>
            <a:pPr lvl="2"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	The ‘Name’ field should not be empty</a:t>
            </a:r>
          </a:p>
          <a:p>
            <a:pPr lvl="2"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	The ‘Address’ field should not be empty</a:t>
            </a:r>
          </a:p>
          <a:p>
            <a:pPr marL="342900" indent="-34290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Display suitable messages to the user based on the result of each validation.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&lt;html&gt;&lt;head&gt;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if(document.form1.uname.value.length==0)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alert("Missing Name");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if(document.form1.address.value.length==0)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alert("Missing Address");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	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}&lt;/script&gt;&lt;/head&gt;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28600" y="609600"/>
            <a:ext cx="8610600" cy="5334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&lt;form name="</a:t>
            </a:r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form1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”&gt;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Name:&lt;input type="text" name="</a:t>
            </a:r>
            <a:r>
              <a:rPr lang="en-US" sz="2400" b="1" dirty="0" err="1">
                <a:solidFill>
                  <a:srgbClr val="C00000"/>
                </a:solidFill>
                <a:latin typeface="Tw Cen MT" pitchFamily="34" charset="0"/>
              </a:rPr>
              <a:t>uname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Address:&lt;input type="text" name="</a:t>
            </a:r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address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" size="40”&gt;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&lt;input type="button" value="Validate"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</a:rPr>
              <a:t>onClick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();"&gt;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&lt;/html&gt;</a:t>
            </a:r>
            <a:endParaRPr lang="en-US" sz="2400" dirty="0">
              <a:solidFill>
                <a:schemeClr val="bg2"/>
              </a:solidFill>
              <a:latin typeface="Tw Cen M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914400"/>
            <a:ext cx="8229600" cy="40386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include the following validations for the data entered through the form given below:</a:t>
            </a:r>
          </a:p>
          <a:p>
            <a:pPr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	The ‘User Name’ field should not be empty.</a:t>
            </a:r>
          </a:p>
          <a:p>
            <a:pPr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	The ‘password’ should be more than 6 characters</a:t>
            </a:r>
          </a:p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Display suitable messages to the user based on the result of each validation.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3810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495800"/>
            <a:ext cx="4183063" cy="1676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381000" y="228600"/>
            <a:ext cx="8458200" cy="6324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&lt;head&gt;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</a:t>
            </a: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if(document.form1.uname.value.length == 0)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alert("Please enter the user Name");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	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</a:t>
            </a: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if(document.form1.password.value.length &lt; 6)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alert("Password should be more than 6 characters");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}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457200"/>
            <a:ext cx="8382000" cy="571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&lt;body&gt;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&lt;form name="form1“&gt;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User Name:&lt;input type="text" name="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uname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“&gt;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Password:&lt;input type="password" name="password”&gt;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&lt;input type="button" value="Validate" 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onClick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="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();"&gt;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&lt;/form&gt;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762000"/>
          </a:xfrm>
          <a:solidFill>
            <a:schemeClr val="tx2"/>
          </a:solidFill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document.write(“Hello World”);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3124200" y="2133600"/>
            <a:ext cx="228600" cy="1447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371600" y="3530600"/>
            <a:ext cx="55403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3200">
                <a:solidFill>
                  <a:schemeClr val="bg2"/>
                </a:solidFill>
                <a:latin typeface="Tw Cen MT" pitchFamily="34" charset="0"/>
              </a:rPr>
              <a:t>Standard JavaScript command</a:t>
            </a:r>
          </a:p>
          <a:p>
            <a:pPr eaLnBrk="0" hangingPunct="0">
              <a:lnSpc>
                <a:spcPct val="110000"/>
              </a:lnSpc>
            </a:pPr>
            <a:r>
              <a:rPr lang="en-US" sz="3200">
                <a:solidFill>
                  <a:schemeClr val="bg2"/>
                </a:solidFill>
                <a:latin typeface="Tw Cen MT" pitchFamily="34" charset="0"/>
              </a:rPr>
              <a:t>for writing output to a web page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rot="16200000" flipH="1">
            <a:off x="1943100" y="1181100"/>
            <a:ext cx="457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0" name="TextBox 6"/>
          <p:cNvSpPr txBox="1">
            <a:spLocks/>
          </p:cNvSpPr>
          <p:nvPr/>
        </p:nvSpPr>
        <p:spPr bwMode="auto">
          <a:xfrm>
            <a:off x="1143000" y="685800"/>
            <a:ext cx="144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Object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rot="5400000">
            <a:off x="3581400" y="1143000"/>
            <a:ext cx="68580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2" name="TextBox 9"/>
          <p:cNvSpPr txBox="1">
            <a:spLocks/>
          </p:cNvSpPr>
          <p:nvPr/>
        </p:nvSpPr>
        <p:spPr bwMode="auto">
          <a:xfrm>
            <a:off x="3352800" y="457200"/>
            <a:ext cx="144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method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4919663"/>
            <a:ext cx="7848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Note:</a:t>
            </a:r>
          </a:p>
          <a:p>
            <a:pPr>
              <a:lnSpc>
                <a:spcPts val="36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Each HTML document loaded into a browser window becomes a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Document object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524000"/>
            <a:ext cx="8229600" cy="40386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include the following validations for the data entered through the form given below: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The ‘Customer Name’ field should not be empty.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The ‘PO number’ should be numeric.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One of the delivery methods and payment methods  </a:t>
            </a:r>
          </a:p>
          <a:p>
            <a:pPr>
              <a:lnSpc>
                <a:spcPts val="4100"/>
              </a:lnSpc>
              <a:spcBef>
                <a:spcPts val="600"/>
              </a:spcBef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   should be selected.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“Terms and conditions” checkbox should be checked.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6934200" cy="4591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 rot="10800000">
            <a:off x="5562600" y="4267200"/>
            <a:ext cx="609600" cy="306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284" name="TextBox 4"/>
          <p:cNvSpPr txBox="1">
            <a:spLocks noChangeArrowheads="1"/>
          </p:cNvSpPr>
          <p:nvPr/>
        </p:nvSpPr>
        <p:spPr bwMode="auto">
          <a:xfrm>
            <a:off x="6248400" y="4191000"/>
            <a:ext cx="23860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bg2"/>
                </a:solidFill>
                <a:latin typeface="Tw Cen MT" pitchFamily="34" charset="0"/>
              </a:rPr>
              <a:t>List Values: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Enter payment method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Cash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Cheque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Credit Card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48200"/>
          </a:xfrm>
        </p:spPr>
        <p:txBody>
          <a:bodyPr/>
          <a:lstStyle/>
          <a:p>
            <a:pPr>
              <a:lnSpc>
                <a:spcPts val="5100"/>
              </a:lnSpc>
              <a:spcBef>
                <a:spcPts val="2400"/>
              </a:spcBef>
              <a:spcAft>
                <a:spcPts val="3000"/>
              </a:spcAft>
              <a:defRPr/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isNaN( )- </a:t>
            </a:r>
            <a:r>
              <a:rPr lang="en-US" sz="2800" smtClean="0">
                <a:effectLst/>
                <a:latin typeface="Tw Cen MT" pitchFamily="34" charset="0"/>
              </a:rPr>
              <a:t>Checks to see if a value is a number. This function </a:t>
            </a:r>
            <a:r>
              <a:rPr lang="en-US" sz="2800" u="sng" smtClean="0">
                <a:effectLst/>
                <a:latin typeface="Tw Cen MT" pitchFamily="34" charset="0"/>
              </a:rPr>
              <a:t>returns true if the value is not a number</a:t>
            </a:r>
            <a:r>
              <a:rPr lang="en-US" sz="2800" smtClean="0">
                <a:effectLst/>
                <a:latin typeface="Tw Cen MT" pitchFamily="34" charset="0"/>
              </a:rPr>
              <a:t>, and false if not.</a:t>
            </a:r>
          </a:p>
          <a:p>
            <a:pPr>
              <a:lnSpc>
                <a:spcPts val="4700"/>
              </a:lnSpc>
              <a:defRPr/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selectedIndex</a:t>
            </a:r>
            <a:r>
              <a:rPr lang="en-US" sz="2800" smtClean="0">
                <a:effectLst/>
                <a:latin typeface="Tw Cen MT" pitchFamily="34" charset="0"/>
              </a:rPr>
              <a:t> - The selectedIndex property sets or returns the index of the selected option in a dropdown list. The index starts at 0.</a:t>
            </a:r>
          </a:p>
          <a:p>
            <a:pPr>
              <a:defRPr/>
            </a:pPr>
            <a:endParaRPr lang="en-US" sz="2800" smtClean="0">
              <a:effectLst/>
              <a:latin typeface="Tw Cen MT" pitchFamily="34" charset="0"/>
            </a:endParaRPr>
          </a:p>
          <a:p>
            <a:pPr>
              <a:defRPr/>
            </a:pPr>
            <a:endParaRPr lang="en-US" sz="280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400800"/>
          </a:xfrm>
          <a:solidFill>
            <a:srgbClr val="FFE3B9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if(document.form1.cname.value.length==0)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	window.alert("Please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isNaN(document.form1.po.value</a:t>
            </a: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))	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  <a:r>
              <a:rPr lang="en-US" sz="2700" smtClean="0">
                <a:solidFill>
                  <a:schemeClr val="bg2"/>
                </a:solidFill>
                <a:effectLst/>
                <a:latin typeface="Tw Cen MT" pitchFamily="34" charset="0"/>
              </a:rPr>
              <a:t>alert("Purchase order number should be numeric");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  return;	}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	if ((!document.form1.method[0].checked) &amp;&amp;  (!document.form1.method[1].checked))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the delivery method");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943600"/>
          </a:xfrm>
          <a:solidFill>
            <a:srgbClr val="FFE3B9"/>
          </a:solidFill>
        </p:spPr>
        <p:txBody>
          <a:bodyPr/>
          <a:lstStyle/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if(document.form1.pay.selectedIndex==0)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{alert("Please select a payment method");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return;}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if(!document.form1.cond.checked)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{alert("Do you agree to the terms and conditions?");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return;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your confirmation!");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562600"/>
          </a:xfrm>
          <a:solidFill>
            <a:srgbClr val="FFE3B9"/>
          </a:solidFill>
        </p:spPr>
        <p:txBody>
          <a:bodyPr/>
          <a:lstStyle/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status=“no”;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for(i=0; i&lt;document.form1.method.length; i++)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{if(document.form1.method[i].checked)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	{ status=“yes”;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	}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if(status==“no”)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{ alert(“Please enter the delivery method”);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   return;	}</a:t>
            </a:r>
          </a:p>
        </p:txBody>
      </p:sp>
      <p:sp>
        <p:nvSpPr>
          <p:cNvPr id="101379" name="TextBox 3"/>
          <p:cNvSpPr txBox="1">
            <a:spLocks noChangeArrowheads="1"/>
          </p:cNvSpPr>
          <p:nvPr/>
        </p:nvSpPr>
        <p:spPr bwMode="auto">
          <a:xfrm>
            <a:off x="7467600" y="2286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>
                <a:solidFill>
                  <a:schemeClr val="bg2"/>
                </a:solidFill>
                <a:latin typeface="Tw Cen MT" pitchFamily="34" charset="0"/>
              </a:rPr>
              <a:t>Method 2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838200"/>
            <a:ext cx="8229600" cy="1295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validate the data entered through the form given below: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7907338" cy="4572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if(document.form1.sname.value.length==0)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if(isNaN(document.form1.grade.value))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alert("Grade should be numeric");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5532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if(document.form1.flavor.selectedIndex==0)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your favorite ice cream flavor");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endParaRPr lang="en-US" sz="25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status="no"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for(i=0;i&lt;document.form1.freq.length;i++)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{if(document.form1.freq[i].checked)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{status="yes“;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if(status=="no")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 	alert("How often do you eat ice cream?");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participating in the survey!");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5: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85800"/>
            <a:ext cx="8229600" cy="1295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validate the data entered through the form given below: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4724400" cy="49561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6535</TotalTime>
  <Words>3533</Words>
  <Application>Microsoft Office PowerPoint</Application>
  <PresentationFormat>On-screen Show (4:3)</PresentationFormat>
  <Paragraphs>761</Paragraphs>
  <Slides>105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Garamond</vt:lpstr>
      <vt:lpstr>Mangal</vt:lpstr>
      <vt:lpstr>Tahoma</vt:lpstr>
      <vt:lpstr>Tw Cen MT</vt:lpstr>
      <vt:lpstr>Wingdings</vt:lpstr>
      <vt:lpstr>Stream</vt:lpstr>
      <vt:lpstr>JavaScript</vt:lpstr>
      <vt:lpstr>DHTML (Dynamic HTML)</vt:lpstr>
      <vt:lpstr>JavaScript</vt:lpstr>
      <vt:lpstr>PowerPoint Presentation</vt:lpstr>
      <vt:lpstr>Integrating JavaScript with HTML</vt:lpstr>
      <vt:lpstr>Using HTML &lt;script&gt; tag</vt:lpstr>
      <vt:lpstr>PowerPoint Presentation</vt:lpstr>
      <vt:lpstr>Placing a JavaScript in the Body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Placing a JavaScript in the Head Section</vt:lpstr>
      <vt:lpstr>PowerPoint Presentation</vt:lpstr>
      <vt:lpstr>Placing a JavaScript in in an external file</vt:lpstr>
      <vt:lpstr>PowerPoint Presentation</vt:lpstr>
      <vt:lpstr>PowerPoint Presentation</vt:lpstr>
      <vt:lpstr>PowerPoint Presentation</vt:lpstr>
      <vt:lpstr>Comments</vt:lpstr>
      <vt:lpstr>JavaScript Popup Boxes </vt:lpstr>
      <vt:lpstr>Alert Box</vt:lpstr>
      <vt:lpstr>PowerPoint Presentation</vt:lpstr>
      <vt:lpstr>Confirm Box</vt:lpstr>
      <vt:lpstr>PowerPoint Presentation</vt:lpstr>
      <vt:lpstr>Prompt Box</vt:lpstr>
      <vt:lpstr>PowerPoint Presentation</vt:lpstr>
      <vt:lpstr>JavaScript Values</vt:lpstr>
      <vt:lpstr>PowerPoint Presentation</vt:lpstr>
      <vt:lpstr>PowerPoint Presentation</vt:lpstr>
      <vt:lpstr>Declaring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Functions</vt:lpstr>
      <vt:lpstr>PowerPoint Presentation</vt:lpstr>
      <vt:lpstr>Defining a Function in a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Objects</vt:lpstr>
      <vt:lpstr>PowerPoint Presentation</vt:lpstr>
      <vt:lpstr>PowerPoint Presentation</vt:lpstr>
      <vt:lpstr>JavaScript Built-in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Browser-Based Objects</vt:lpstr>
      <vt:lpstr>document Object</vt:lpstr>
      <vt:lpstr>window object</vt:lpstr>
      <vt:lpstr>JavaScript Events</vt:lpstr>
      <vt:lpstr>Event Handler</vt:lpstr>
      <vt:lpstr>PowerPoint Presentation</vt:lpstr>
      <vt:lpstr>Mouse Event Handlers</vt:lpstr>
      <vt:lpstr>Window and Frame Event Handlers</vt:lpstr>
      <vt:lpstr>Keyboard Event Handlers</vt:lpstr>
      <vt:lpstr>Placing a JavaScript in an HTML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Validations Using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Scope</vt:lpstr>
      <vt:lpstr>PowerPoint Presentation</vt:lpstr>
      <vt:lpstr>Web Scripting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NIBM PC LAB 04</dc:creator>
  <cp:lastModifiedBy>Tharusha Jayadeera</cp:lastModifiedBy>
  <cp:revision>664</cp:revision>
  <dcterms:created xsi:type="dcterms:W3CDTF">2008-01-07T04:15:11Z</dcterms:created>
  <dcterms:modified xsi:type="dcterms:W3CDTF">2016-10-08T11:47:43Z</dcterms:modified>
</cp:coreProperties>
</file>