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0" r:id="rId12"/>
  </p:sldIdLst>
  <p:sldSz cx="9906000" cy="6858000" type="A4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0929"/>
  </p:normalViewPr>
  <p:slideViewPr>
    <p:cSldViewPr>
      <p:cViewPr varScale="1">
        <p:scale>
          <a:sx n="49" d="100"/>
          <a:sy n="49" d="100"/>
        </p:scale>
        <p:origin x="47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3500" y="103188"/>
            <a:ext cx="19161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>
                <a:latin typeface="Book Antiqua" panose="02040602050305030304" pitchFamily="18" charset="0"/>
              </a:rPr>
              <a:t>Staffordshire University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23025" y="9356725"/>
            <a:ext cx="371475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DD17132-FC1D-48D0-A038-FB8A1933C1A4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42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854075"/>
            <a:ext cx="4946650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3500" y="103188"/>
            <a:ext cx="19161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>
                <a:latin typeface="Book Antiqua" panose="02040602050305030304" pitchFamily="18" charset="0"/>
              </a:rPr>
              <a:t>Staffordshire University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23025" y="9356725"/>
            <a:ext cx="371475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AE55601-9895-41FB-9890-82A94C08888D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47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892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9283700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D2F87D-CA4D-4264-9BEC-91AEF15B1DB6}" type="slidenum">
              <a:rPr 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5813" y="736600"/>
            <a:ext cx="5283200" cy="3659188"/>
          </a:xfrm>
          <a:ln cap="flat"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1850"/>
            <a:ext cx="5027613" cy="4398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1242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9283700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481A99-EDF5-48AC-818A-FF05F87D8BB1}" type="slidenum">
              <a:rPr 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5813" y="736600"/>
            <a:ext cx="5283200" cy="3659188"/>
          </a:xfrm>
          <a:ln cap="flat"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1850"/>
            <a:ext cx="5027613" cy="4398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743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9283700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665C93-4507-4947-94EF-BEBE5D4AFB28}" type="slidenum">
              <a:rPr 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5813" y="736600"/>
            <a:ext cx="5283200" cy="3659188"/>
          </a:xfrm>
          <a:ln cap="flat"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1850"/>
            <a:ext cx="5027613" cy="4398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4368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041400"/>
            <a:ext cx="74295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1A699-808E-4F7F-952D-86A327FEBAAD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B8E32-3872-4355-B3DF-0C8FF57B6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F228-12F5-431C-AEB5-7432F421B476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7E3D87-E6F0-4E8C-A612-4EFE2933454B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1990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274638"/>
            <a:ext cx="2135981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274638"/>
            <a:ext cx="6284119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7D1A-5CCE-467F-B62F-2719619A0FD1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2610719-A640-4AE7-AF00-C8BA0EE84251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62173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76027-249E-4125-A33F-115BFE8FDF97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7E04016-E2B9-43A7-9AB3-4405DCBC87F6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33425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4406902"/>
            <a:ext cx="8543925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2906713"/>
            <a:ext cx="8543925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BC11A-0C6B-4815-9CCA-FF8964DB73AE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7273E0E-3728-4F67-9C38-1D516AB8A941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31832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0863"/>
            <a:ext cx="421005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0863"/>
            <a:ext cx="421005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9687-4C87-4683-800E-5E357273D28F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A690AAC-F20E-4EA1-AD0C-55D6D85E8839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389870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274638"/>
            <a:ext cx="85439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1535113"/>
            <a:ext cx="418941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878" y="2174877"/>
            <a:ext cx="4189413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102" y="1535113"/>
            <a:ext cx="4190702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02" y="2174877"/>
            <a:ext cx="4190702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D58E3-6ABD-433D-9380-5262C67CA49A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4A8ABE5-AE10-42A3-8B77-E62D5F0C75C1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614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88022-BB41-43E0-BBB8-59391B7801ED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E3A42A1-D7A8-4D41-803A-1DF242F7929A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26416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E6A3A-68A0-4D74-A4CD-2EEE1916C6BC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786BBAD-E191-433F-ABFA-E8F1619FE0E9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31423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685802"/>
            <a:ext cx="3260725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15" y="685800"/>
            <a:ext cx="5119389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879" y="1846265"/>
            <a:ext cx="3260725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80480-4026-4B2E-A54B-B7484AF737E9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358D315-2E6F-4E97-876A-B3FD08952B65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42920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373" y="4800600"/>
            <a:ext cx="5831384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5373" y="685802"/>
            <a:ext cx="5831384" cy="404177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5373" y="5367338"/>
            <a:ext cx="5831384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6E4FF-0F0A-4C80-981E-55A74FAEE6CB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6C7848-6CE0-4D2D-BE12-A924620D5D0F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210711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1038" y="274638"/>
            <a:ext cx="85439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1038" y="1820863"/>
            <a:ext cx="854392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66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8D59DE-CF08-43E6-9FCB-759DF30E9B40}" type="datetimeFigureOut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6663" y="6356350"/>
            <a:ext cx="2352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2725" y="6356350"/>
            <a:ext cx="2662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BB51C566-1C54-4DB1-BE8C-E64341EF1892}" type="slidenum">
              <a:rPr lang="en-US"/>
              <a:pPr>
                <a:defRPr/>
              </a:pPr>
              <a:t>‹#›</a:t>
            </a:fld>
            <a:r>
              <a:rPr lang="en-US"/>
              <a:t> of 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l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l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l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4350" y="2276475"/>
            <a:ext cx="7772400" cy="1143000"/>
          </a:xfrm>
        </p:spPr>
        <p:txBody>
          <a:bodyPr lIns="90488" tIns="44450" rIns="90488" bIns="44450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bg1"/>
                </a:solidFill>
              </a:rPr>
              <a:t>Relational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4713" y="1971675"/>
            <a:ext cx="6399212" cy="1752600"/>
          </a:xfrm>
          <a:noFill/>
        </p:spPr>
        <p:txBody>
          <a:bodyPr lIns="90488" tIns="44450" rIns="90488" bIns="44450"/>
          <a:lstStyle/>
          <a:p>
            <a:pPr marL="342900" indent="-342900"/>
            <a:r>
              <a:rPr lang="en-US" sz="4400" smtClean="0"/>
              <a:t>Introduction to </a:t>
            </a:r>
          </a:p>
          <a:p>
            <a:pPr marL="342900" indent="-342900"/>
            <a:r>
              <a:rPr lang="en-US" sz="4400" smtClean="0"/>
              <a:t>Relational Model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373188" y="5943600"/>
            <a:ext cx="7466012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50" y="136054"/>
            <a:ext cx="8543925" cy="1325562"/>
          </a:xfrm>
        </p:spPr>
        <p:txBody>
          <a:bodyPr/>
          <a:lstStyle/>
          <a:p>
            <a:r>
              <a:rPr lang="en-US" dirty="0" smtClean="0"/>
              <a:t>ER to Relational Mapping - Relationships</a:t>
            </a:r>
            <a:endParaRPr lang="en-US" dirty="0"/>
          </a:p>
        </p:txBody>
      </p:sp>
      <p:graphicFrame>
        <p:nvGraphicFramePr>
          <p:cNvPr id="4" name="Content Placeholder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86585"/>
              </p:ext>
            </p:extLst>
          </p:nvPr>
        </p:nvGraphicFramePr>
        <p:xfrm>
          <a:off x="392236" y="3501008"/>
          <a:ext cx="4271964" cy="13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91"/>
                <a:gridCol w="1067991"/>
                <a:gridCol w="1067991"/>
                <a:gridCol w="1067991"/>
              </a:tblGrid>
              <a:tr h="349401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SID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Branch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B001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B001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B002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848554"/>
              </p:ext>
            </p:extLst>
          </p:nvPr>
        </p:nvGraphicFramePr>
        <p:xfrm>
          <a:off x="5778624" y="3501008"/>
          <a:ext cx="3203973" cy="13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343894"/>
                <a:gridCol w="1067991"/>
              </a:tblGrid>
              <a:tr h="349401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BID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Nugegoda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28218" y="2271613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60166" y="1605908"/>
            <a:ext cx="936104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3140286" y="1605908"/>
            <a:ext cx="1080120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4"/>
          </p:cNvCxnSpPr>
          <p:nvPr/>
        </p:nvCxnSpPr>
        <p:spPr>
          <a:xfrm>
            <a:off x="2528218" y="2066556"/>
            <a:ext cx="192535" cy="1721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88118" y="1778092"/>
            <a:ext cx="384762" cy="4840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53100" y="225398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385048" y="1588275"/>
            <a:ext cx="936104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BID</a:t>
            </a:r>
            <a:endParaRPr lang="en-US" u="sng" dirty="0"/>
          </a:p>
        </p:txBody>
      </p:sp>
      <p:sp>
        <p:nvSpPr>
          <p:cNvPr id="30" name="Oval 29"/>
          <p:cNvSpPr/>
          <p:nvPr/>
        </p:nvSpPr>
        <p:spPr>
          <a:xfrm>
            <a:off x="6465168" y="1588275"/>
            <a:ext cx="1080120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4"/>
          </p:cNvCxnSpPr>
          <p:nvPr/>
        </p:nvCxnSpPr>
        <p:spPr>
          <a:xfrm>
            <a:off x="5853100" y="2048923"/>
            <a:ext cx="192535" cy="1721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813000" y="1760459"/>
            <a:ext cx="384762" cy="4840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3"/>
            <a:endCxn id="28" idx="1"/>
          </p:cNvCxnSpPr>
          <p:nvPr/>
        </p:nvCxnSpPr>
        <p:spPr>
          <a:xfrm flipV="1">
            <a:off x="3680346" y="2506008"/>
            <a:ext cx="2172754" cy="1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37035" y="26276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65718" y="2614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8975" y="5085184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a 1:N relationship type insert a foreign key in the relation corresponding to the many side of the relationship</a:t>
            </a:r>
          </a:p>
          <a:p>
            <a:endParaRPr lang="en-US" dirty="0"/>
          </a:p>
          <a:p>
            <a:r>
              <a:rPr lang="en-US" dirty="0" smtClean="0"/>
              <a:t>For a 1:1 relationship ….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96680" y="591618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 a foreign key to either table</a:t>
            </a:r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4592960" y="2271613"/>
            <a:ext cx="504056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N:M </a:t>
            </a:r>
            <a:r>
              <a:rPr lang="en-US" dirty="0"/>
              <a:t>R</a:t>
            </a:r>
            <a:r>
              <a:rPr lang="en-US" dirty="0" smtClean="0"/>
              <a:t>elationship Type</a:t>
            </a:r>
            <a:endParaRPr lang="en-US" dirty="0"/>
          </a:p>
        </p:txBody>
      </p:sp>
      <p:graphicFrame>
        <p:nvGraphicFramePr>
          <p:cNvPr id="4" name="Content Placeholder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88300"/>
              </p:ext>
            </p:extLst>
          </p:nvPr>
        </p:nvGraphicFramePr>
        <p:xfrm>
          <a:off x="392237" y="3501008"/>
          <a:ext cx="2328516" cy="13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58"/>
                <a:gridCol w="1164258"/>
              </a:tblGrid>
              <a:tr h="349401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DID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Loans 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Cards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Investment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122988"/>
              </p:ext>
            </p:extLst>
          </p:nvPr>
        </p:nvGraphicFramePr>
        <p:xfrm>
          <a:off x="7389495" y="3501008"/>
          <a:ext cx="2135982" cy="13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343894"/>
              </a:tblGrid>
              <a:tr h="349401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BID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Nugegoda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16696" y="2271613"/>
            <a:ext cx="146365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09674" y="1605908"/>
            <a:ext cx="936104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</a:t>
            </a:r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2629272" y="1620032"/>
            <a:ext cx="1080120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>
            <a:off x="1977726" y="2066556"/>
            <a:ext cx="192535" cy="1721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4"/>
          </p:cNvCxnSpPr>
          <p:nvPr/>
        </p:nvCxnSpPr>
        <p:spPr>
          <a:xfrm>
            <a:off x="3169332" y="2080680"/>
            <a:ext cx="0" cy="173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53100" y="225398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954936" y="1573617"/>
            <a:ext cx="936104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BID</a:t>
            </a:r>
            <a:endParaRPr lang="en-US" u="sng" dirty="0"/>
          </a:p>
        </p:txBody>
      </p:sp>
      <p:sp>
        <p:nvSpPr>
          <p:cNvPr id="13" name="Oval 12"/>
          <p:cNvSpPr/>
          <p:nvPr/>
        </p:nvSpPr>
        <p:spPr>
          <a:xfrm>
            <a:off x="7179072" y="1750968"/>
            <a:ext cx="1080120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4"/>
            <a:endCxn id="11" idx="0"/>
          </p:cNvCxnSpPr>
          <p:nvPr/>
        </p:nvCxnSpPr>
        <p:spPr>
          <a:xfrm>
            <a:off x="6422988" y="2034265"/>
            <a:ext cx="6176" cy="2197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015584" y="1996725"/>
            <a:ext cx="384762" cy="4840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11" idx="1"/>
          </p:cNvCxnSpPr>
          <p:nvPr/>
        </p:nvCxnSpPr>
        <p:spPr>
          <a:xfrm flipV="1">
            <a:off x="3680346" y="2506008"/>
            <a:ext cx="2172754" cy="1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7035" y="26276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65718" y="26140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8975" y="5517232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 N:M relationship create an intermediate relation with the primary keys of both tables + any attributes of the relationship type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4592960" y="2271613"/>
            <a:ext cx="504056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8214"/>
              </p:ext>
            </p:extLst>
          </p:nvPr>
        </p:nvGraphicFramePr>
        <p:xfrm>
          <a:off x="3942874" y="3501008"/>
          <a:ext cx="1531640" cy="13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60"/>
                <a:gridCol w="720080"/>
              </a:tblGrid>
              <a:tr h="349401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DID</a:t>
                      </a:r>
                      <a:endParaRPr lang="en-US" sz="1600" u="sng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BID</a:t>
                      </a:r>
                      <a:endParaRPr lang="en-US" sz="1600" u="sng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D001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B001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D001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B002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4940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4262667" y="1421866"/>
            <a:ext cx="1164642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27" name="Straight Connector 26"/>
          <p:cNvCxnSpPr>
            <a:stCxn id="23" idx="4"/>
            <a:endCxn id="21" idx="0"/>
          </p:cNvCxnSpPr>
          <p:nvPr/>
        </p:nvCxnSpPr>
        <p:spPr>
          <a:xfrm>
            <a:off x="4844988" y="1882514"/>
            <a:ext cx="0" cy="3890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8115"/>
              </p:ext>
            </p:extLst>
          </p:nvPr>
        </p:nvGraphicFramePr>
        <p:xfrm>
          <a:off x="5499237" y="3510247"/>
          <a:ext cx="1181955" cy="13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955"/>
              </a:tblGrid>
              <a:tr h="3494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Phone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5445000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5446000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3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96925"/>
          </a:xfrm>
        </p:spPr>
        <p:txBody>
          <a:bodyPr/>
          <a:lstStyle/>
          <a:p>
            <a:r>
              <a:rPr lang="en-US" sz="4000" smtClean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The classical paper; E.F.Codd 1970, ‘A Relational Model of Data for Large Shared Data Banks’, </a:t>
            </a:r>
            <a:r>
              <a:rPr lang="en-US" sz="3200" i="1" smtClean="0"/>
              <a:t>Communications of ACM</a:t>
            </a:r>
            <a:r>
              <a:rPr lang="en-US" sz="3200" smtClean="0"/>
              <a:t>, vol.13, no.6, pp.377-387,  discusses </a:t>
            </a:r>
          </a:p>
          <a:p>
            <a:pPr lvl="1"/>
            <a:r>
              <a:rPr lang="en-US" sz="2800" b="1" smtClean="0"/>
              <a:t>Relational Model and Normal Form</a:t>
            </a:r>
          </a:p>
          <a:p>
            <a:pPr lvl="1"/>
            <a:r>
              <a:rPr lang="en-US" sz="2800" b="1" smtClean="0"/>
              <a:t>Operations on Relations</a:t>
            </a:r>
            <a:r>
              <a:rPr lang="en-US" sz="2800" smtClean="0"/>
              <a:t> </a:t>
            </a:r>
          </a:p>
          <a:p>
            <a:pPr lvl="1"/>
            <a:r>
              <a:rPr lang="en-US" sz="2800" smtClean="0"/>
              <a:t>Redundancy and Concurrency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smtClean="0"/>
              <a:t>Why Relational Model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Motivation</a:t>
            </a:r>
          </a:p>
          <a:p>
            <a:pPr lvl="1"/>
            <a:r>
              <a:rPr lang="en-US" sz="2400" smtClean="0"/>
              <a:t>Physical data independence</a:t>
            </a:r>
          </a:p>
          <a:p>
            <a:pPr lvl="1"/>
            <a:r>
              <a:rPr lang="en-US" sz="2400" smtClean="0"/>
              <a:t>Structural simplicity; communicability</a:t>
            </a:r>
          </a:p>
          <a:p>
            <a:pPr lvl="1"/>
            <a:r>
              <a:rPr lang="en-US" sz="2400" b="1" smtClean="0"/>
              <a:t>Set-processing ability</a:t>
            </a:r>
            <a:r>
              <a:rPr lang="en-US" sz="2400" smtClean="0"/>
              <a:t> </a:t>
            </a:r>
          </a:p>
          <a:p>
            <a:r>
              <a:rPr lang="en-US" sz="2800" smtClean="0"/>
              <a:t>Benefits</a:t>
            </a:r>
          </a:p>
          <a:p>
            <a:pPr lvl="1"/>
            <a:r>
              <a:rPr lang="en-US" sz="2400" smtClean="0"/>
              <a:t>Performance</a:t>
            </a:r>
          </a:p>
          <a:p>
            <a:pPr lvl="1"/>
            <a:r>
              <a:rPr lang="en-US" sz="2400" smtClean="0"/>
              <a:t>Maintainability</a:t>
            </a:r>
          </a:p>
          <a:p>
            <a:pPr lvl="1"/>
            <a:r>
              <a:rPr lang="en-US" sz="2400" smtClean="0"/>
              <a:t>Simplicity</a:t>
            </a:r>
          </a:p>
          <a:p>
            <a:pPr lvl="1"/>
            <a:r>
              <a:rPr lang="en-US" sz="2400" smtClean="0"/>
              <a:t>Predictability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96925"/>
          </a:xfrm>
        </p:spPr>
        <p:txBody>
          <a:bodyPr/>
          <a:lstStyle/>
          <a:p>
            <a:r>
              <a:rPr lang="en-US" smtClean="0"/>
              <a:t>Terminology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81113" y="2017713"/>
            <a:ext cx="8420100" cy="4687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Relation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Table with rows and columns representing real world entities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Attributes or Headings (Schema) and Body or tuples (data)</a:t>
            </a:r>
          </a:p>
          <a:p>
            <a:pPr>
              <a:lnSpc>
                <a:spcPct val="80000"/>
              </a:lnSpc>
            </a:pPr>
            <a:r>
              <a:rPr lang="en-US" smtClean="0"/>
              <a:t>Domain		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Set of allowable values for one or more attributes. </a:t>
            </a:r>
          </a:p>
          <a:p>
            <a:pPr>
              <a:lnSpc>
                <a:spcPct val="80000"/>
              </a:lnSpc>
            </a:pPr>
            <a:r>
              <a:rPr lang="en-US" smtClean="0"/>
              <a:t>Tuple		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row of a relation.</a:t>
            </a:r>
          </a:p>
          <a:p>
            <a:pPr>
              <a:lnSpc>
                <a:spcPct val="80000"/>
              </a:lnSpc>
            </a:pPr>
            <a:r>
              <a:rPr lang="en-US" smtClean="0"/>
              <a:t>Degree		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Number of attributes in a relation.</a:t>
            </a:r>
          </a:p>
          <a:p>
            <a:pPr>
              <a:lnSpc>
                <a:spcPct val="80000"/>
              </a:lnSpc>
            </a:pPr>
            <a:r>
              <a:rPr lang="en-US" smtClean="0"/>
              <a:t>Cardinality	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Number of tuples in a relation.</a:t>
            </a:r>
          </a:p>
          <a:p>
            <a:pPr>
              <a:lnSpc>
                <a:spcPct val="80000"/>
              </a:lnSpc>
            </a:pPr>
            <a:r>
              <a:rPr lang="en-US" smtClean="0"/>
              <a:t>Relational Database		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collection of normalized relations.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939800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mtClean="0"/>
              <a:t>Properties of Relations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81113" y="2017713"/>
            <a:ext cx="8420100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300" smtClean="0"/>
              <a:t>Distinct relation name.</a:t>
            </a:r>
          </a:p>
          <a:p>
            <a:pPr>
              <a:lnSpc>
                <a:spcPct val="90000"/>
              </a:lnSpc>
            </a:pPr>
            <a:r>
              <a:rPr lang="en-US" sz="3300" smtClean="0"/>
              <a:t>Distinct name for each attribute.</a:t>
            </a:r>
          </a:p>
          <a:p>
            <a:pPr>
              <a:lnSpc>
                <a:spcPct val="90000"/>
              </a:lnSpc>
            </a:pPr>
            <a:r>
              <a:rPr lang="en-US" sz="3300" smtClean="0"/>
              <a:t>Single atomic value in each cell (1NF).</a:t>
            </a:r>
          </a:p>
          <a:p>
            <a:pPr>
              <a:lnSpc>
                <a:spcPct val="90000"/>
              </a:lnSpc>
            </a:pPr>
            <a:r>
              <a:rPr lang="en-US" sz="3300" smtClean="0"/>
              <a:t>Attribute values are from the same domain.</a:t>
            </a:r>
          </a:p>
          <a:p>
            <a:pPr>
              <a:lnSpc>
                <a:spcPct val="90000"/>
              </a:lnSpc>
            </a:pPr>
            <a:r>
              <a:rPr lang="en-US" sz="3300" smtClean="0"/>
              <a:t>Order of attributes has no significance.</a:t>
            </a:r>
          </a:p>
          <a:p>
            <a:pPr>
              <a:lnSpc>
                <a:spcPct val="90000"/>
              </a:lnSpc>
            </a:pPr>
            <a:r>
              <a:rPr lang="en-US" sz="3300" smtClean="0"/>
              <a:t>Each tuple is distinct.</a:t>
            </a:r>
          </a:p>
          <a:p>
            <a:pPr>
              <a:lnSpc>
                <a:spcPct val="90000"/>
              </a:lnSpc>
            </a:pPr>
            <a:r>
              <a:rPr lang="en-US" sz="3300" smtClean="0"/>
              <a:t>Order of tuples has no significance.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79475" y="1600200"/>
            <a:ext cx="8861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00050" indent="-400050">
              <a:tabLst>
                <a:tab pos="404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04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04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04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04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4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4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4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4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endParaRPr lang="en-US" sz="2400">
              <a:solidFill>
                <a:schemeClr val="tx2"/>
              </a:solidFill>
            </a:endParaRPr>
          </a:p>
          <a:p>
            <a:pPr eaLnBrk="1" hangingPunct="1">
              <a:lnSpc>
                <a:spcPct val="105000"/>
              </a:lnSpc>
            </a:pPr>
            <a:r>
              <a:rPr lang="en-US" sz="2400" b="1">
                <a:solidFill>
                  <a:schemeClr val="tx2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868362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mtClean="0"/>
              <a:t>Relational Keys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628775"/>
            <a:ext cx="8420100" cy="4611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/>
              <a:t>Superkey	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An attribute or a set of attributes that uniquely identifies a tuple within a relation.</a:t>
            </a:r>
          </a:p>
          <a:p>
            <a:pPr>
              <a:lnSpc>
                <a:spcPct val="80000"/>
              </a:lnSpc>
            </a:pPr>
            <a:r>
              <a:rPr lang="en-US" sz="2800" b="1" smtClean="0"/>
              <a:t>Candidate Key	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 superkey but no proper subset is a superkey within the relation.</a:t>
            </a:r>
          </a:p>
          <a:p>
            <a:pPr>
              <a:lnSpc>
                <a:spcPct val="80000"/>
              </a:lnSpc>
            </a:pPr>
            <a:r>
              <a:rPr lang="en-US" sz="2800" b="1" smtClean="0"/>
              <a:t>Primary Key 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Candidate key selected to identify tuples </a:t>
            </a:r>
            <a:r>
              <a:rPr lang="en-US" sz="2400" b="1" smtClean="0"/>
              <a:t>uniquely</a:t>
            </a:r>
            <a:r>
              <a:rPr lang="en-US" sz="2400" smtClean="0"/>
              <a:t> within relation.</a:t>
            </a:r>
          </a:p>
          <a:p>
            <a:pPr>
              <a:lnSpc>
                <a:spcPct val="80000"/>
              </a:lnSpc>
            </a:pPr>
            <a:r>
              <a:rPr lang="en-US" sz="2800" b="1" smtClean="0"/>
              <a:t>Alternate Key 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Candidate keys that are not selected to be the primary key.</a:t>
            </a:r>
          </a:p>
          <a:p>
            <a:pPr>
              <a:lnSpc>
                <a:spcPct val="80000"/>
              </a:lnSpc>
            </a:pPr>
            <a:r>
              <a:rPr lang="en-US" sz="2800" b="1" smtClean="0"/>
              <a:t>Foreign Key</a:t>
            </a:r>
            <a:r>
              <a:rPr lang="en-US" sz="2800" smtClean="0"/>
              <a:t>	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An attribute or set of attributes within one relation that matches candidate key of some (possibly same) relation.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868362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mtClean="0"/>
              <a:t>Relational Integrity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95375" y="1714500"/>
            <a:ext cx="8545513" cy="4535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Treatment of missing data - Nulls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Entity Integrity: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 a base relation, no attribute of a primary key can be null.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Referential Integrity: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If foreign key exists in a relation, either the foreign key value must match a candidate key value of some tuple in its home relation or foreign key value must be wholly null.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Enterprise Constraints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Additional rules specified by users or database administrator.</a:t>
            </a:r>
            <a:r>
              <a:rPr lang="en-US" sz="2400" b="1" smtClean="0"/>
              <a:t>	</a:t>
            </a:r>
            <a:endParaRPr lang="en-US" sz="2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smtClean="0"/>
              <a:t>Primary Key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81113" y="2017713"/>
            <a:ext cx="8420100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Ensures efficient access</a:t>
            </a:r>
          </a:p>
          <a:p>
            <a:pPr>
              <a:lnSpc>
                <a:spcPct val="90000"/>
              </a:lnSpc>
            </a:pPr>
            <a:r>
              <a:rPr lang="en-US" smtClean="0"/>
              <a:t>Desirable features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Minimality; fewest columns.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Stability; change seldom.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Simplicity and Familiarity,  to users.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mtClean="0"/>
              <a:t>Do not allow duplicate or null values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Should not be too long to type or remember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Smallest size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to Relational Mapping – Entities</a:t>
            </a:r>
            <a:endParaRPr lang="en-US" dirty="0"/>
          </a:p>
        </p:txBody>
      </p:sp>
      <p:graphicFrame>
        <p:nvGraphicFramePr>
          <p:cNvPr id="29" name="Content Placeholder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121900"/>
              </p:ext>
            </p:extLst>
          </p:nvPr>
        </p:nvGraphicFramePr>
        <p:xfrm>
          <a:off x="5457056" y="2103417"/>
          <a:ext cx="4271964" cy="13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91"/>
                <a:gridCol w="1067991"/>
                <a:gridCol w="1067991"/>
                <a:gridCol w="1067991"/>
              </a:tblGrid>
              <a:tr h="349401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SID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DOB</a:t>
                      </a:r>
                      <a:endParaRPr lang="en-US" sz="1600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24608" y="3544416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1038" y="2590564"/>
            <a:ext cx="936104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SID</a:t>
            </a:r>
            <a:endParaRPr lang="en-US" u="sng" dirty="0"/>
          </a:p>
        </p:txBody>
      </p:sp>
      <p:sp>
        <p:nvSpPr>
          <p:cNvPr id="7" name="Oval 6"/>
          <p:cNvSpPr/>
          <p:nvPr/>
        </p:nvSpPr>
        <p:spPr>
          <a:xfrm>
            <a:off x="2360712" y="2581390"/>
            <a:ext cx="1080120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12640" y="1686327"/>
            <a:ext cx="1116124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52800" y="1642769"/>
            <a:ext cx="1080120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lname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52800" y="3587824"/>
            <a:ext cx="1080120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0592" y="3083768"/>
            <a:ext cx="336550" cy="4280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384507" y="3074594"/>
            <a:ext cx="336551" cy="4606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2"/>
            <a:endCxn id="4" idx="3"/>
          </p:cNvCxnSpPr>
          <p:nvPr/>
        </p:nvCxnSpPr>
        <p:spPr>
          <a:xfrm flipH="1" flipV="1">
            <a:off x="2576736" y="3796444"/>
            <a:ext cx="576064" cy="2170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152801" y="2134983"/>
            <a:ext cx="311826" cy="4555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84507" y="2172450"/>
            <a:ext cx="336550" cy="4280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5197" y="5445913"/>
            <a:ext cx="811151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Entitiy</a:t>
            </a:r>
            <a:r>
              <a:rPr lang="en-US" sz="2800" dirty="0" smtClean="0"/>
              <a:t> types are mapped to relations(tables)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Attributes are mapped to columns in the relation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DA19BC1-9C91-4AA6-9034-8A44E7F27D58}" vid="{FA199A14-9A09-497A-844A-C6380D180DB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96</TotalTime>
  <Pages>34</Pages>
  <Words>421</Words>
  <Application>Microsoft Office PowerPoint</Application>
  <PresentationFormat>A4 Paper (210x297 mm)</PresentationFormat>
  <Paragraphs>156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Calibri</vt:lpstr>
      <vt:lpstr>Theme1</vt:lpstr>
      <vt:lpstr>Relational Model</vt:lpstr>
      <vt:lpstr>Introduction</vt:lpstr>
      <vt:lpstr>Why Relational Model ?</vt:lpstr>
      <vt:lpstr>Terminology </vt:lpstr>
      <vt:lpstr>Properties of Relations</vt:lpstr>
      <vt:lpstr>Relational Keys</vt:lpstr>
      <vt:lpstr>Relational Integrity</vt:lpstr>
      <vt:lpstr>Primary Key</vt:lpstr>
      <vt:lpstr>ER to Relational Mapping – Entities</vt:lpstr>
      <vt:lpstr>ER to Relational Mapping - Relationships</vt:lpstr>
      <vt:lpstr>N:M Relationship 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subject>MSc : Computing for Business</dc:subject>
  <dc:creator>School of Computing</dc:creator>
  <cp:keywords>Relational Algebra</cp:keywords>
  <dc:description/>
  <cp:lastModifiedBy>NSBM_SOC</cp:lastModifiedBy>
  <cp:revision>17</cp:revision>
  <cp:lastPrinted>1996-10-18T15:21:36Z</cp:lastPrinted>
  <dcterms:created xsi:type="dcterms:W3CDTF">1996-10-29T00:27:24Z</dcterms:created>
  <dcterms:modified xsi:type="dcterms:W3CDTF">2015-12-15T02:38:24Z</dcterms:modified>
</cp:coreProperties>
</file>