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86" r:id="rId2"/>
    <p:sldId id="285" r:id="rId3"/>
    <p:sldId id="324" r:id="rId4"/>
    <p:sldId id="288" r:id="rId5"/>
    <p:sldId id="289" r:id="rId6"/>
    <p:sldId id="290" r:id="rId7"/>
    <p:sldId id="291" r:id="rId8"/>
    <p:sldId id="292" r:id="rId9"/>
    <p:sldId id="293" r:id="rId10"/>
    <p:sldId id="317" r:id="rId11"/>
    <p:sldId id="318" r:id="rId12"/>
    <p:sldId id="319" r:id="rId13"/>
    <p:sldId id="294" r:id="rId14"/>
    <p:sldId id="320" r:id="rId15"/>
    <p:sldId id="321" r:id="rId16"/>
    <p:sldId id="322" r:id="rId17"/>
    <p:sldId id="323"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D802"/>
    <a:srgbClr val="66E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8" d="100"/>
          <a:sy n="78" d="100"/>
        </p:scale>
        <p:origin x="117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3663"/>
            <a:ext cx="82296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1412776"/>
            <a:ext cx="8229600" cy="4713391"/>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6530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6/14/2020</a:t>
            </a:fld>
            <a:endParaRPr lang="en-US"/>
          </a:p>
        </p:txBody>
      </p:sp>
      <p:sp>
        <p:nvSpPr>
          <p:cNvPr id="5" name="Footer Placeholder 4"/>
          <p:cNvSpPr>
            <a:spLocks noGrp="1"/>
          </p:cNvSpPr>
          <p:nvPr>
            <p:ph type="ftr" sz="quarter" idx="3"/>
          </p:nvPr>
        </p:nvSpPr>
        <p:spPr>
          <a:xfrm>
            <a:off x="3124200" y="616530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16530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8409940" y="6608110"/>
            <a:ext cx="752469" cy="2708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bg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bg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bg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bg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bg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3AD2-D271-4A84-A8E5-D8046AC53E11}"/>
              </a:ext>
            </a:extLst>
          </p:cNvPr>
          <p:cNvSpPr>
            <a:spLocks noGrp="1"/>
          </p:cNvSpPr>
          <p:nvPr>
            <p:ph type="ctrTitle"/>
          </p:nvPr>
        </p:nvSpPr>
        <p:spPr>
          <a:xfrm>
            <a:off x="501824" y="1052736"/>
            <a:ext cx="7886600" cy="3312368"/>
          </a:xfrm>
        </p:spPr>
        <p:txBody>
          <a:bodyPr>
            <a:normAutofit/>
          </a:bodyPr>
          <a:lstStyle/>
          <a:p>
            <a:pPr algn="ctr"/>
            <a:r>
              <a:rPr lang="en-IN" sz="4400" dirty="0"/>
              <a:t>Epistemic Modal Logic</a:t>
            </a:r>
            <a:br>
              <a:rPr lang="en-IN" sz="4400" dirty="0"/>
            </a:br>
            <a:r>
              <a:rPr lang="en-IN" sz="4400" dirty="0"/>
              <a:t>MTH 701</a:t>
            </a:r>
          </a:p>
        </p:txBody>
      </p:sp>
      <p:sp>
        <p:nvSpPr>
          <p:cNvPr id="3" name="Subtitle 2">
            <a:extLst>
              <a:ext uri="{FF2B5EF4-FFF2-40B4-BE49-F238E27FC236}">
                <a16:creationId xmlns:a16="http://schemas.microsoft.com/office/drawing/2014/main" id="{040735C8-AC5A-46D5-A31D-FA129F5F0E2F}"/>
              </a:ext>
            </a:extLst>
          </p:cNvPr>
          <p:cNvSpPr>
            <a:spLocks noGrp="1"/>
          </p:cNvSpPr>
          <p:nvPr>
            <p:ph type="subTitle" idx="1"/>
          </p:nvPr>
        </p:nvSpPr>
        <p:spPr>
          <a:xfrm>
            <a:off x="1187624" y="4797152"/>
            <a:ext cx="6400800" cy="1752600"/>
          </a:xfrm>
        </p:spPr>
        <p:txBody>
          <a:bodyPr>
            <a:normAutofit/>
          </a:bodyPr>
          <a:lstStyle/>
          <a:p>
            <a:r>
              <a:rPr lang="en-IN" sz="2400" dirty="0"/>
              <a:t>Ayush Tharwani</a:t>
            </a:r>
          </a:p>
          <a:p>
            <a:r>
              <a:rPr lang="en-IN" sz="2400" dirty="0"/>
              <a:t>170201</a:t>
            </a:r>
          </a:p>
        </p:txBody>
      </p:sp>
    </p:spTree>
    <p:extLst>
      <p:ext uri="{BB962C8B-B14F-4D97-AF65-F5344CB8AC3E}">
        <p14:creationId xmlns:p14="http://schemas.microsoft.com/office/powerpoint/2010/main" val="195311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2B3C-2074-4660-A2E7-2A158B7E7D14}"/>
              </a:ext>
            </a:extLst>
          </p:cNvPr>
          <p:cNvSpPr>
            <a:spLocks noGrp="1"/>
          </p:cNvSpPr>
          <p:nvPr>
            <p:ph type="title"/>
          </p:nvPr>
        </p:nvSpPr>
        <p:spPr/>
        <p:txBody>
          <a:bodyPr/>
          <a:lstStyle/>
          <a:p>
            <a:pPr algn="ctr"/>
            <a:r>
              <a:rPr lang="en-IN" dirty="0"/>
              <a:t>Modal Operators</a:t>
            </a:r>
          </a:p>
        </p:txBody>
      </p:sp>
      <p:sp>
        <p:nvSpPr>
          <p:cNvPr id="3" name="TextBox 2">
            <a:extLst>
              <a:ext uri="{FF2B5EF4-FFF2-40B4-BE49-F238E27FC236}">
                <a16:creationId xmlns:a16="http://schemas.microsoft.com/office/drawing/2014/main" id="{B527B461-4A67-45FC-B4A1-50284CBC92AE}"/>
              </a:ext>
            </a:extLst>
          </p:cNvPr>
          <p:cNvSpPr txBox="1"/>
          <p:nvPr/>
        </p:nvSpPr>
        <p:spPr>
          <a:xfrm>
            <a:off x="1403648" y="2348880"/>
            <a:ext cx="6048672" cy="2677656"/>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bg1"/>
                </a:solidFill>
              </a:rPr>
              <a:t>Knowledge Operator (Ka X) : Defined as an agent a knows X.</a:t>
            </a:r>
          </a:p>
          <a:p>
            <a:pPr marL="342900" indent="-342900">
              <a:buFont typeface="Arial" panose="020B0604020202020204" pitchFamily="34" charset="0"/>
              <a:buChar char="•"/>
            </a:pPr>
            <a:endParaRPr lang="en-IN" dirty="0">
              <a:solidFill>
                <a:schemeClr val="bg1"/>
              </a:solidFill>
            </a:endParaRPr>
          </a:p>
          <a:p>
            <a:pPr marL="342900" indent="-342900">
              <a:buFont typeface="Arial" panose="020B0604020202020204" pitchFamily="34" charset="0"/>
              <a:buChar char="•"/>
            </a:pPr>
            <a:endParaRPr lang="en-IN" dirty="0">
              <a:solidFill>
                <a:schemeClr val="bg1"/>
              </a:solidFill>
            </a:endParaRPr>
          </a:p>
          <a:p>
            <a:pPr marL="342900" indent="-342900">
              <a:buFont typeface="Arial" panose="020B0604020202020204" pitchFamily="34" charset="0"/>
              <a:buChar char="•"/>
            </a:pPr>
            <a:endParaRPr lang="en-IN" dirty="0">
              <a:solidFill>
                <a:schemeClr val="bg1"/>
              </a:solidFill>
            </a:endParaRPr>
          </a:p>
          <a:p>
            <a:pPr marL="342900" indent="-342900">
              <a:buFont typeface="Arial" panose="020B0604020202020204" pitchFamily="34" charset="0"/>
              <a:buChar char="•"/>
            </a:pPr>
            <a:r>
              <a:rPr lang="en-IN" dirty="0">
                <a:solidFill>
                  <a:schemeClr val="bg1"/>
                </a:solidFill>
              </a:rPr>
              <a:t>Belief Operator (Ba X) : Defined as an agent a knows X.</a:t>
            </a:r>
          </a:p>
        </p:txBody>
      </p:sp>
    </p:spTree>
    <p:extLst>
      <p:ext uri="{BB962C8B-B14F-4D97-AF65-F5344CB8AC3E}">
        <p14:creationId xmlns:p14="http://schemas.microsoft.com/office/powerpoint/2010/main" val="422753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3FB-EDB5-4474-80D9-F6525D5D6E04}"/>
              </a:ext>
            </a:extLst>
          </p:cNvPr>
          <p:cNvSpPr>
            <a:spLocks noGrp="1"/>
          </p:cNvSpPr>
          <p:nvPr>
            <p:ph type="title"/>
          </p:nvPr>
        </p:nvSpPr>
        <p:spPr/>
        <p:txBody>
          <a:bodyPr/>
          <a:lstStyle/>
          <a:p>
            <a:pPr algn="ctr"/>
            <a:r>
              <a:rPr lang="en-IN" dirty="0"/>
              <a:t>Primitive Language</a:t>
            </a:r>
          </a:p>
        </p:txBody>
      </p:sp>
      <p:pic>
        <p:nvPicPr>
          <p:cNvPr id="4" name="Picture 3">
            <a:extLst>
              <a:ext uri="{FF2B5EF4-FFF2-40B4-BE49-F238E27FC236}">
                <a16:creationId xmlns:a16="http://schemas.microsoft.com/office/drawing/2014/main" id="{3AD54126-927E-4EC3-BA5C-3835D8E3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61" y="2060848"/>
            <a:ext cx="7768678" cy="3456384"/>
          </a:xfrm>
          <a:prstGeom prst="rect">
            <a:avLst/>
          </a:prstGeom>
        </p:spPr>
      </p:pic>
    </p:spTree>
    <p:extLst>
      <p:ext uri="{BB962C8B-B14F-4D97-AF65-F5344CB8AC3E}">
        <p14:creationId xmlns:p14="http://schemas.microsoft.com/office/powerpoint/2010/main" val="297208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6E51-971D-4782-B4C9-9FB585809C49}"/>
              </a:ext>
            </a:extLst>
          </p:cNvPr>
          <p:cNvSpPr>
            <a:spLocks noGrp="1"/>
          </p:cNvSpPr>
          <p:nvPr>
            <p:ph type="title"/>
          </p:nvPr>
        </p:nvSpPr>
        <p:spPr>
          <a:xfrm>
            <a:off x="457200" y="764704"/>
            <a:ext cx="8229600" cy="711081"/>
          </a:xfrm>
        </p:spPr>
        <p:txBody>
          <a:bodyPr/>
          <a:lstStyle/>
          <a:p>
            <a:pPr algn="ctr"/>
            <a:r>
              <a:rPr lang="en-IN" dirty="0"/>
              <a:t>Length and Modal Depth of formulae</a:t>
            </a:r>
          </a:p>
        </p:txBody>
      </p:sp>
      <p:pic>
        <p:nvPicPr>
          <p:cNvPr id="4" name="Picture 3">
            <a:extLst>
              <a:ext uri="{FF2B5EF4-FFF2-40B4-BE49-F238E27FC236}">
                <a16:creationId xmlns:a16="http://schemas.microsoft.com/office/drawing/2014/main" id="{A5F9488B-E79D-441A-9C48-07777D6EB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73" y="2420888"/>
            <a:ext cx="8379054" cy="2448272"/>
          </a:xfrm>
          <a:prstGeom prst="rect">
            <a:avLst/>
          </a:prstGeom>
        </p:spPr>
      </p:pic>
    </p:spTree>
    <p:extLst>
      <p:ext uri="{BB962C8B-B14F-4D97-AF65-F5344CB8AC3E}">
        <p14:creationId xmlns:p14="http://schemas.microsoft.com/office/powerpoint/2010/main" val="218751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111F-9025-44BB-8503-82D5A7164C8A}"/>
              </a:ext>
            </a:extLst>
          </p:cNvPr>
          <p:cNvSpPr>
            <a:spLocks noGrp="1"/>
          </p:cNvSpPr>
          <p:nvPr>
            <p:ph type="title"/>
          </p:nvPr>
        </p:nvSpPr>
        <p:spPr>
          <a:xfrm>
            <a:off x="457200" y="3073459"/>
            <a:ext cx="8229600" cy="711081"/>
          </a:xfrm>
        </p:spPr>
        <p:txBody>
          <a:bodyPr/>
          <a:lstStyle/>
          <a:p>
            <a:pPr algn="ctr"/>
            <a:r>
              <a:rPr lang="en-IN" dirty="0"/>
              <a:t>Semantics</a:t>
            </a:r>
          </a:p>
        </p:txBody>
      </p:sp>
    </p:spTree>
    <p:extLst>
      <p:ext uri="{BB962C8B-B14F-4D97-AF65-F5344CB8AC3E}">
        <p14:creationId xmlns:p14="http://schemas.microsoft.com/office/powerpoint/2010/main" val="221696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A6BB-7D66-4217-B744-C5398C2DC83C}"/>
              </a:ext>
            </a:extLst>
          </p:cNvPr>
          <p:cNvSpPr>
            <a:spLocks noGrp="1"/>
          </p:cNvSpPr>
          <p:nvPr>
            <p:ph type="title"/>
          </p:nvPr>
        </p:nvSpPr>
        <p:spPr/>
        <p:txBody>
          <a:bodyPr/>
          <a:lstStyle/>
          <a:p>
            <a:pPr algn="ctr"/>
            <a:r>
              <a:rPr lang="en-IN" dirty="0" err="1"/>
              <a:t>Kripke</a:t>
            </a:r>
            <a:r>
              <a:rPr lang="en-IN" dirty="0"/>
              <a:t> Model</a:t>
            </a:r>
          </a:p>
        </p:txBody>
      </p:sp>
      <p:pic>
        <p:nvPicPr>
          <p:cNvPr id="4" name="Picture 3">
            <a:extLst>
              <a:ext uri="{FF2B5EF4-FFF2-40B4-BE49-F238E27FC236}">
                <a16:creationId xmlns:a16="http://schemas.microsoft.com/office/drawing/2014/main" id="{EBCB5108-6FBD-4D00-B277-496E51B27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841" y="1156074"/>
            <a:ext cx="6666318" cy="5319593"/>
          </a:xfrm>
          <a:prstGeom prst="rect">
            <a:avLst/>
          </a:prstGeom>
        </p:spPr>
      </p:pic>
    </p:spTree>
    <p:extLst>
      <p:ext uri="{BB962C8B-B14F-4D97-AF65-F5344CB8AC3E}">
        <p14:creationId xmlns:p14="http://schemas.microsoft.com/office/powerpoint/2010/main" val="257143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8FDC-89A4-420B-BDD2-CDA02B40AF10}"/>
              </a:ext>
            </a:extLst>
          </p:cNvPr>
          <p:cNvSpPr>
            <a:spLocks noGrp="1"/>
          </p:cNvSpPr>
          <p:nvPr>
            <p:ph type="title"/>
          </p:nvPr>
        </p:nvSpPr>
        <p:spPr>
          <a:xfrm>
            <a:off x="457199" y="238484"/>
            <a:ext cx="8229600" cy="711081"/>
          </a:xfrm>
        </p:spPr>
        <p:txBody>
          <a:bodyPr/>
          <a:lstStyle/>
          <a:p>
            <a:pPr algn="ctr"/>
            <a:r>
              <a:rPr lang="en-IN" dirty="0"/>
              <a:t>Example</a:t>
            </a:r>
          </a:p>
        </p:txBody>
      </p:sp>
      <p:pic>
        <p:nvPicPr>
          <p:cNvPr id="4" name="Picture 3">
            <a:extLst>
              <a:ext uri="{FF2B5EF4-FFF2-40B4-BE49-F238E27FC236}">
                <a16:creationId xmlns:a16="http://schemas.microsoft.com/office/drawing/2014/main" id="{96A61469-5A38-467E-BF41-96B57A178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466" y="980728"/>
            <a:ext cx="4615067" cy="5560322"/>
          </a:xfrm>
          <a:prstGeom prst="rect">
            <a:avLst/>
          </a:prstGeom>
        </p:spPr>
      </p:pic>
    </p:spTree>
    <p:extLst>
      <p:ext uri="{BB962C8B-B14F-4D97-AF65-F5344CB8AC3E}">
        <p14:creationId xmlns:p14="http://schemas.microsoft.com/office/powerpoint/2010/main" val="424280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C6FD-7C75-43F4-9932-26C65C3A9501}"/>
              </a:ext>
            </a:extLst>
          </p:cNvPr>
          <p:cNvSpPr>
            <a:spLocks noGrp="1"/>
          </p:cNvSpPr>
          <p:nvPr>
            <p:ph type="title"/>
          </p:nvPr>
        </p:nvSpPr>
        <p:spPr>
          <a:xfrm>
            <a:off x="457200" y="260648"/>
            <a:ext cx="8229600" cy="711081"/>
          </a:xfrm>
        </p:spPr>
        <p:txBody>
          <a:bodyPr/>
          <a:lstStyle/>
          <a:p>
            <a:pPr algn="ctr"/>
            <a:r>
              <a:rPr lang="en-IN" dirty="0"/>
              <a:t>Frame Properties</a:t>
            </a:r>
          </a:p>
        </p:txBody>
      </p:sp>
      <p:pic>
        <p:nvPicPr>
          <p:cNvPr id="4" name="Picture 3">
            <a:extLst>
              <a:ext uri="{FF2B5EF4-FFF2-40B4-BE49-F238E27FC236}">
                <a16:creationId xmlns:a16="http://schemas.microsoft.com/office/drawing/2014/main" id="{EC33DE58-4C22-4EBA-AA46-596F0D591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87" y="1124744"/>
            <a:ext cx="8019825" cy="5256584"/>
          </a:xfrm>
          <a:prstGeom prst="rect">
            <a:avLst/>
          </a:prstGeom>
        </p:spPr>
      </p:pic>
    </p:spTree>
    <p:extLst>
      <p:ext uri="{BB962C8B-B14F-4D97-AF65-F5344CB8AC3E}">
        <p14:creationId xmlns:p14="http://schemas.microsoft.com/office/powerpoint/2010/main" val="425898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1059-F87A-4DE2-8B8F-1468751476E7}"/>
              </a:ext>
            </a:extLst>
          </p:cNvPr>
          <p:cNvSpPr>
            <a:spLocks noGrp="1"/>
          </p:cNvSpPr>
          <p:nvPr>
            <p:ph type="title"/>
          </p:nvPr>
        </p:nvSpPr>
        <p:spPr>
          <a:xfrm>
            <a:off x="457200" y="260648"/>
            <a:ext cx="8229600" cy="711081"/>
          </a:xfrm>
        </p:spPr>
        <p:txBody>
          <a:bodyPr/>
          <a:lstStyle/>
          <a:p>
            <a:pPr algn="ctr"/>
            <a:r>
              <a:rPr lang="en-IN" dirty="0"/>
              <a:t>Examples of Some Valid Formulae</a:t>
            </a:r>
          </a:p>
        </p:txBody>
      </p:sp>
      <p:pic>
        <p:nvPicPr>
          <p:cNvPr id="4" name="Picture 3">
            <a:extLst>
              <a:ext uri="{FF2B5EF4-FFF2-40B4-BE49-F238E27FC236}">
                <a16:creationId xmlns:a16="http://schemas.microsoft.com/office/drawing/2014/main" id="{EFFAFAF7-096B-44B2-8492-46B3AFA71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095" y="926534"/>
            <a:ext cx="6565810" cy="5653598"/>
          </a:xfrm>
          <a:prstGeom prst="rect">
            <a:avLst/>
          </a:prstGeom>
        </p:spPr>
      </p:pic>
    </p:spTree>
    <p:extLst>
      <p:ext uri="{BB962C8B-B14F-4D97-AF65-F5344CB8AC3E}">
        <p14:creationId xmlns:p14="http://schemas.microsoft.com/office/powerpoint/2010/main" val="191288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46DA-07B4-48FC-81D2-C7C0A5E8630D}"/>
              </a:ext>
            </a:extLst>
          </p:cNvPr>
          <p:cNvSpPr>
            <a:spLocks noGrp="1"/>
          </p:cNvSpPr>
          <p:nvPr>
            <p:ph type="title"/>
          </p:nvPr>
        </p:nvSpPr>
        <p:spPr>
          <a:xfrm>
            <a:off x="457200" y="3073459"/>
            <a:ext cx="8229600" cy="711081"/>
          </a:xfrm>
        </p:spPr>
        <p:txBody>
          <a:bodyPr/>
          <a:lstStyle/>
          <a:p>
            <a:pPr algn="ctr"/>
            <a:r>
              <a:rPr lang="en-IN" dirty="0"/>
              <a:t>Notions of Group Knowledge</a:t>
            </a:r>
          </a:p>
        </p:txBody>
      </p:sp>
    </p:spTree>
    <p:extLst>
      <p:ext uri="{BB962C8B-B14F-4D97-AF65-F5344CB8AC3E}">
        <p14:creationId xmlns:p14="http://schemas.microsoft.com/office/powerpoint/2010/main" val="210453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3BB0-8B60-481D-9098-83FF2D62E77C}"/>
              </a:ext>
            </a:extLst>
          </p:cNvPr>
          <p:cNvSpPr>
            <a:spLocks noGrp="1"/>
          </p:cNvSpPr>
          <p:nvPr>
            <p:ph type="title"/>
          </p:nvPr>
        </p:nvSpPr>
        <p:spPr/>
        <p:txBody>
          <a:bodyPr/>
          <a:lstStyle/>
          <a:p>
            <a:pPr algn="ctr"/>
            <a:r>
              <a:rPr lang="en-IN" dirty="0"/>
              <a:t>Distributed Knowledge</a:t>
            </a:r>
          </a:p>
        </p:txBody>
      </p:sp>
      <p:sp>
        <p:nvSpPr>
          <p:cNvPr id="3" name="TextBox 2">
            <a:extLst>
              <a:ext uri="{FF2B5EF4-FFF2-40B4-BE49-F238E27FC236}">
                <a16:creationId xmlns:a16="http://schemas.microsoft.com/office/drawing/2014/main" id="{461DC1B6-ED05-4E4A-9EE9-AC32E370E3F6}"/>
              </a:ext>
            </a:extLst>
          </p:cNvPr>
          <p:cNvSpPr txBox="1"/>
          <p:nvPr/>
        </p:nvSpPr>
        <p:spPr>
          <a:xfrm>
            <a:off x="647564" y="1861373"/>
            <a:ext cx="7848872" cy="830997"/>
          </a:xfrm>
          <a:prstGeom prst="rect">
            <a:avLst/>
          </a:prstGeom>
          <a:noFill/>
        </p:spPr>
        <p:txBody>
          <a:bodyPr wrap="square" rtlCol="0">
            <a:spAutoFit/>
          </a:bodyPr>
          <a:lstStyle/>
          <a:p>
            <a:r>
              <a:rPr lang="en-IN" dirty="0">
                <a:solidFill>
                  <a:schemeClr val="bg1"/>
                </a:solidFill>
              </a:rPr>
              <a:t>Knowledge that emerges when agents are allowed to communicate.</a:t>
            </a:r>
          </a:p>
        </p:txBody>
      </p:sp>
      <p:pic>
        <p:nvPicPr>
          <p:cNvPr id="5" name="Picture 4">
            <a:extLst>
              <a:ext uri="{FF2B5EF4-FFF2-40B4-BE49-F238E27FC236}">
                <a16:creationId xmlns:a16="http://schemas.microsoft.com/office/drawing/2014/main" id="{11D4CF18-BB77-4370-BDE5-EA6EE8895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38" y="3429000"/>
            <a:ext cx="8088524" cy="1872208"/>
          </a:xfrm>
          <a:prstGeom prst="rect">
            <a:avLst/>
          </a:prstGeom>
        </p:spPr>
      </p:pic>
    </p:spTree>
    <p:extLst>
      <p:ext uri="{BB962C8B-B14F-4D97-AF65-F5344CB8AC3E}">
        <p14:creationId xmlns:p14="http://schemas.microsoft.com/office/powerpoint/2010/main" val="68273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p:cNvSpPr>
            <a:spLocks noGrp="1"/>
          </p:cNvSpPr>
          <p:nvPr>
            <p:ph idx="1"/>
          </p:nvPr>
        </p:nvSpPr>
        <p:spPr/>
        <p:txBody>
          <a:bodyPr/>
          <a:lstStyle/>
          <a:p>
            <a:r>
              <a:rPr lang="en-US" dirty="0"/>
              <a:t>Introduction</a:t>
            </a:r>
          </a:p>
          <a:p>
            <a:r>
              <a:rPr lang="en-US" dirty="0"/>
              <a:t>Examples</a:t>
            </a:r>
          </a:p>
          <a:p>
            <a:r>
              <a:rPr lang="en-US" dirty="0"/>
              <a:t>Syntax</a:t>
            </a:r>
          </a:p>
          <a:p>
            <a:r>
              <a:rPr lang="en-US" dirty="0"/>
              <a:t>Semantics</a:t>
            </a:r>
          </a:p>
          <a:p>
            <a:r>
              <a:rPr lang="en-US" dirty="0"/>
              <a:t>Group Knowledge</a:t>
            </a:r>
          </a:p>
          <a:p>
            <a:r>
              <a:rPr lang="en-US" dirty="0" err="1"/>
              <a:t>Bisimulation</a:t>
            </a:r>
            <a:endParaRPr lang="en-US" dirty="0"/>
          </a:p>
          <a:p>
            <a:r>
              <a:rPr lang="en-US" dirty="0"/>
              <a:t>Decidability</a:t>
            </a:r>
          </a:p>
        </p:txBody>
      </p:sp>
    </p:spTree>
    <p:extLst>
      <p:ext uri="{BB962C8B-B14F-4D97-AF65-F5344CB8AC3E}">
        <p14:creationId xmlns:p14="http://schemas.microsoft.com/office/powerpoint/2010/main" val="159987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DA69-184D-4BDA-80AA-164DB85AD82F}"/>
              </a:ext>
            </a:extLst>
          </p:cNvPr>
          <p:cNvSpPr>
            <a:spLocks noGrp="1"/>
          </p:cNvSpPr>
          <p:nvPr>
            <p:ph type="title"/>
          </p:nvPr>
        </p:nvSpPr>
        <p:spPr/>
        <p:txBody>
          <a:bodyPr/>
          <a:lstStyle/>
          <a:p>
            <a:pPr algn="ctr"/>
            <a:r>
              <a:rPr lang="en-IN" dirty="0"/>
              <a:t>Example</a:t>
            </a:r>
          </a:p>
        </p:txBody>
      </p:sp>
      <p:pic>
        <p:nvPicPr>
          <p:cNvPr id="4" name="Picture 3">
            <a:extLst>
              <a:ext uri="{FF2B5EF4-FFF2-40B4-BE49-F238E27FC236}">
                <a16:creationId xmlns:a16="http://schemas.microsoft.com/office/drawing/2014/main" id="{64853559-15AD-4C71-A33A-1A247C33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24744"/>
            <a:ext cx="4208896" cy="5472608"/>
          </a:xfrm>
          <a:prstGeom prst="rect">
            <a:avLst/>
          </a:prstGeom>
        </p:spPr>
      </p:pic>
      <p:pic>
        <p:nvPicPr>
          <p:cNvPr id="6" name="Picture 5">
            <a:extLst>
              <a:ext uri="{FF2B5EF4-FFF2-40B4-BE49-F238E27FC236}">
                <a16:creationId xmlns:a16="http://schemas.microsoft.com/office/drawing/2014/main" id="{99D114C3-3848-40C1-BC1B-ABB9F84A0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416" y="2348880"/>
            <a:ext cx="4416068" cy="3024336"/>
          </a:xfrm>
          <a:prstGeom prst="rect">
            <a:avLst/>
          </a:prstGeom>
        </p:spPr>
      </p:pic>
    </p:spTree>
    <p:extLst>
      <p:ext uri="{BB962C8B-B14F-4D97-AF65-F5344CB8AC3E}">
        <p14:creationId xmlns:p14="http://schemas.microsoft.com/office/powerpoint/2010/main" val="30363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5A86-2D22-4C9D-A344-69851E3D571E}"/>
              </a:ext>
            </a:extLst>
          </p:cNvPr>
          <p:cNvSpPr>
            <a:spLocks noGrp="1"/>
          </p:cNvSpPr>
          <p:nvPr>
            <p:ph type="title"/>
          </p:nvPr>
        </p:nvSpPr>
        <p:spPr/>
        <p:txBody>
          <a:bodyPr/>
          <a:lstStyle/>
          <a:p>
            <a:pPr algn="ctr"/>
            <a:r>
              <a:rPr lang="en-IN" dirty="0"/>
              <a:t>Common Knowledge</a:t>
            </a:r>
          </a:p>
        </p:txBody>
      </p:sp>
      <p:pic>
        <p:nvPicPr>
          <p:cNvPr id="4" name="Picture 3">
            <a:extLst>
              <a:ext uri="{FF2B5EF4-FFF2-40B4-BE49-F238E27FC236}">
                <a16:creationId xmlns:a16="http://schemas.microsoft.com/office/drawing/2014/main" id="{EA31C982-C278-40E5-981B-25BDE9B55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82" y="2645911"/>
            <a:ext cx="8383035" cy="1152128"/>
          </a:xfrm>
          <a:prstGeom prst="rect">
            <a:avLst/>
          </a:prstGeom>
        </p:spPr>
      </p:pic>
    </p:spTree>
    <p:extLst>
      <p:ext uri="{BB962C8B-B14F-4D97-AF65-F5344CB8AC3E}">
        <p14:creationId xmlns:p14="http://schemas.microsoft.com/office/powerpoint/2010/main" val="31963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C612-09F6-4C73-8FA1-E84D384F5CD7}"/>
              </a:ext>
            </a:extLst>
          </p:cNvPr>
          <p:cNvSpPr>
            <a:spLocks noGrp="1"/>
          </p:cNvSpPr>
          <p:nvPr>
            <p:ph type="title"/>
          </p:nvPr>
        </p:nvSpPr>
        <p:spPr/>
        <p:txBody>
          <a:bodyPr/>
          <a:lstStyle/>
          <a:p>
            <a:pPr algn="ctr"/>
            <a:r>
              <a:rPr lang="en-IN" dirty="0"/>
              <a:t>Example</a:t>
            </a:r>
          </a:p>
        </p:txBody>
      </p:sp>
      <p:pic>
        <p:nvPicPr>
          <p:cNvPr id="4" name="Picture 3">
            <a:extLst>
              <a:ext uri="{FF2B5EF4-FFF2-40B4-BE49-F238E27FC236}">
                <a16:creationId xmlns:a16="http://schemas.microsoft.com/office/drawing/2014/main" id="{A3617BFE-4599-4E97-88BF-458C069D1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796" y="1525371"/>
            <a:ext cx="3672408" cy="3481949"/>
          </a:xfrm>
          <a:prstGeom prst="rect">
            <a:avLst/>
          </a:prstGeom>
        </p:spPr>
      </p:pic>
      <p:pic>
        <p:nvPicPr>
          <p:cNvPr id="6" name="Picture 5">
            <a:extLst>
              <a:ext uri="{FF2B5EF4-FFF2-40B4-BE49-F238E27FC236}">
                <a16:creationId xmlns:a16="http://schemas.microsoft.com/office/drawing/2014/main" id="{B7CBD817-BAD7-4734-BA08-AB42369F3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5007320"/>
            <a:ext cx="3672408" cy="1584176"/>
          </a:xfrm>
          <a:prstGeom prst="rect">
            <a:avLst/>
          </a:prstGeom>
        </p:spPr>
      </p:pic>
    </p:spTree>
    <p:extLst>
      <p:ext uri="{BB962C8B-B14F-4D97-AF65-F5344CB8AC3E}">
        <p14:creationId xmlns:p14="http://schemas.microsoft.com/office/powerpoint/2010/main" val="202782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B236-5D7B-46F6-AED1-265458D1D8BB}"/>
              </a:ext>
            </a:extLst>
          </p:cNvPr>
          <p:cNvSpPr>
            <a:spLocks noGrp="1"/>
          </p:cNvSpPr>
          <p:nvPr>
            <p:ph type="title"/>
          </p:nvPr>
        </p:nvSpPr>
        <p:spPr>
          <a:xfrm>
            <a:off x="457199" y="692696"/>
            <a:ext cx="8229600" cy="711081"/>
          </a:xfrm>
        </p:spPr>
        <p:txBody>
          <a:bodyPr/>
          <a:lstStyle/>
          <a:p>
            <a:pPr algn="ctr"/>
            <a:r>
              <a:rPr lang="en-IN" dirty="0"/>
              <a:t>Formal Semantics of Group Knowledge</a:t>
            </a:r>
          </a:p>
        </p:txBody>
      </p:sp>
      <p:pic>
        <p:nvPicPr>
          <p:cNvPr id="4" name="Picture 3">
            <a:extLst>
              <a:ext uri="{FF2B5EF4-FFF2-40B4-BE49-F238E27FC236}">
                <a16:creationId xmlns:a16="http://schemas.microsoft.com/office/drawing/2014/main" id="{80B08A9E-F5FD-40F1-AB26-3A1A68889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60" y="2064470"/>
            <a:ext cx="8435279" cy="2729060"/>
          </a:xfrm>
          <a:prstGeom prst="rect">
            <a:avLst/>
          </a:prstGeom>
        </p:spPr>
      </p:pic>
    </p:spTree>
    <p:extLst>
      <p:ext uri="{BB962C8B-B14F-4D97-AF65-F5344CB8AC3E}">
        <p14:creationId xmlns:p14="http://schemas.microsoft.com/office/powerpoint/2010/main" val="2491799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503E-3644-4757-8A41-05EDAF4C69D1}"/>
              </a:ext>
            </a:extLst>
          </p:cNvPr>
          <p:cNvSpPr>
            <a:spLocks noGrp="1"/>
          </p:cNvSpPr>
          <p:nvPr>
            <p:ph type="title"/>
          </p:nvPr>
        </p:nvSpPr>
        <p:spPr>
          <a:xfrm>
            <a:off x="457200" y="3073459"/>
            <a:ext cx="8229600" cy="711081"/>
          </a:xfrm>
        </p:spPr>
        <p:txBody>
          <a:bodyPr/>
          <a:lstStyle/>
          <a:p>
            <a:pPr algn="ctr"/>
            <a:r>
              <a:rPr lang="en-IN" dirty="0" err="1"/>
              <a:t>Bisimulations</a:t>
            </a:r>
            <a:endParaRPr lang="en-IN" dirty="0"/>
          </a:p>
        </p:txBody>
      </p:sp>
    </p:spTree>
    <p:extLst>
      <p:ext uri="{BB962C8B-B14F-4D97-AF65-F5344CB8AC3E}">
        <p14:creationId xmlns:p14="http://schemas.microsoft.com/office/powerpoint/2010/main" val="2638352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8211-2C1C-4CD5-8D7E-DFCE00022989}"/>
              </a:ext>
            </a:extLst>
          </p:cNvPr>
          <p:cNvSpPr>
            <a:spLocks noGrp="1"/>
          </p:cNvSpPr>
          <p:nvPr>
            <p:ph type="title"/>
          </p:nvPr>
        </p:nvSpPr>
        <p:spPr>
          <a:xfrm>
            <a:off x="457200" y="761849"/>
            <a:ext cx="8229600" cy="711081"/>
          </a:xfrm>
        </p:spPr>
        <p:txBody>
          <a:bodyPr/>
          <a:lstStyle/>
          <a:p>
            <a:pPr algn="ctr"/>
            <a:r>
              <a:rPr lang="en-IN" dirty="0"/>
              <a:t>Definition</a:t>
            </a:r>
          </a:p>
        </p:txBody>
      </p:sp>
      <p:pic>
        <p:nvPicPr>
          <p:cNvPr id="4" name="Picture 3">
            <a:extLst>
              <a:ext uri="{FF2B5EF4-FFF2-40B4-BE49-F238E27FC236}">
                <a16:creationId xmlns:a16="http://schemas.microsoft.com/office/drawing/2014/main" id="{81EEB6C4-AD94-4D30-A524-58CC61B24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 y="2348880"/>
            <a:ext cx="8430568" cy="3020724"/>
          </a:xfrm>
          <a:prstGeom prst="rect">
            <a:avLst/>
          </a:prstGeom>
        </p:spPr>
      </p:pic>
    </p:spTree>
    <p:extLst>
      <p:ext uri="{BB962C8B-B14F-4D97-AF65-F5344CB8AC3E}">
        <p14:creationId xmlns:p14="http://schemas.microsoft.com/office/powerpoint/2010/main" val="335572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3796-1FDB-417F-A258-8D0E6DAE12BD}"/>
              </a:ext>
            </a:extLst>
          </p:cNvPr>
          <p:cNvSpPr>
            <a:spLocks noGrp="1"/>
          </p:cNvSpPr>
          <p:nvPr>
            <p:ph type="title"/>
          </p:nvPr>
        </p:nvSpPr>
        <p:spPr/>
        <p:txBody>
          <a:bodyPr/>
          <a:lstStyle/>
          <a:p>
            <a:pPr algn="ctr"/>
            <a:r>
              <a:rPr lang="en-IN" dirty="0"/>
              <a:t>Example</a:t>
            </a:r>
          </a:p>
        </p:txBody>
      </p:sp>
      <p:pic>
        <p:nvPicPr>
          <p:cNvPr id="4" name="Picture 3">
            <a:extLst>
              <a:ext uri="{FF2B5EF4-FFF2-40B4-BE49-F238E27FC236}">
                <a16:creationId xmlns:a16="http://schemas.microsoft.com/office/drawing/2014/main" id="{42DCBF41-2033-4B68-89E3-EB77141F6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32496"/>
            <a:ext cx="4595691" cy="2736304"/>
          </a:xfrm>
          <a:prstGeom prst="rect">
            <a:avLst/>
          </a:prstGeom>
        </p:spPr>
      </p:pic>
      <p:pic>
        <p:nvPicPr>
          <p:cNvPr id="6" name="Picture 5">
            <a:extLst>
              <a:ext uri="{FF2B5EF4-FFF2-40B4-BE49-F238E27FC236}">
                <a16:creationId xmlns:a16="http://schemas.microsoft.com/office/drawing/2014/main" id="{48FBDEF4-5FBF-4A8B-A2A3-1722493D9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9219" y="1932497"/>
            <a:ext cx="3652921" cy="2736304"/>
          </a:xfrm>
          <a:prstGeom prst="rect">
            <a:avLst/>
          </a:prstGeom>
        </p:spPr>
      </p:pic>
    </p:spTree>
    <p:extLst>
      <p:ext uri="{BB962C8B-B14F-4D97-AF65-F5344CB8AC3E}">
        <p14:creationId xmlns:p14="http://schemas.microsoft.com/office/powerpoint/2010/main" val="98330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6FD-4170-4FA0-847D-543EBD2946B1}"/>
              </a:ext>
            </a:extLst>
          </p:cNvPr>
          <p:cNvSpPr>
            <a:spLocks noGrp="1"/>
          </p:cNvSpPr>
          <p:nvPr>
            <p:ph type="title"/>
          </p:nvPr>
        </p:nvSpPr>
        <p:spPr/>
        <p:txBody>
          <a:bodyPr/>
          <a:lstStyle/>
          <a:p>
            <a:pPr algn="ctr"/>
            <a:r>
              <a:rPr lang="en-IN" dirty="0"/>
              <a:t>Preservation Under </a:t>
            </a:r>
            <a:r>
              <a:rPr lang="en-IN" dirty="0" err="1"/>
              <a:t>Bisimulation</a:t>
            </a:r>
            <a:endParaRPr lang="en-IN" dirty="0"/>
          </a:p>
        </p:txBody>
      </p:sp>
      <p:pic>
        <p:nvPicPr>
          <p:cNvPr id="4" name="Picture 3">
            <a:extLst>
              <a:ext uri="{FF2B5EF4-FFF2-40B4-BE49-F238E27FC236}">
                <a16:creationId xmlns:a16="http://schemas.microsoft.com/office/drawing/2014/main" id="{F400EC5D-4856-4F7B-8C65-70AD2848A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20" y="2969984"/>
            <a:ext cx="8275784" cy="918031"/>
          </a:xfrm>
          <a:prstGeom prst="rect">
            <a:avLst/>
          </a:prstGeom>
        </p:spPr>
      </p:pic>
      <p:sp>
        <p:nvSpPr>
          <p:cNvPr id="5" name="TextBox 4">
            <a:extLst>
              <a:ext uri="{FF2B5EF4-FFF2-40B4-BE49-F238E27FC236}">
                <a16:creationId xmlns:a16="http://schemas.microsoft.com/office/drawing/2014/main" id="{D48749F3-A9FF-4548-9D23-B01289A8FED7}"/>
              </a:ext>
            </a:extLst>
          </p:cNvPr>
          <p:cNvSpPr txBox="1"/>
          <p:nvPr/>
        </p:nvSpPr>
        <p:spPr>
          <a:xfrm>
            <a:off x="251520" y="5877272"/>
            <a:ext cx="8229600" cy="461665"/>
          </a:xfrm>
          <a:prstGeom prst="rect">
            <a:avLst/>
          </a:prstGeom>
          <a:noFill/>
        </p:spPr>
        <p:txBody>
          <a:bodyPr wrap="square" rtlCol="0">
            <a:spAutoFit/>
          </a:bodyPr>
          <a:lstStyle/>
          <a:p>
            <a:pPr algn="ctr"/>
            <a:r>
              <a:rPr lang="en-IN" dirty="0">
                <a:solidFill>
                  <a:schemeClr val="bg1"/>
                </a:solidFill>
              </a:rPr>
              <a:t>The Proof is there in write-up.</a:t>
            </a:r>
          </a:p>
        </p:txBody>
      </p:sp>
    </p:spTree>
    <p:extLst>
      <p:ext uri="{BB962C8B-B14F-4D97-AF65-F5344CB8AC3E}">
        <p14:creationId xmlns:p14="http://schemas.microsoft.com/office/powerpoint/2010/main" val="844853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A48A-9DC9-4F9C-8F75-D940180D8163}"/>
              </a:ext>
            </a:extLst>
          </p:cNvPr>
          <p:cNvSpPr>
            <a:spLocks noGrp="1"/>
          </p:cNvSpPr>
          <p:nvPr>
            <p:ph type="title"/>
          </p:nvPr>
        </p:nvSpPr>
        <p:spPr>
          <a:xfrm>
            <a:off x="457200" y="3073459"/>
            <a:ext cx="8229600" cy="711081"/>
          </a:xfrm>
        </p:spPr>
        <p:txBody>
          <a:bodyPr/>
          <a:lstStyle/>
          <a:p>
            <a:pPr algn="ctr"/>
            <a:r>
              <a:rPr lang="en-IN" dirty="0" err="1"/>
              <a:t>Decidabililty</a:t>
            </a:r>
            <a:endParaRPr lang="en-IN" dirty="0"/>
          </a:p>
        </p:txBody>
      </p:sp>
    </p:spTree>
    <p:extLst>
      <p:ext uri="{BB962C8B-B14F-4D97-AF65-F5344CB8AC3E}">
        <p14:creationId xmlns:p14="http://schemas.microsoft.com/office/powerpoint/2010/main" val="423974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4608-013A-4AB8-97DD-56146758A0E2}"/>
              </a:ext>
            </a:extLst>
          </p:cNvPr>
          <p:cNvSpPr>
            <a:spLocks noGrp="1"/>
          </p:cNvSpPr>
          <p:nvPr>
            <p:ph type="title"/>
          </p:nvPr>
        </p:nvSpPr>
        <p:spPr/>
        <p:txBody>
          <a:bodyPr/>
          <a:lstStyle/>
          <a:p>
            <a:pPr algn="ctr"/>
            <a:r>
              <a:rPr lang="en-IN" dirty="0" err="1"/>
              <a:t>Defintion</a:t>
            </a:r>
            <a:endParaRPr lang="en-IN" dirty="0"/>
          </a:p>
        </p:txBody>
      </p:sp>
      <p:sp>
        <p:nvSpPr>
          <p:cNvPr id="3" name="TextBox 2">
            <a:extLst>
              <a:ext uri="{FF2B5EF4-FFF2-40B4-BE49-F238E27FC236}">
                <a16:creationId xmlns:a16="http://schemas.microsoft.com/office/drawing/2014/main" id="{8C603954-C014-45A5-BB19-17DE70E21087}"/>
              </a:ext>
            </a:extLst>
          </p:cNvPr>
          <p:cNvSpPr txBox="1"/>
          <p:nvPr/>
        </p:nvSpPr>
        <p:spPr>
          <a:xfrm>
            <a:off x="611560" y="3013501"/>
            <a:ext cx="7704856" cy="830997"/>
          </a:xfrm>
          <a:prstGeom prst="rect">
            <a:avLst/>
          </a:prstGeom>
          <a:noFill/>
        </p:spPr>
        <p:txBody>
          <a:bodyPr wrap="square" rtlCol="0">
            <a:spAutoFit/>
          </a:bodyPr>
          <a:lstStyle/>
          <a:p>
            <a:r>
              <a:rPr lang="en-IN" dirty="0">
                <a:solidFill>
                  <a:schemeClr val="bg1"/>
                </a:solidFill>
              </a:rPr>
              <a:t>A decidability problem checks some input for some property, and returns ‘yes’ or ‘no’</a:t>
            </a:r>
          </a:p>
        </p:txBody>
      </p:sp>
    </p:spTree>
    <p:extLst>
      <p:ext uri="{BB962C8B-B14F-4D97-AF65-F5344CB8AC3E}">
        <p14:creationId xmlns:p14="http://schemas.microsoft.com/office/powerpoint/2010/main" val="121175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75C5-36C9-4FCD-95ED-CC733CFF2C99}"/>
              </a:ext>
            </a:extLst>
          </p:cNvPr>
          <p:cNvSpPr>
            <a:spLocks noGrp="1"/>
          </p:cNvSpPr>
          <p:nvPr>
            <p:ph type="title"/>
          </p:nvPr>
        </p:nvSpPr>
        <p:spPr>
          <a:xfrm>
            <a:off x="457200" y="3413930"/>
            <a:ext cx="8229600" cy="711081"/>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83C6A0B8-EDE1-4540-A67D-384CCD18447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3994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73AC-719D-49A3-B246-8A3E4E376D08}"/>
              </a:ext>
            </a:extLst>
          </p:cNvPr>
          <p:cNvSpPr>
            <a:spLocks noGrp="1"/>
          </p:cNvSpPr>
          <p:nvPr>
            <p:ph type="title"/>
          </p:nvPr>
        </p:nvSpPr>
        <p:spPr>
          <a:xfrm>
            <a:off x="457200" y="836712"/>
            <a:ext cx="8229600" cy="711081"/>
          </a:xfrm>
        </p:spPr>
        <p:txBody>
          <a:bodyPr/>
          <a:lstStyle/>
          <a:p>
            <a:pPr algn="ctr"/>
            <a:r>
              <a:rPr lang="en-IN" sz="4800" dirty="0"/>
              <a:t>Three Major Problems in Decidability</a:t>
            </a:r>
          </a:p>
        </p:txBody>
      </p:sp>
      <p:sp>
        <p:nvSpPr>
          <p:cNvPr id="4" name="TextBox 3">
            <a:extLst>
              <a:ext uri="{FF2B5EF4-FFF2-40B4-BE49-F238E27FC236}">
                <a16:creationId xmlns:a16="http://schemas.microsoft.com/office/drawing/2014/main" id="{39959BF1-A01E-4D81-B0EE-E3DE2D5EC212}"/>
              </a:ext>
            </a:extLst>
          </p:cNvPr>
          <p:cNvSpPr txBox="1"/>
          <p:nvPr/>
        </p:nvSpPr>
        <p:spPr>
          <a:xfrm>
            <a:off x="2627784" y="2551837"/>
            <a:ext cx="7200800" cy="1754326"/>
          </a:xfrm>
          <a:prstGeom prst="rect">
            <a:avLst/>
          </a:prstGeom>
          <a:noFill/>
        </p:spPr>
        <p:txBody>
          <a:bodyPr wrap="square" rtlCol="0">
            <a:spAutoFit/>
          </a:bodyPr>
          <a:lstStyle/>
          <a:p>
            <a:pPr marL="342900" indent="-342900" algn="just">
              <a:buFont typeface="Arial" panose="020B0604020202020204" pitchFamily="34" charset="0"/>
              <a:buChar char="•"/>
            </a:pPr>
            <a:r>
              <a:rPr lang="en-IN" sz="3600" dirty="0">
                <a:solidFill>
                  <a:schemeClr val="bg1"/>
                </a:solidFill>
              </a:rPr>
              <a:t>Model Checking</a:t>
            </a:r>
          </a:p>
          <a:p>
            <a:pPr marL="342900" indent="-342900" algn="just">
              <a:buFont typeface="Arial" panose="020B0604020202020204" pitchFamily="34" charset="0"/>
              <a:buChar char="•"/>
            </a:pPr>
            <a:r>
              <a:rPr lang="en-IN" sz="3600" dirty="0">
                <a:solidFill>
                  <a:schemeClr val="bg1"/>
                </a:solidFill>
              </a:rPr>
              <a:t>Satisfiability</a:t>
            </a:r>
          </a:p>
          <a:p>
            <a:pPr marL="342900" indent="-342900" algn="just">
              <a:buFont typeface="Arial" panose="020B0604020202020204" pitchFamily="34" charset="0"/>
              <a:buChar char="•"/>
            </a:pPr>
            <a:r>
              <a:rPr lang="en-IN" sz="3600" dirty="0">
                <a:solidFill>
                  <a:schemeClr val="bg1"/>
                </a:solidFill>
              </a:rPr>
              <a:t>Validity</a:t>
            </a:r>
          </a:p>
        </p:txBody>
      </p:sp>
    </p:spTree>
    <p:extLst>
      <p:ext uri="{BB962C8B-B14F-4D97-AF65-F5344CB8AC3E}">
        <p14:creationId xmlns:p14="http://schemas.microsoft.com/office/powerpoint/2010/main" val="401030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D9CD-406C-41F3-88F2-E157C553060C}"/>
              </a:ext>
            </a:extLst>
          </p:cNvPr>
          <p:cNvSpPr>
            <a:spLocks noGrp="1"/>
          </p:cNvSpPr>
          <p:nvPr>
            <p:ph type="title"/>
          </p:nvPr>
        </p:nvSpPr>
        <p:spPr>
          <a:xfrm>
            <a:off x="457200" y="3073459"/>
            <a:ext cx="8229600" cy="711081"/>
          </a:xfrm>
        </p:spPr>
        <p:txBody>
          <a:bodyPr/>
          <a:lstStyle/>
          <a:p>
            <a:pPr algn="ctr"/>
            <a:r>
              <a:rPr lang="en-IN" dirty="0"/>
              <a:t>Model Checking</a:t>
            </a:r>
          </a:p>
        </p:txBody>
      </p:sp>
    </p:spTree>
    <p:extLst>
      <p:ext uri="{BB962C8B-B14F-4D97-AF65-F5344CB8AC3E}">
        <p14:creationId xmlns:p14="http://schemas.microsoft.com/office/powerpoint/2010/main" val="459790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D447-81C3-48B4-BFED-FC7477437DF6}"/>
              </a:ext>
            </a:extLst>
          </p:cNvPr>
          <p:cNvSpPr>
            <a:spLocks noGrp="1"/>
          </p:cNvSpPr>
          <p:nvPr>
            <p:ph type="title"/>
          </p:nvPr>
        </p:nvSpPr>
        <p:spPr/>
        <p:txBody>
          <a:bodyPr/>
          <a:lstStyle/>
          <a:p>
            <a:pPr algn="ctr"/>
            <a:r>
              <a:rPr lang="en-IN" dirty="0"/>
              <a:t>Problem Statement</a:t>
            </a:r>
          </a:p>
        </p:txBody>
      </p:sp>
      <p:pic>
        <p:nvPicPr>
          <p:cNvPr id="6" name="Picture 5">
            <a:extLst>
              <a:ext uri="{FF2B5EF4-FFF2-40B4-BE49-F238E27FC236}">
                <a16:creationId xmlns:a16="http://schemas.microsoft.com/office/drawing/2014/main" id="{B127A91D-1205-4560-ADA7-EB24AEFC7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64" y="2483230"/>
            <a:ext cx="7853671" cy="1891539"/>
          </a:xfrm>
          <a:prstGeom prst="rect">
            <a:avLst/>
          </a:prstGeom>
        </p:spPr>
      </p:pic>
    </p:spTree>
    <p:extLst>
      <p:ext uri="{BB962C8B-B14F-4D97-AF65-F5344CB8AC3E}">
        <p14:creationId xmlns:p14="http://schemas.microsoft.com/office/powerpoint/2010/main" val="3493936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CE25-495E-48E5-9161-703D0949CC4A}"/>
              </a:ext>
            </a:extLst>
          </p:cNvPr>
          <p:cNvSpPr>
            <a:spLocks noGrp="1"/>
          </p:cNvSpPr>
          <p:nvPr>
            <p:ph type="title"/>
          </p:nvPr>
        </p:nvSpPr>
        <p:spPr/>
        <p:txBody>
          <a:bodyPr/>
          <a:lstStyle/>
          <a:p>
            <a:pPr algn="ctr"/>
            <a:r>
              <a:rPr lang="en-IN" dirty="0"/>
              <a:t>Complexity</a:t>
            </a:r>
          </a:p>
        </p:txBody>
      </p:sp>
      <p:pic>
        <p:nvPicPr>
          <p:cNvPr id="4" name="Picture 3">
            <a:extLst>
              <a:ext uri="{FF2B5EF4-FFF2-40B4-BE49-F238E27FC236}">
                <a16:creationId xmlns:a16="http://schemas.microsoft.com/office/drawing/2014/main" id="{456D6E0A-65E7-4184-9CE7-85B5C0485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41" y="2592346"/>
            <a:ext cx="8518317" cy="842801"/>
          </a:xfrm>
          <a:prstGeom prst="rect">
            <a:avLst/>
          </a:prstGeom>
        </p:spPr>
      </p:pic>
      <p:sp>
        <p:nvSpPr>
          <p:cNvPr id="5" name="TextBox 4">
            <a:extLst>
              <a:ext uri="{FF2B5EF4-FFF2-40B4-BE49-F238E27FC236}">
                <a16:creationId xmlns:a16="http://schemas.microsoft.com/office/drawing/2014/main" id="{DE6E2DB3-6FE2-44E4-A98F-2D1C46453C78}"/>
              </a:ext>
            </a:extLst>
          </p:cNvPr>
          <p:cNvSpPr txBox="1"/>
          <p:nvPr/>
        </p:nvSpPr>
        <p:spPr>
          <a:xfrm>
            <a:off x="457200" y="5745552"/>
            <a:ext cx="8064896" cy="461665"/>
          </a:xfrm>
          <a:prstGeom prst="rect">
            <a:avLst/>
          </a:prstGeom>
          <a:noFill/>
        </p:spPr>
        <p:txBody>
          <a:bodyPr wrap="square" rtlCol="0">
            <a:spAutoFit/>
          </a:bodyPr>
          <a:lstStyle/>
          <a:p>
            <a:pPr algn="ctr"/>
            <a:r>
              <a:rPr lang="en-IN" dirty="0">
                <a:solidFill>
                  <a:schemeClr val="bg1"/>
                </a:solidFill>
              </a:rPr>
              <a:t>The Proof is in the write-up.</a:t>
            </a:r>
          </a:p>
        </p:txBody>
      </p:sp>
    </p:spTree>
    <p:extLst>
      <p:ext uri="{BB962C8B-B14F-4D97-AF65-F5344CB8AC3E}">
        <p14:creationId xmlns:p14="http://schemas.microsoft.com/office/powerpoint/2010/main" val="401568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F651-6C65-4D81-B198-A57AB60F89B4}"/>
              </a:ext>
            </a:extLst>
          </p:cNvPr>
          <p:cNvSpPr>
            <a:spLocks noGrp="1"/>
          </p:cNvSpPr>
          <p:nvPr>
            <p:ph type="title"/>
          </p:nvPr>
        </p:nvSpPr>
        <p:spPr>
          <a:xfrm>
            <a:off x="457200" y="3073459"/>
            <a:ext cx="8229600" cy="711081"/>
          </a:xfrm>
        </p:spPr>
        <p:txBody>
          <a:bodyPr/>
          <a:lstStyle/>
          <a:p>
            <a:pPr algn="ctr"/>
            <a:r>
              <a:rPr lang="en-IN" dirty="0"/>
              <a:t>Satisfiability</a:t>
            </a:r>
          </a:p>
        </p:txBody>
      </p:sp>
    </p:spTree>
    <p:extLst>
      <p:ext uri="{BB962C8B-B14F-4D97-AF65-F5344CB8AC3E}">
        <p14:creationId xmlns:p14="http://schemas.microsoft.com/office/powerpoint/2010/main" val="2000280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4D67-78E8-4ECA-A9CF-DFBA9FA70CFB}"/>
              </a:ext>
            </a:extLst>
          </p:cNvPr>
          <p:cNvSpPr>
            <a:spLocks noGrp="1"/>
          </p:cNvSpPr>
          <p:nvPr>
            <p:ph type="title"/>
          </p:nvPr>
        </p:nvSpPr>
        <p:spPr/>
        <p:txBody>
          <a:bodyPr/>
          <a:lstStyle/>
          <a:p>
            <a:pPr algn="ctr"/>
            <a:r>
              <a:rPr lang="en-IN" dirty="0"/>
              <a:t>Problem Statement</a:t>
            </a:r>
          </a:p>
        </p:txBody>
      </p:sp>
      <p:pic>
        <p:nvPicPr>
          <p:cNvPr id="3" name="Picture 2">
            <a:extLst>
              <a:ext uri="{FF2B5EF4-FFF2-40B4-BE49-F238E27FC236}">
                <a16:creationId xmlns:a16="http://schemas.microsoft.com/office/drawing/2014/main" id="{31FA4A08-FCA9-4525-A594-414FCBCB9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94" y="2523997"/>
            <a:ext cx="7519611" cy="1810005"/>
          </a:xfrm>
          <a:prstGeom prst="rect">
            <a:avLst/>
          </a:prstGeom>
        </p:spPr>
      </p:pic>
    </p:spTree>
    <p:extLst>
      <p:ext uri="{BB962C8B-B14F-4D97-AF65-F5344CB8AC3E}">
        <p14:creationId xmlns:p14="http://schemas.microsoft.com/office/powerpoint/2010/main" val="141499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3AD5-41F3-4654-A519-D7A01E9483AE}"/>
              </a:ext>
            </a:extLst>
          </p:cNvPr>
          <p:cNvSpPr>
            <a:spLocks noGrp="1"/>
          </p:cNvSpPr>
          <p:nvPr>
            <p:ph type="title"/>
          </p:nvPr>
        </p:nvSpPr>
        <p:spPr/>
        <p:txBody>
          <a:bodyPr/>
          <a:lstStyle/>
          <a:p>
            <a:pPr algn="ctr"/>
            <a:r>
              <a:rPr lang="en-IN" dirty="0"/>
              <a:t>Complexity</a:t>
            </a:r>
          </a:p>
        </p:txBody>
      </p:sp>
      <p:pic>
        <p:nvPicPr>
          <p:cNvPr id="4" name="Picture 3">
            <a:extLst>
              <a:ext uri="{FF2B5EF4-FFF2-40B4-BE49-F238E27FC236}">
                <a16:creationId xmlns:a16="http://schemas.microsoft.com/office/drawing/2014/main" id="{346986AC-06CC-4F71-BDAA-7AC54ED93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86" y="1916832"/>
            <a:ext cx="8031828" cy="4200277"/>
          </a:xfrm>
          <a:prstGeom prst="rect">
            <a:avLst/>
          </a:prstGeom>
        </p:spPr>
      </p:pic>
    </p:spTree>
    <p:extLst>
      <p:ext uri="{BB962C8B-B14F-4D97-AF65-F5344CB8AC3E}">
        <p14:creationId xmlns:p14="http://schemas.microsoft.com/office/powerpoint/2010/main" val="3898458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7499-F22E-4CC4-9F1F-3EC25E332661}"/>
              </a:ext>
            </a:extLst>
          </p:cNvPr>
          <p:cNvSpPr>
            <a:spLocks noGrp="1"/>
          </p:cNvSpPr>
          <p:nvPr>
            <p:ph type="title"/>
          </p:nvPr>
        </p:nvSpPr>
        <p:spPr>
          <a:xfrm>
            <a:off x="457200" y="3073459"/>
            <a:ext cx="8229600" cy="711081"/>
          </a:xfrm>
        </p:spPr>
        <p:txBody>
          <a:bodyPr/>
          <a:lstStyle/>
          <a:p>
            <a:pPr algn="ctr"/>
            <a:r>
              <a:rPr lang="en-IN" dirty="0"/>
              <a:t>Validity</a:t>
            </a:r>
          </a:p>
        </p:txBody>
      </p:sp>
    </p:spTree>
    <p:extLst>
      <p:ext uri="{BB962C8B-B14F-4D97-AF65-F5344CB8AC3E}">
        <p14:creationId xmlns:p14="http://schemas.microsoft.com/office/powerpoint/2010/main" val="94905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7D1-E950-4177-85FE-EC36D58B8235}"/>
              </a:ext>
            </a:extLst>
          </p:cNvPr>
          <p:cNvSpPr>
            <a:spLocks noGrp="1"/>
          </p:cNvSpPr>
          <p:nvPr>
            <p:ph type="title"/>
          </p:nvPr>
        </p:nvSpPr>
        <p:spPr/>
        <p:txBody>
          <a:bodyPr/>
          <a:lstStyle/>
          <a:p>
            <a:pPr algn="ctr"/>
            <a:r>
              <a:rPr lang="en-IN" dirty="0"/>
              <a:t>Problem Statement and Complexity</a:t>
            </a:r>
          </a:p>
        </p:txBody>
      </p:sp>
      <p:pic>
        <p:nvPicPr>
          <p:cNvPr id="4" name="Picture 3">
            <a:extLst>
              <a:ext uri="{FF2B5EF4-FFF2-40B4-BE49-F238E27FC236}">
                <a16:creationId xmlns:a16="http://schemas.microsoft.com/office/drawing/2014/main" id="{2AD02277-42B4-41B4-AE4E-75F29BDF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60" y="2060848"/>
            <a:ext cx="8119679" cy="1652261"/>
          </a:xfrm>
          <a:prstGeom prst="rect">
            <a:avLst/>
          </a:prstGeom>
        </p:spPr>
      </p:pic>
      <p:sp>
        <p:nvSpPr>
          <p:cNvPr id="5" name="TextBox 4">
            <a:extLst>
              <a:ext uri="{FF2B5EF4-FFF2-40B4-BE49-F238E27FC236}">
                <a16:creationId xmlns:a16="http://schemas.microsoft.com/office/drawing/2014/main" id="{B256023E-DD66-46E4-B352-3F3C4D3B1AC1}"/>
              </a:ext>
            </a:extLst>
          </p:cNvPr>
          <p:cNvSpPr txBox="1"/>
          <p:nvPr/>
        </p:nvSpPr>
        <p:spPr>
          <a:xfrm>
            <a:off x="683568" y="4581128"/>
            <a:ext cx="7776864" cy="1200329"/>
          </a:xfrm>
          <a:prstGeom prst="rect">
            <a:avLst/>
          </a:prstGeom>
          <a:noFill/>
        </p:spPr>
        <p:txBody>
          <a:bodyPr wrap="square" rtlCol="0">
            <a:spAutoFit/>
          </a:bodyPr>
          <a:lstStyle/>
          <a:p>
            <a:r>
              <a:rPr lang="en-IN" dirty="0">
                <a:solidFill>
                  <a:schemeClr val="bg1"/>
                </a:solidFill>
              </a:rPr>
              <a:t>The Complexity of the problem of Validity is same as that of satisfiability because a formula is valid </a:t>
            </a:r>
            <a:r>
              <a:rPr lang="en-IN" dirty="0" err="1">
                <a:solidFill>
                  <a:schemeClr val="bg1"/>
                </a:solidFill>
              </a:rPr>
              <a:t>iff</a:t>
            </a:r>
            <a:r>
              <a:rPr lang="en-IN" dirty="0">
                <a:solidFill>
                  <a:schemeClr val="bg1"/>
                </a:solidFill>
              </a:rPr>
              <a:t> its negation is not satisfiable</a:t>
            </a:r>
            <a:r>
              <a:rPr lang="en-IN" dirty="0"/>
              <a:t>.</a:t>
            </a:r>
          </a:p>
        </p:txBody>
      </p:sp>
    </p:spTree>
    <p:extLst>
      <p:ext uri="{BB962C8B-B14F-4D97-AF65-F5344CB8AC3E}">
        <p14:creationId xmlns:p14="http://schemas.microsoft.com/office/powerpoint/2010/main" val="4104449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7831-3202-462E-93EC-CB01B4F2AAFA}"/>
              </a:ext>
            </a:extLst>
          </p:cNvPr>
          <p:cNvSpPr>
            <a:spLocks noGrp="1"/>
          </p:cNvSpPr>
          <p:nvPr>
            <p:ph type="title"/>
          </p:nvPr>
        </p:nvSpPr>
        <p:spPr>
          <a:xfrm>
            <a:off x="457200" y="3073459"/>
            <a:ext cx="8229600" cy="711081"/>
          </a:xfrm>
        </p:spPr>
        <p:txBody>
          <a:bodyPr/>
          <a:lstStyle/>
          <a:p>
            <a:pPr algn="ctr"/>
            <a:r>
              <a:rPr lang="en-IN" dirty="0"/>
              <a:t>Thank You</a:t>
            </a:r>
          </a:p>
        </p:txBody>
      </p:sp>
    </p:spTree>
    <p:extLst>
      <p:ext uri="{BB962C8B-B14F-4D97-AF65-F5344CB8AC3E}">
        <p14:creationId xmlns:p14="http://schemas.microsoft.com/office/powerpoint/2010/main" val="65190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F1F5-55BF-4581-90BB-00BC28A8E55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E916F11-C6C2-47F3-8DE8-FFA63BDD3A81}"/>
              </a:ext>
            </a:extLst>
          </p:cNvPr>
          <p:cNvSpPr>
            <a:spLocks noGrp="1"/>
          </p:cNvSpPr>
          <p:nvPr>
            <p:ph idx="1"/>
          </p:nvPr>
        </p:nvSpPr>
        <p:spPr>
          <a:xfrm>
            <a:off x="457200" y="1072304"/>
            <a:ext cx="8229600" cy="4713391"/>
          </a:xfrm>
        </p:spPr>
        <p:txBody>
          <a:bodyPr/>
          <a:lstStyle/>
          <a:p>
            <a:r>
              <a:rPr lang="en-IN" dirty="0"/>
              <a:t>Epistemic modal logic is a subfield of modal logic that is concerned with reasoning about knowledge.</a:t>
            </a:r>
          </a:p>
          <a:p>
            <a:r>
              <a:rPr lang="en-IN" dirty="0"/>
              <a:t>In this, we try to represent the knowledge generally expressed in natural language in a logical form.</a:t>
            </a:r>
          </a:p>
        </p:txBody>
      </p:sp>
    </p:spTree>
    <p:extLst>
      <p:ext uri="{BB962C8B-B14F-4D97-AF65-F5344CB8AC3E}">
        <p14:creationId xmlns:p14="http://schemas.microsoft.com/office/powerpoint/2010/main" val="347217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5E9C0-0412-4B6D-97A5-8778C14C4BAF}"/>
              </a:ext>
            </a:extLst>
          </p:cNvPr>
          <p:cNvSpPr>
            <a:spLocks noGrp="1"/>
          </p:cNvSpPr>
          <p:nvPr>
            <p:ph type="title"/>
          </p:nvPr>
        </p:nvSpPr>
        <p:spPr>
          <a:xfrm>
            <a:off x="457200" y="3073459"/>
            <a:ext cx="8229600" cy="711081"/>
          </a:xfrm>
        </p:spPr>
        <p:txBody>
          <a:bodyPr/>
          <a:lstStyle/>
          <a:p>
            <a:pPr algn="ctr"/>
            <a:r>
              <a:rPr lang="en-IN" dirty="0"/>
              <a:t>Examples</a:t>
            </a:r>
          </a:p>
        </p:txBody>
      </p:sp>
    </p:spTree>
    <p:extLst>
      <p:ext uri="{BB962C8B-B14F-4D97-AF65-F5344CB8AC3E}">
        <p14:creationId xmlns:p14="http://schemas.microsoft.com/office/powerpoint/2010/main" val="78040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5771C6-BAE4-4D40-8473-7DB8B8CC41A2}"/>
              </a:ext>
            </a:extLst>
          </p:cNvPr>
          <p:cNvSpPr>
            <a:spLocks noGrp="1"/>
          </p:cNvSpPr>
          <p:nvPr>
            <p:ph type="title"/>
          </p:nvPr>
        </p:nvSpPr>
        <p:spPr>
          <a:xfrm>
            <a:off x="457200" y="413663"/>
            <a:ext cx="8147248" cy="5031561"/>
          </a:xfrm>
        </p:spPr>
        <p:txBody>
          <a:bodyPr/>
          <a:lstStyle/>
          <a:p>
            <a:r>
              <a:rPr lang="en-IN" sz="1600" dirty="0"/>
              <a:t>Bob is invited for a job interview with Alice. They have agreed that it will take place in a coffeehouse downtown at noon, but the traffic is quite unpredictable, so it is not guaranteed that either Alice or Bob will arrive on time. However, the coffeehouse is only a 15-minute walk from the bus stop where Alice plans to go, and a 10-minute walk from the metro station where Bob plans to go. So, 10 minutes before the interview, both Alice and Bob will know whether they themselves will arrive on time. Alice and Bob have never met before.</a:t>
            </a:r>
          </a:p>
        </p:txBody>
      </p:sp>
    </p:spTree>
    <p:extLst>
      <p:ext uri="{BB962C8B-B14F-4D97-AF65-F5344CB8AC3E}">
        <p14:creationId xmlns:p14="http://schemas.microsoft.com/office/powerpoint/2010/main" val="38884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62EC-F624-428B-87B1-B1338B51A43F}"/>
              </a:ext>
            </a:extLst>
          </p:cNvPr>
          <p:cNvSpPr>
            <a:spLocks noGrp="1"/>
          </p:cNvSpPr>
          <p:nvPr>
            <p:ph type="title"/>
          </p:nvPr>
        </p:nvSpPr>
        <p:spPr/>
        <p:txBody>
          <a:bodyPr/>
          <a:lstStyle/>
          <a:p>
            <a:r>
              <a:rPr lang="en-IN" dirty="0" err="1"/>
              <a:t>Kripke</a:t>
            </a:r>
            <a:r>
              <a:rPr lang="en-IN" dirty="0"/>
              <a:t> model describing the situation looks this .</a:t>
            </a:r>
          </a:p>
        </p:txBody>
      </p:sp>
      <p:pic>
        <p:nvPicPr>
          <p:cNvPr id="4" name="Picture 3">
            <a:extLst>
              <a:ext uri="{FF2B5EF4-FFF2-40B4-BE49-F238E27FC236}">
                <a16:creationId xmlns:a16="http://schemas.microsoft.com/office/drawing/2014/main" id="{D975A52D-E05F-4BCE-B30C-C4702DB08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302667"/>
            <a:ext cx="4608512" cy="3840426"/>
          </a:xfrm>
          <a:prstGeom prst="rect">
            <a:avLst/>
          </a:prstGeom>
        </p:spPr>
      </p:pic>
    </p:spTree>
    <p:extLst>
      <p:ext uri="{BB962C8B-B14F-4D97-AF65-F5344CB8AC3E}">
        <p14:creationId xmlns:p14="http://schemas.microsoft.com/office/powerpoint/2010/main" val="69453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1F77-285D-4815-9767-BE58EE1940B0}"/>
              </a:ext>
            </a:extLst>
          </p:cNvPr>
          <p:cNvSpPr>
            <a:spLocks noGrp="1"/>
          </p:cNvSpPr>
          <p:nvPr>
            <p:ph type="title"/>
          </p:nvPr>
        </p:nvSpPr>
        <p:spPr>
          <a:xfrm>
            <a:off x="457200" y="413663"/>
            <a:ext cx="8147248" cy="5607625"/>
          </a:xfrm>
        </p:spPr>
        <p:txBody>
          <a:bodyPr/>
          <a:lstStyle/>
          <a:p>
            <a:r>
              <a:rPr lang="en-IN" sz="2000" dirty="0"/>
              <a:t>Suppose that at 11:50, both Alice and Bob have just arrived at their respective stations. Taking ta and tb to represent that Alice (resp., Bob)arrive on time, this is a situation (denoted w in Figure) where both ta and tba re true. Alice knows that ta is true (so in w we have </a:t>
            </a:r>
            <a:r>
              <a:rPr lang="en-IN" sz="2000" dirty="0" err="1"/>
              <a:t>Ka_ta</a:t>
            </a:r>
            <a:r>
              <a:rPr lang="en-IN" sz="2000" dirty="0"/>
              <a:t>), but she does not know whether tb is true; in particular, Alice considers possible the situation denoted v in Figure 1.2, where ta and ¬tb holds. Similarly, in w, Bob considers it possible that the actual situation is s, where Alice is running late but Bob will make it on time, so that ¬ta and tb holds. Of course, in s, Alice knows that she is late; that is, </a:t>
            </a:r>
            <a:r>
              <a:rPr lang="en-IN" sz="2000" dirty="0" err="1"/>
              <a:t>Ka_¬ta</a:t>
            </a:r>
            <a:r>
              <a:rPr lang="en-IN" sz="2000" dirty="0"/>
              <a:t> holds. Since the that Bob considers possible at world w are w and s, he knows that he will be on time (</a:t>
            </a:r>
            <a:r>
              <a:rPr lang="en-IN" sz="2000" dirty="0" err="1"/>
              <a:t>Kb_tb</a:t>
            </a:r>
            <a:r>
              <a:rPr lang="en-IN" sz="2000" dirty="0"/>
              <a:t>), and knows that Alice knows whether or not she is on time (</a:t>
            </a:r>
            <a:r>
              <a:rPr lang="en-IN" sz="2000" dirty="0" err="1"/>
              <a:t>Kb</a:t>
            </a:r>
            <a:r>
              <a:rPr lang="en-IN" sz="2000" dirty="0"/>
              <a:t>_(</a:t>
            </a:r>
            <a:r>
              <a:rPr lang="en-IN" sz="2000" dirty="0" err="1"/>
              <a:t>Ka_ta</a:t>
            </a:r>
            <a:r>
              <a:rPr lang="en-IN" sz="2000" dirty="0"/>
              <a:t> or </a:t>
            </a:r>
            <a:r>
              <a:rPr lang="en-IN" sz="2000" dirty="0" err="1"/>
              <a:t>Ka_¬ta</a:t>
            </a:r>
            <a:r>
              <a:rPr lang="en-IN" sz="2000" dirty="0"/>
              <a:t>)). Note that the latter fact follows since </a:t>
            </a:r>
            <a:r>
              <a:rPr lang="en-IN" sz="2000" dirty="0" err="1"/>
              <a:t>Ka_ta</a:t>
            </a:r>
            <a:r>
              <a:rPr lang="en-IN" sz="2000" dirty="0"/>
              <a:t> holds in world w and </a:t>
            </a:r>
            <a:r>
              <a:rPr lang="en-IN" sz="2000" dirty="0" err="1"/>
              <a:t>Ka_¬ta</a:t>
            </a:r>
            <a:r>
              <a:rPr lang="en-IN" sz="2000" dirty="0"/>
              <a:t> holds in world s, so </a:t>
            </a:r>
            <a:r>
              <a:rPr lang="en-IN" sz="2000" dirty="0" err="1"/>
              <a:t>Ka_ta</a:t>
            </a:r>
            <a:r>
              <a:rPr lang="en-IN" sz="2000" dirty="0"/>
              <a:t> or </a:t>
            </a:r>
            <a:r>
              <a:rPr lang="en-IN" sz="2000" dirty="0" err="1"/>
              <a:t>Ka_¬ta</a:t>
            </a:r>
            <a:r>
              <a:rPr lang="en-IN" sz="2000" dirty="0"/>
              <a:t> holds in both worlds that Bob considers possible situations.</a:t>
            </a:r>
          </a:p>
        </p:txBody>
      </p:sp>
    </p:spTree>
    <p:extLst>
      <p:ext uri="{BB962C8B-B14F-4D97-AF65-F5344CB8AC3E}">
        <p14:creationId xmlns:p14="http://schemas.microsoft.com/office/powerpoint/2010/main" val="179901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9EA8-5F61-4065-8C1A-49D78FA1E608}"/>
              </a:ext>
            </a:extLst>
          </p:cNvPr>
          <p:cNvSpPr>
            <a:spLocks noGrp="1"/>
          </p:cNvSpPr>
          <p:nvPr>
            <p:ph type="title"/>
          </p:nvPr>
        </p:nvSpPr>
        <p:spPr>
          <a:xfrm>
            <a:off x="457200" y="3073459"/>
            <a:ext cx="8229600" cy="711081"/>
          </a:xfrm>
        </p:spPr>
        <p:txBody>
          <a:bodyPr/>
          <a:lstStyle/>
          <a:p>
            <a:pPr algn="ctr"/>
            <a:r>
              <a:rPr lang="en-IN" dirty="0"/>
              <a:t>Syntax</a:t>
            </a:r>
          </a:p>
        </p:txBody>
      </p:sp>
    </p:spTree>
    <p:extLst>
      <p:ext uri="{BB962C8B-B14F-4D97-AF65-F5344CB8AC3E}">
        <p14:creationId xmlns:p14="http://schemas.microsoft.com/office/powerpoint/2010/main" val="719491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590</Words>
  <Application>Microsoft Office PowerPoint</Application>
  <PresentationFormat>On-screen Show (4:3)</PresentationFormat>
  <Paragraphs>62</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Epistemic Modal Logic MTH 701</vt:lpstr>
      <vt:lpstr>Contents</vt:lpstr>
      <vt:lpstr>Introduction</vt:lpstr>
      <vt:lpstr>PowerPoint Presentation</vt:lpstr>
      <vt:lpstr>Examples</vt:lpstr>
      <vt:lpstr>Bob is invited for a job interview with Alice. They have agreed that it will take place in a coffeehouse downtown at noon, but the traffic is quite unpredictable, so it is not guaranteed that either Alice or Bob will arrive on time. However, the coffeehouse is only a 15-minute walk from the bus stop where Alice plans to go, and a 10-minute walk from the metro station where Bob plans to go. So, 10 minutes before the interview, both Alice and Bob will know whether they themselves will arrive on time. Alice and Bob have never met before.</vt:lpstr>
      <vt:lpstr>Kripke model describing the situation looks this .</vt:lpstr>
      <vt:lpstr>Suppose that at 11:50, both Alice and Bob have just arrived at their respective stations. Taking ta and tb to represent that Alice (resp., Bob)arrive on time, this is a situation (denoted w in Figure) where both ta and tba re true. Alice knows that ta is true (so in w we have Ka_ta), but she does not know whether tb is true; in particular, Alice considers possible the situation denoted v in Figure 1.2, where ta and ¬tb holds. Similarly, in w, Bob considers it possible that the actual situation is s, where Alice is running late but Bob will make it on time, so that ¬ta and tb holds. Of course, in s, Alice knows that she is late; that is, Ka_¬ta holds. Since the that Bob considers possible at world w are w and s, he knows that he will be on time (Kb_tb), and knows that Alice knows whether or not she is on time (Kb_(Ka_ta or Ka_¬ta)). Note that the latter fact follows since Ka_ta holds in world w and Ka_¬ta holds in world s, so Ka_ta or Ka_¬ta holds in both worlds that Bob considers possible situations.</vt:lpstr>
      <vt:lpstr>Syntax</vt:lpstr>
      <vt:lpstr>Modal Operators</vt:lpstr>
      <vt:lpstr>Primitive Language</vt:lpstr>
      <vt:lpstr>Length and Modal Depth of formulae</vt:lpstr>
      <vt:lpstr>Semantics</vt:lpstr>
      <vt:lpstr>Kripke Model</vt:lpstr>
      <vt:lpstr>Example</vt:lpstr>
      <vt:lpstr>Frame Properties</vt:lpstr>
      <vt:lpstr>Examples of Some Valid Formulae</vt:lpstr>
      <vt:lpstr>Notions of Group Knowledge</vt:lpstr>
      <vt:lpstr>Distributed Knowledge</vt:lpstr>
      <vt:lpstr>Example</vt:lpstr>
      <vt:lpstr>Common Knowledge</vt:lpstr>
      <vt:lpstr>Example</vt:lpstr>
      <vt:lpstr>Formal Semantics of Group Knowledge</vt:lpstr>
      <vt:lpstr>Bisimulations</vt:lpstr>
      <vt:lpstr>Definition</vt:lpstr>
      <vt:lpstr>Example</vt:lpstr>
      <vt:lpstr>Preservation Under Bisimulation</vt:lpstr>
      <vt:lpstr>Decidabililty</vt:lpstr>
      <vt:lpstr>Defintion</vt:lpstr>
      <vt:lpstr>Three Major Problems in Decidability</vt:lpstr>
      <vt:lpstr>Model Checking</vt:lpstr>
      <vt:lpstr>Problem Statement</vt:lpstr>
      <vt:lpstr>Complexity</vt:lpstr>
      <vt:lpstr>Satisfiability</vt:lpstr>
      <vt:lpstr>Problem Statement</vt:lpstr>
      <vt:lpstr>Complexity</vt:lpstr>
      <vt:lpstr>Validity</vt:lpstr>
      <vt:lpstr>Problem Statement and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2014-02-21T02:04:43Z</dcterms:created>
  <dcterms:modified xsi:type="dcterms:W3CDTF">2020-06-14T17:57:20Z</dcterms:modified>
</cp:coreProperties>
</file>