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56" r:id="rId3"/>
    <p:sldId id="257" r:id="rId5"/>
    <p:sldId id="258" r:id="rId6"/>
    <p:sldId id="259" r:id="rId7"/>
    <p:sldId id="260" r:id="rId8"/>
    <p:sldId id="261" r:id="rId9"/>
    <p:sldId id="262" r:id="rId10"/>
    <p:sldId id="269" r:id="rId11"/>
    <p:sldId id="263" r:id="rId12"/>
    <p:sldId id="264" r:id="rId13"/>
    <p:sldId id="274" r:id="rId14"/>
    <p:sldId id="265" r:id="rId15"/>
    <p:sldId id="268" r:id="rId16"/>
    <p:sldId id="27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93"/>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asss\Desktop\thasin.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masss\Desktop\thasi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[thasin.xlsx]Sheet2!PivotTable1</c:name>
    <c:fmtId val="-1"/>
  </c:pivotSource>
  <c:chart>
    <c:autoTitleDeleted val="1"/>
    <c:plotArea>
      <c:layout>
        <c:manualLayout>
          <c:layoutTarget val="inner"/>
          <c:xMode val="edge"/>
          <c:yMode val="edge"/>
          <c:x val="0.0325399047885746"/>
          <c:y val="0.0684702738810955"/>
          <c:w val="0.827816671333893"/>
          <c:h val="0.88249832999332"/>
        </c:manualLayout>
      </c:layout>
      <c:barChart>
        <c:barDir val="col"/>
        <c:grouping val="clustered"/>
        <c:varyColors val="0"/>
        <c:ser>
          <c:idx val="0"/>
          <c:order val="0"/>
          <c:tx>
            <c:strRef>
              <c:f>[thasin.xlsx]Sheet2!$B$4:$B$5</c:f>
              <c:strCache>
                <c:ptCount val="1"/>
                <c:pt idx="0">
                  <c:v>high</c:v>
                </c:pt>
              </c:strCache>
            </c:strRef>
          </c:tx>
          <c:spPr>
            <a:solidFill>
              <a:schemeClr val="accent1"/>
            </a:solidFill>
            <a:ln>
              <a:noFill/>
            </a:ln>
            <a:effectLst/>
          </c:spPr>
          <c:invertIfNegative val="0"/>
          <c:dLbls>
            <c:delete val="1"/>
          </c:dLbls>
          <c:cat>
            <c:strRef>
              <c:f>[thasin.xlsx]Sheet2!$A$6:$A$16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[thasin.xlsx]Sheet2!$B$6:$B$16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[thasin.xlsx]Sheet2!$C$4:$C$5</c:f>
              <c:strCache>
                <c:ptCount val="1"/>
                <c:pt idx="0">
                  <c:v>low</c:v>
                </c:pt>
              </c:strCache>
            </c:strRef>
          </c:tx>
          <c:spPr>
            <a:solidFill>
              <a:schemeClr val="accent2"/>
            </a:solidFill>
            <a:ln>
              <a:noFill/>
            </a:ln>
            <a:effectLst/>
          </c:spPr>
          <c:invertIfNegative val="0"/>
          <c:dLbls>
            <c:delete val="1"/>
          </c:dLbls>
          <c:cat>
            <c:strRef>
              <c:f>[thasin.xlsx]Sheet2!$A$6:$A$16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[thasin.xlsx]Sheet2!$C$6:$C$16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[thasin.xlsx]Sheet2!$D$4:$D$5</c:f>
              <c:strCache>
                <c:ptCount val="1"/>
                <c:pt idx="0">
                  <c:v>medium</c:v>
                </c:pt>
              </c:strCache>
            </c:strRef>
          </c:tx>
          <c:spPr>
            <a:solidFill>
              <a:schemeClr val="accent3"/>
            </a:solidFill>
            <a:ln>
              <a:noFill/>
            </a:ln>
            <a:effectLst/>
          </c:spPr>
          <c:invertIfNegative val="0"/>
          <c:dLbls>
            <c:delete val="1"/>
          </c:dLbls>
          <c:cat>
            <c:strRef>
              <c:f>[thasin.xlsx]Sheet2!$A$6:$A$16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[thasin.xlsx]Sheet2!$D$6:$D$16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[thasin.xlsx]Sheet2!$E$4:$E$5</c:f>
              <c:strCache>
                <c:ptCount val="1"/>
                <c:pt idx="0">
                  <c:v>very high</c:v>
                </c:pt>
              </c:strCache>
            </c:strRef>
          </c:tx>
          <c:spPr>
            <a:solidFill>
              <a:schemeClr val="accent4"/>
            </a:solidFill>
            <a:ln>
              <a:noFill/>
            </a:ln>
            <a:effectLst/>
          </c:spPr>
          <c:invertIfNegative val="0"/>
          <c:dLbls>
            <c:delete val="1"/>
          </c:dLbls>
          <c:cat>
            <c:strRef>
              <c:f>[thasin.xlsx]Sheet2!$A$6:$A$16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[thasin.xlsx]Sheet2!$E$6:$E$16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246"/>
        <c:overlap val="-28"/>
        <c:axId val="842954129"/>
        <c:axId val="536179606"/>
      </c:barChart>
      <c:catAx>
        <c:axId val="84295412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36179606"/>
        <c:crosses val="autoZero"/>
        <c:auto val="1"/>
        <c:lblAlgn val="ctr"/>
        <c:lblOffset val="100"/>
        <c:noMultiLvlLbl val="0"/>
      </c:catAx>
      <c:valAx>
        <c:axId val="53617960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42954129"/>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[thasin.xlsx]Sheet2!PivotTable1</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233499377334994"/>
          <c:y val="0.0783232918856557"/>
          <c:w val="0.902319427148194"/>
          <c:h val="0.873734136649148"/>
        </c:manualLayout>
      </c:layout>
      <c:pie3DChart>
        <c:varyColors val="1"/>
        <c:ser>
          <c:idx val="0"/>
          <c:order val="0"/>
          <c:tx>
            <c:strRef>
              <c:f>[thasin.xlsx]Sheet2!$B$4:$B$5</c:f>
              <c:strCache>
                <c:ptCount val="1"/>
                <c:pt idx="0">
                  <c:v>high</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delete val="1"/>
          </c:dLbls>
          <c:cat>
            <c:strRef>
              <c:f>[thasin.xlsx]Sheet2!$A$6:$A$16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[thasin.xlsx]Sheet2!$B$6:$B$16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[thasin.xlsx]Sheet2!$C$4:$C$5</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[thasin.xlsx]Sheet2!$A$6:$A$16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[thasin.xlsx]Sheet2!$C$6:$C$16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[thasin.xlsx]Sheet2!$D$4:$D$5</c:f>
              <c:strCache>
                <c:ptCount val="1"/>
                <c:pt idx="0">
                  <c:v>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[thasin.xlsx]Sheet2!$A$6:$A$16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[thasin.xlsx]Sheet2!$D$6:$D$16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[thasin.xlsx]Sheet2!$E$4:$E$5</c:f>
              <c:strCache>
                <c:ptCount val="1"/>
                <c:pt idx="0">
                  <c:v>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[thasin.xlsx]Sheet2!$A$6:$A$16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[thasin.xlsx]Sheet2!$E$6:$E$16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093407" y="2902670"/>
            <a:ext cx="8610600" cy="1938020"/>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STUDENT </a:t>
            </a:r>
            <a:r>
              <a:rPr lang="en-US" sz="2400"/>
              <a:t>NAME: THASIN. A</a:t>
            </a:r>
            <a:endParaRPr lang="en-US" sz="2400" dirty="0"/>
          </a:p>
          <a:p>
            <a:pPr algn="just"/>
            <a:r>
              <a:rPr lang="en-US" sz="2400" dirty="0"/>
              <a:t>REGISTER </a:t>
            </a:r>
            <a:r>
              <a:rPr lang="en-US" sz="2400" dirty="0">
                <a:latin typeface="Times New Roman" panose="02020603050405020304" pitchFamily="18" charset="0"/>
                <a:cs typeface="Times New Roman" panose="02020603050405020304" pitchFamily="18" charset="0"/>
              </a:rPr>
              <a:t>NO</a:t>
            </a:r>
            <a:r>
              <a:rPr lang="en-US" sz="2400" dirty="0"/>
              <a:t>:122203110   ( unm14512022h51 )</a:t>
            </a:r>
            <a:endParaRPr lang="en-US" sz="2400" dirty="0"/>
          </a:p>
          <a:p>
            <a:pPr algn="just"/>
            <a:r>
              <a:rPr lang="en-US" sz="2400" dirty="0"/>
              <a:t>DEPARTMENT:B.COM(CORPORATE SECRETARYSHIP)</a:t>
            </a:r>
            <a:endParaRPr lang="en-US" sz="2400" dirty="0"/>
          </a:p>
          <a:p>
            <a:pPr algn="just"/>
            <a:r>
              <a:rPr lang="en-US" sz="2400" dirty="0"/>
              <a:t>COLLEGE: MAHALASHMI WOMENS COLLEGE OF ART AND </a:t>
            </a:r>
            <a:r>
              <a:rPr lang="en-US" sz="2400" dirty="0">
                <a:latin typeface="Times New Roman" panose="02020603050405020304" pitchFamily="18" charset="0"/>
                <a:cs typeface="Times New Roman" panose="02020603050405020304" pitchFamily="18" charset="0"/>
              </a:rPr>
              <a:t>SCIENCE </a:t>
            </a:r>
            <a:endParaRPr lang="en-US" sz="2400" dirty="0"/>
          </a:p>
          <a:p>
            <a:pPr algn="just"/>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Box 2"/>
          <p:cNvSpPr txBox="1"/>
          <p:nvPr/>
        </p:nvSpPr>
        <p:spPr>
          <a:xfrm>
            <a:off x="1176655" y="1155700"/>
            <a:ext cx="3942080" cy="460375"/>
          </a:xfrm>
          <a:prstGeom prst="rect">
            <a:avLst/>
          </a:prstGeom>
          <a:noFill/>
        </p:spPr>
        <p:txBody>
          <a:bodyPr wrap="square" rtlCol="0">
            <a:spAutoFit/>
          </a:bodyPr>
          <a:p>
            <a:r>
              <a:rPr lang="en-US" sz="2400"/>
              <a:t>DATA</a:t>
            </a:r>
            <a:r>
              <a:rPr lang="en-US"/>
              <a:t> </a:t>
            </a:r>
            <a:r>
              <a:rPr lang="en-US" sz="2400">
                <a:latin typeface="Times New Roman" panose="02020603050405020304" pitchFamily="18" charset="0"/>
                <a:cs typeface="Times New Roman" panose="02020603050405020304" pitchFamily="18" charset="0"/>
              </a:rPr>
              <a:t>COLLECTION</a:t>
            </a:r>
            <a:endParaRPr lang="en-US" sz="2400">
              <a:latin typeface="Times New Roman" panose="02020603050405020304" pitchFamily="18" charset="0"/>
              <a:cs typeface="Times New Roman" panose="02020603050405020304" pitchFamily="18" charset="0"/>
            </a:endParaRPr>
          </a:p>
        </p:txBody>
      </p:sp>
      <p:sp>
        <p:nvSpPr>
          <p:cNvPr id="11" name="Text Box 10"/>
          <p:cNvSpPr txBox="1"/>
          <p:nvPr/>
        </p:nvSpPr>
        <p:spPr>
          <a:xfrm>
            <a:off x="1752600" y="1536065"/>
            <a:ext cx="7398385" cy="664845"/>
          </a:xfrm>
          <a:prstGeom prst="rect">
            <a:avLst/>
          </a:prstGeom>
          <a:noFill/>
        </p:spPr>
        <p:txBody>
          <a:bodyPr wrap="square" rtlCol="0">
            <a:noAutofit/>
          </a:bodyPr>
          <a:p>
            <a:pPr marL="285750" indent="-285750">
              <a:buFont typeface="Wingdings" panose="05000000000000000000" charset="0"/>
              <a:buChar char="§"/>
            </a:pPr>
            <a:r>
              <a:rPr lang="en-US" sz="2400"/>
              <a:t>Downloaded the data from edunet students dashboard. </a:t>
            </a:r>
            <a:endParaRPr lang="en-US" sz="2400"/>
          </a:p>
          <a:p>
            <a:pPr marL="285750" indent="-285750">
              <a:buFont typeface="Wingdings" panose="05000000000000000000" charset="0"/>
              <a:buChar char="§"/>
            </a:pPr>
            <a:endParaRPr lang="en-US" sz="2400"/>
          </a:p>
          <a:p>
            <a:pPr indent="0">
              <a:buFont typeface="Wingdings" panose="05000000000000000000" charset="0"/>
              <a:buNone/>
            </a:pPr>
            <a:endParaRPr lang="en-US" sz="2400"/>
          </a:p>
        </p:txBody>
      </p:sp>
      <p:sp>
        <p:nvSpPr>
          <p:cNvPr id="13" name="Text Box 12"/>
          <p:cNvSpPr txBox="1"/>
          <p:nvPr/>
        </p:nvSpPr>
        <p:spPr>
          <a:xfrm>
            <a:off x="1219200" y="2057400"/>
            <a:ext cx="3899535" cy="364490"/>
          </a:xfrm>
          <a:prstGeom prst="rect">
            <a:avLst/>
          </a:prstGeom>
          <a:noFill/>
        </p:spPr>
        <p:txBody>
          <a:bodyPr wrap="square" rtlCol="0">
            <a:noAutofit/>
          </a:bodyPr>
          <a:p>
            <a:r>
              <a:rPr lang="en-US" sz="2400"/>
              <a:t>FEATURE </a:t>
            </a:r>
            <a:r>
              <a:rPr lang="en-US" sz="2400">
                <a:latin typeface="Times New Roman" panose="02020603050405020304" pitchFamily="18" charset="0"/>
                <a:cs typeface="Times New Roman" panose="02020603050405020304" pitchFamily="18" charset="0"/>
              </a:rPr>
              <a:t>COLLECTION</a:t>
            </a:r>
            <a:endParaRPr lang="en-US" sz="2400">
              <a:latin typeface="Times New Roman" panose="02020603050405020304" pitchFamily="18" charset="0"/>
              <a:cs typeface="Times New Roman" panose="02020603050405020304" pitchFamily="18" charset="0"/>
            </a:endParaRPr>
          </a:p>
        </p:txBody>
      </p:sp>
      <p:sp>
        <p:nvSpPr>
          <p:cNvPr id="18" name="Text Box 17"/>
          <p:cNvSpPr txBox="1"/>
          <p:nvPr/>
        </p:nvSpPr>
        <p:spPr>
          <a:xfrm>
            <a:off x="1666875" y="2501265"/>
            <a:ext cx="6093460" cy="287655"/>
          </a:xfrm>
          <a:prstGeom prst="rect">
            <a:avLst/>
          </a:prstGeom>
          <a:noFill/>
        </p:spPr>
        <p:txBody>
          <a:bodyPr wrap="square" rtlCol="0">
            <a:noAutofit/>
          </a:bodyPr>
          <a:p>
            <a:pPr marL="342900" indent="-342900">
              <a:buFont typeface="Wingdings" panose="05000000000000000000" charset="0"/>
              <a:buChar char="§"/>
            </a:pPr>
            <a:r>
              <a:rPr lang="en-US" sz="2400"/>
              <a:t>Highlighted data which is required using the </a:t>
            </a:r>
            <a:r>
              <a:rPr lang="en-US" sz="2400"/>
              <a:t>fill option .</a:t>
            </a:r>
            <a:endParaRPr lang="en-US" sz="2400"/>
          </a:p>
        </p:txBody>
      </p:sp>
      <p:sp>
        <p:nvSpPr>
          <p:cNvPr id="20" name="Text Box 19"/>
          <p:cNvSpPr txBox="1"/>
          <p:nvPr/>
        </p:nvSpPr>
        <p:spPr>
          <a:xfrm>
            <a:off x="1219200" y="3350895"/>
            <a:ext cx="4020820" cy="460375"/>
          </a:xfrm>
          <a:prstGeom prst="rect">
            <a:avLst/>
          </a:prstGeom>
          <a:noFill/>
        </p:spPr>
        <p:txBody>
          <a:bodyPr wrap="square" rtlCol="0">
            <a:spAutoFit/>
          </a:bodyPr>
          <a:p>
            <a:r>
              <a:rPr lang="en-US" sz="2400"/>
              <a:t>DATA </a:t>
            </a:r>
            <a:r>
              <a:rPr lang="en-US" sz="2400">
                <a:latin typeface="Times New Roman" panose="02020603050405020304" pitchFamily="18" charset="0"/>
                <a:cs typeface="Times New Roman" panose="02020603050405020304" pitchFamily="18" charset="0"/>
              </a:rPr>
              <a:t>CLEANING </a:t>
            </a:r>
            <a:endParaRPr lang="en-US" sz="2400">
              <a:latin typeface="Times New Roman" panose="02020603050405020304" pitchFamily="18" charset="0"/>
              <a:cs typeface="Times New Roman" panose="02020603050405020304" pitchFamily="18" charset="0"/>
            </a:endParaRPr>
          </a:p>
        </p:txBody>
      </p:sp>
      <p:sp>
        <p:nvSpPr>
          <p:cNvPr id="21" name="Text Box 20"/>
          <p:cNvSpPr txBox="1"/>
          <p:nvPr/>
        </p:nvSpPr>
        <p:spPr>
          <a:xfrm>
            <a:off x="1752600" y="3733800"/>
            <a:ext cx="6461760" cy="959485"/>
          </a:xfrm>
          <a:prstGeom prst="rect">
            <a:avLst/>
          </a:prstGeom>
          <a:noFill/>
        </p:spPr>
        <p:txBody>
          <a:bodyPr wrap="square" rtlCol="0">
            <a:noAutofit/>
          </a:bodyPr>
          <a:p>
            <a:pPr marL="285750" indent="-285750">
              <a:buFont typeface="Wingdings" panose="05000000000000000000" charset="0"/>
              <a:buChar char="§"/>
            </a:pPr>
            <a:r>
              <a:rPr lang="en-US" sz="2400"/>
              <a:t>Identified the missing values  using conditional formatting.</a:t>
            </a:r>
            <a:endParaRPr lang="en-US" sz="2400"/>
          </a:p>
          <a:p>
            <a:pPr marL="285750" indent="-285750">
              <a:buFont typeface="Wingdings" panose="05000000000000000000" charset="0"/>
              <a:buChar char="§"/>
            </a:pPr>
            <a:r>
              <a:rPr lang="en-US" sz="2400"/>
              <a:t>Removed /filtered the missing data using filter -filter by colour</a:t>
            </a:r>
            <a:r>
              <a:rPr lang="en-US"/>
              <a:t>.</a:t>
            </a:r>
            <a:endParaRPr lang="en-US"/>
          </a:p>
        </p:txBody>
      </p:sp>
      <p:sp>
        <p:nvSpPr>
          <p:cNvPr id="24" name="Text Box 23"/>
          <p:cNvSpPr txBox="1"/>
          <p:nvPr/>
        </p:nvSpPr>
        <p:spPr>
          <a:xfrm>
            <a:off x="1905000" y="6005195"/>
            <a:ext cx="8883015" cy="870585"/>
          </a:xfrm>
          <a:prstGeom prst="rect">
            <a:avLst/>
          </a:prstGeom>
          <a:noFill/>
        </p:spPr>
        <p:txBody>
          <a:bodyPr wrap="square" rtlCol="0">
            <a:noAutofit/>
          </a:bodyPr>
          <a:p>
            <a:pPr marL="285750" indent="-285750">
              <a:buFont typeface="Wingdings" panose="05000000000000000000" charset="0"/>
              <a:buChar char="§"/>
            </a:pPr>
            <a:r>
              <a:rPr lang="en-US" sz="2400"/>
              <a:t>Performance analysis is based on department </a:t>
            </a:r>
            <a:endParaRPr lang="en-US"/>
          </a:p>
          <a:p>
            <a:pPr indent="0">
              <a:buFont typeface="Wingdings" panose="05000000000000000000" charset="0"/>
              <a:buNone/>
            </a:pPr>
            <a:r>
              <a:rPr lang="en-US"/>
              <a:t>      </a:t>
            </a:r>
            <a:r>
              <a:rPr lang="en-US" sz="2400"/>
              <a:t>type is filtered by gender </a:t>
            </a:r>
            <a:r>
              <a:rPr lang="en-US"/>
              <a:t>(</a:t>
            </a:r>
            <a:r>
              <a:rPr lang="en-US" sz="2400"/>
              <a:t>male employees </a:t>
            </a:r>
            <a:r>
              <a:rPr lang="en-US"/>
              <a:t>)</a:t>
            </a:r>
            <a:endParaRPr lang="en-US"/>
          </a:p>
        </p:txBody>
      </p:sp>
      <p:sp>
        <p:nvSpPr>
          <p:cNvPr id="26" name="Text Box 25"/>
          <p:cNvSpPr txBox="1"/>
          <p:nvPr/>
        </p:nvSpPr>
        <p:spPr>
          <a:xfrm>
            <a:off x="-152400" y="5439410"/>
            <a:ext cx="5902960" cy="662305"/>
          </a:xfrm>
          <a:prstGeom prst="rect">
            <a:avLst/>
          </a:prstGeom>
          <a:noFill/>
        </p:spPr>
        <p:txBody>
          <a:bodyPr wrap="square" rtlCol="0">
            <a:noAutofit/>
          </a:bodyPr>
          <a:p>
            <a:pPr lvl="3"/>
            <a:r>
              <a:rPr lang="en-US" sz="2400">
                <a:latin typeface="Times New Roman" panose="02020603050405020304" pitchFamily="18" charset="0"/>
                <a:cs typeface="Times New Roman" panose="02020603050405020304" pitchFamily="18" charset="0"/>
              </a:rPr>
              <a:t>PERFORMANCE LEVEL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381000" y="3690620"/>
            <a:ext cx="10321290" cy="2507615"/>
          </a:xfrm>
        </p:spPr>
        <p:txBody>
          <a:bodyPr>
            <a:noAutofit/>
          </a:bodyPr>
          <a:p>
            <a:r>
              <a:rPr lang="en-US" sz="4800" b="1">
                <a:latin typeface="Times New Roman" panose="02020603050405020304" pitchFamily="18" charset="0"/>
                <a:cs typeface="Times New Roman" panose="02020603050405020304" pitchFamily="18" charset="0"/>
              </a:rPr>
              <a:t>VISUALIZATION</a:t>
            </a:r>
            <a:endParaRPr lang="en-US" sz="4800" b="1">
              <a:latin typeface="Times New Roman" panose="02020603050405020304" pitchFamily="18" charset="0"/>
              <a:cs typeface="Times New Roman" panose="02020603050405020304" pitchFamily="18" charset="0"/>
            </a:endParaRPr>
          </a:p>
        </p:txBody>
      </p:sp>
      <p:sp>
        <p:nvSpPr>
          <p:cNvPr id="4" name="Text Box 3"/>
          <p:cNvSpPr txBox="1"/>
          <p:nvPr/>
        </p:nvSpPr>
        <p:spPr>
          <a:xfrm>
            <a:off x="609600" y="152400"/>
            <a:ext cx="4064000" cy="1247775"/>
          </a:xfrm>
          <a:prstGeom prst="rect">
            <a:avLst/>
          </a:prstGeom>
          <a:noFill/>
        </p:spPr>
        <p:txBody>
          <a:bodyPr wrap="square" rtlCol="0">
            <a:noAutofit/>
          </a:bodyPr>
          <a:p>
            <a:r>
              <a:rPr lang="en-US" sz="4800" b="1">
                <a:latin typeface="Times New Roman" panose="02020603050405020304" pitchFamily="18" charset="0"/>
                <a:cs typeface="Times New Roman" panose="02020603050405020304" pitchFamily="18" charset="0"/>
              </a:rPr>
              <a:t>SUMMARY</a:t>
            </a:r>
            <a:endParaRPr lang="en-US" sz="4800" b="1">
              <a:latin typeface="Times New Roman" panose="02020603050405020304" pitchFamily="18" charset="0"/>
              <a:cs typeface="Times New Roman" panose="02020603050405020304" pitchFamily="18" charset="0"/>
            </a:endParaRPr>
          </a:p>
        </p:txBody>
      </p:sp>
      <p:sp>
        <p:nvSpPr>
          <p:cNvPr id="10" name="Text Box 9"/>
          <p:cNvSpPr txBox="1"/>
          <p:nvPr/>
        </p:nvSpPr>
        <p:spPr>
          <a:xfrm>
            <a:off x="798830" y="1066800"/>
            <a:ext cx="8465185" cy="963930"/>
          </a:xfrm>
          <a:prstGeom prst="rect">
            <a:avLst/>
          </a:prstGeom>
          <a:noFill/>
        </p:spPr>
        <p:txBody>
          <a:bodyPr wrap="square" rtlCol="0">
            <a:noAutofit/>
          </a:bodyPr>
          <a:p>
            <a:pPr marL="285750" indent="-285750">
              <a:buFont typeface="Wingdings" panose="05000000000000000000" charset="0"/>
              <a:buChar char="§"/>
            </a:pPr>
            <a:r>
              <a:rPr lang="en-US" sz="2400"/>
              <a:t>Pivot table is created to summarise the data .  </a:t>
            </a:r>
            <a:endParaRPr lang="en-US" sz="2400"/>
          </a:p>
          <a:p>
            <a:pPr marL="285750" indent="-285750">
              <a:buFont typeface="Wingdings" panose="05000000000000000000" charset="0"/>
              <a:buChar char="§"/>
            </a:pPr>
            <a:r>
              <a:rPr lang="en-US" sz="2400"/>
              <a:t>Row labels - it is considered as department type. </a:t>
            </a:r>
            <a:endParaRPr lang="en-US" sz="2400"/>
          </a:p>
          <a:p>
            <a:pPr marL="285750" indent="-285750">
              <a:buFont typeface="Wingdings" panose="05000000000000000000" charset="0"/>
              <a:buChar char="§"/>
            </a:pPr>
            <a:r>
              <a:rPr lang="en-US" sz="2400"/>
              <a:t>Column labels - describe the performance  level.</a:t>
            </a:r>
            <a:endParaRPr lang="en-US" sz="2400"/>
          </a:p>
          <a:p>
            <a:pPr marL="285750" indent="-285750">
              <a:buFont typeface="Wingdings" panose="05000000000000000000" charset="0"/>
              <a:buChar char="§"/>
            </a:pPr>
            <a:r>
              <a:rPr lang="en-US" sz="2400"/>
              <a:t>Filter -by gender where i prefered the male employees in this data .</a:t>
            </a:r>
            <a:endParaRPr lang="en-US" sz="2400"/>
          </a:p>
          <a:p>
            <a:pPr marL="285750" indent="-285750">
              <a:buFont typeface="Wingdings" panose="05000000000000000000" charset="0"/>
              <a:buChar char="§"/>
            </a:pPr>
            <a:r>
              <a:rPr lang="en-US" sz="2400"/>
              <a:t>Values -to make a count used first name for count of employees in each field.</a:t>
            </a:r>
            <a:endParaRPr lang="en-US" sz="2400"/>
          </a:p>
          <a:p>
            <a:pPr indent="0">
              <a:buFont typeface="Wingdings" panose="05000000000000000000" charset="0"/>
              <a:buNone/>
            </a:pPr>
            <a:endParaRPr lang="en-US" sz="2400"/>
          </a:p>
        </p:txBody>
      </p:sp>
      <p:sp>
        <p:nvSpPr>
          <p:cNvPr id="12" name="Text Box 11"/>
          <p:cNvSpPr txBox="1"/>
          <p:nvPr/>
        </p:nvSpPr>
        <p:spPr>
          <a:xfrm>
            <a:off x="914400" y="4572635"/>
            <a:ext cx="9608185" cy="2164715"/>
          </a:xfrm>
          <a:prstGeom prst="rect">
            <a:avLst/>
          </a:prstGeom>
          <a:noFill/>
        </p:spPr>
        <p:txBody>
          <a:bodyPr wrap="square" rtlCol="0">
            <a:noAutofit/>
          </a:bodyPr>
          <a:p>
            <a:pPr marL="285750" indent="-285750">
              <a:buFont typeface="Wingdings" panose="05000000000000000000" charset="0"/>
              <a:buChar char="§"/>
            </a:pPr>
            <a:r>
              <a:rPr lang="en-US" sz="2400"/>
              <a:t>Used the graph chart to analyze the employees (in units) in the department type category.</a:t>
            </a:r>
            <a:endParaRPr lang="en-US" sz="2400"/>
          </a:p>
          <a:p>
            <a:pPr marL="285750" indent="-285750">
              <a:buFont typeface="Wingdings" panose="05000000000000000000" charset="0"/>
              <a:buChar char="§"/>
            </a:pPr>
            <a:r>
              <a:rPr lang="en-US" sz="2400"/>
              <a:t>Used the pie chart to analyze the employees overall percentage in the department type category</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066800" y="2438400"/>
          <a:ext cx="6802755" cy="38023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ltLang="en-IN" dirty="0">
                <a:latin typeface="Times New Roman" panose="02020603050405020304" pitchFamily="18" charset="0"/>
                <a:cs typeface="Times New Roman" panose="02020603050405020304" pitchFamily="18" charset="0"/>
              </a:rPr>
              <a:t>RESULTS</a:t>
            </a:r>
            <a:endParaRPr lang="en-US" alt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594610" y="1984375"/>
            <a:ext cx="4064000" cy="368300"/>
          </a:xfrm>
          <a:prstGeom prst="rect">
            <a:avLst/>
          </a:prstGeom>
          <a:noFill/>
        </p:spPr>
        <p:txBody>
          <a:bodyPr wrap="square" rtlCol="0">
            <a:spAutoFit/>
          </a:bodyPr>
          <a:p>
            <a:r>
              <a:rPr lang="en-US"/>
              <a:t> </a:t>
            </a:r>
            <a:endParaRPr lang="en-US"/>
          </a:p>
        </p:txBody>
      </p:sp>
      <p:graphicFrame>
        <p:nvGraphicFramePr>
          <p:cNvPr id="4" name="Chart 3"/>
          <p:cNvGraphicFramePr/>
          <p:nvPr/>
        </p:nvGraphicFramePr>
        <p:xfrm>
          <a:off x="770890" y="1295400"/>
          <a:ext cx="7251700" cy="43351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3" name="Text Box 2"/>
          <p:cNvSpPr txBox="1"/>
          <p:nvPr/>
        </p:nvSpPr>
        <p:spPr>
          <a:xfrm>
            <a:off x="732790" y="1567815"/>
            <a:ext cx="8641080" cy="4011930"/>
          </a:xfrm>
          <a:prstGeom prst="rect">
            <a:avLst/>
          </a:prstGeom>
          <a:noFill/>
        </p:spPr>
        <p:txBody>
          <a:bodyPr wrap="square" rtlCol="0">
            <a:noAutofit/>
          </a:bodyPr>
          <a:p>
            <a:r>
              <a:rPr lang="en-US" sz="2400"/>
              <a:t>The employee performance analysis system  developed using excel has successfully streamlined the evaluation process,providing a comprehensive and data -driven approach to assessing individual and team performance .By automating data collection ,analysis,and visualization ,the oraganization can now</a:t>
            </a:r>
            <a:endParaRPr lang="en-US" sz="2400"/>
          </a:p>
          <a:p>
            <a:pPr marL="285750" indent="-285750">
              <a:buFont typeface="Wingdings" panose="05000000000000000000" charset="0"/>
              <a:buChar char="§"/>
            </a:pPr>
            <a:r>
              <a:rPr lang="en-US" sz="2400"/>
              <a:t>  Make informed decisions on employee development ,bonuses,and promotions</a:t>
            </a:r>
            <a:endParaRPr lang="en-US" sz="2400"/>
          </a:p>
          <a:p>
            <a:r>
              <a:rPr lang="en-US" sz="2400"/>
              <a:t>             </a:t>
            </a:r>
            <a:endParaRPr lang="en-US" sz="2400"/>
          </a:p>
          <a:p>
            <a:r>
              <a:rPr lang="en-US" sz="2400"/>
              <a:t>  Hence the system has increased efficiency,accurancy,and insights,enabling,the organization to drive business sucess through effective employee performance management.</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62000" y="1447800"/>
            <a:ext cx="5934075" cy="2284095"/>
          </a:xfrm>
          <a:prstGeom prst="rect">
            <a:avLst/>
          </a:prstGeom>
          <a:noFill/>
        </p:spPr>
        <p:txBody>
          <a:bodyPr wrap="square" rtlCol="0">
            <a:noAutofit/>
          </a:bodyPr>
          <a:p>
            <a:r>
              <a:rPr lang="en-US" sz="2800">
                <a:latin typeface="Times New Roman" panose="02020603050405020304" pitchFamily="18" charset="0"/>
                <a:cs typeface="Times New Roman" panose="02020603050405020304" pitchFamily="18" charset="0"/>
              </a:rPr>
              <a:t>Develop an excel : based system to analyze employee performance , tracking key metrics such as sales targets, customer satisfaction, and productuvity. create dashboard , charts, and reports to visualize performance trends, identify areas for improvement, and inform data - driven decisions for employee development, bonuses,and promotion.”</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1143000" y="2019300"/>
            <a:ext cx="5440045" cy="3242310"/>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An organisation wants to streamline employee performance evaluation using excel.currently,data is scattered ,and analysis is manual. develop an automated excel system to collect ,analyze,and visualize performance data,enabling managers to make informed decisions,identify training needs, and enhance overall productivity and employee growth.</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62317" y="6860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1143000" y="2590800"/>
            <a:ext cx="5107940" cy="3135630"/>
          </a:xfrm>
          <a:prstGeom prst="rect">
            <a:avLst/>
          </a:prstGeom>
          <a:noFill/>
        </p:spPr>
        <p:txBody>
          <a:bodyPr wrap="square" rtlCol="0">
            <a:noAutofit/>
          </a:bodyPr>
          <a:p>
            <a:pPr lvl="1" indent="0">
              <a:buFont typeface="Wingdings" panose="05000000000000000000" charset="0"/>
              <a:buNone/>
            </a:pPr>
            <a:r>
              <a:rPr lang="en-US"/>
              <a:t> </a:t>
            </a:r>
            <a:endParaRPr lang="en-US"/>
          </a:p>
          <a:p>
            <a:pPr marL="285750" indent="-285750">
              <a:buFont typeface="Wingdings" panose="05000000000000000000" charset="0"/>
              <a:buChar char="v"/>
            </a:pPr>
            <a:endParaRPr lang="en-US"/>
          </a:p>
        </p:txBody>
      </p:sp>
      <p:sp>
        <p:nvSpPr>
          <p:cNvPr id="11" name="Text Box 10"/>
          <p:cNvSpPr txBox="1"/>
          <p:nvPr/>
        </p:nvSpPr>
        <p:spPr>
          <a:xfrm>
            <a:off x="533400" y="2019300"/>
            <a:ext cx="7432040" cy="3641090"/>
          </a:xfrm>
          <a:prstGeom prst="rect">
            <a:avLst/>
          </a:prstGeom>
          <a:noFill/>
        </p:spPr>
        <p:txBody>
          <a:bodyPr wrap="square" rtlCol="0">
            <a:noAutofit/>
          </a:bodyPr>
          <a:p>
            <a:pPr marL="1657350" lvl="3" indent="-285750">
              <a:buFont typeface="Wingdings" panose="05000000000000000000" charset="0"/>
              <a:buChar char="q"/>
            </a:pPr>
            <a:r>
              <a:rPr lang="en-US" sz="2400">
                <a:latin typeface="Times New Roman" panose="02020603050405020304" pitchFamily="18" charset="0"/>
                <a:cs typeface="Times New Roman" panose="02020603050405020304" pitchFamily="18" charset="0"/>
              </a:rPr>
              <a:t>IT</a:t>
            </a:r>
            <a:r>
              <a:rPr lang="en-US" sz="2400"/>
              <a:t> </a:t>
            </a:r>
            <a:r>
              <a:rPr lang="en-US" sz="2400">
                <a:latin typeface="Times New Roman" panose="02020603050405020304" pitchFamily="18" charset="0"/>
                <a:cs typeface="Times New Roman" panose="02020603050405020304" pitchFamily="18" charset="0"/>
              </a:rPr>
              <a:t>COMPANIES </a:t>
            </a:r>
            <a:endParaRPr lang="en-US" sz="2400">
              <a:latin typeface="Times New Roman" panose="02020603050405020304" pitchFamily="18" charset="0"/>
              <a:cs typeface="Times New Roman" panose="02020603050405020304" pitchFamily="18" charset="0"/>
            </a:endParaRPr>
          </a:p>
          <a:p>
            <a:pPr marL="1657350" lvl="3" indent="-28575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1657350" lvl="3" indent="-285750">
              <a:buFont typeface="Wingdings" panose="05000000000000000000" charset="0"/>
              <a:buChar char="q"/>
            </a:pPr>
            <a:r>
              <a:rPr lang="en-US" sz="2400">
                <a:latin typeface="Times New Roman" panose="02020603050405020304" pitchFamily="18" charset="0"/>
                <a:cs typeface="Times New Roman" panose="02020603050405020304" pitchFamily="18" charset="0"/>
              </a:rPr>
              <a:t>BANKS </a:t>
            </a:r>
            <a:endParaRPr lang="en-US" sz="2400">
              <a:latin typeface="Times New Roman" panose="02020603050405020304" pitchFamily="18" charset="0"/>
              <a:cs typeface="Times New Roman" panose="02020603050405020304" pitchFamily="18" charset="0"/>
            </a:endParaRPr>
          </a:p>
          <a:p>
            <a:pPr marL="1657350" lvl="3" indent="-28575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1657350" lvl="3" indent="-285750">
              <a:buFont typeface="Wingdings" panose="05000000000000000000" charset="0"/>
              <a:buChar char="q"/>
            </a:pPr>
            <a:r>
              <a:rPr lang="en-US" sz="2400">
                <a:latin typeface="Times New Roman" panose="02020603050405020304" pitchFamily="18" charset="0"/>
                <a:cs typeface="Times New Roman" panose="02020603050405020304" pitchFamily="18" charset="0"/>
              </a:rPr>
              <a:t>INDUSTRIES</a:t>
            </a:r>
            <a:endParaRPr lang="en-US" sz="2400">
              <a:latin typeface="Times New Roman" panose="02020603050405020304" pitchFamily="18" charset="0"/>
              <a:cs typeface="Times New Roman" panose="02020603050405020304" pitchFamily="18" charset="0"/>
            </a:endParaRPr>
          </a:p>
          <a:p>
            <a:pPr marL="1657350" lvl="3" indent="-28575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1657350" lvl="3" indent="-285750">
              <a:buFont typeface="Wingdings" panose="05000000000000000000" charset="0"/>
              <a:buChar char="q"/>
            </a:pPr>
            <a:r>
              <a:rPr lang="en-US" sz="2400">
                <a:latin typeface="Times New Roman" panose="02020603050405020304" pitchFamily="18" charset="0"/>
                <a:cs typeface="Times New Roman" panose="02020603050405020304" pitchFamily="18" charset="0"/>
              </a:rPr>
              <a:t>HUMAN RESOURCE DEPARTMENT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276600" y="1964055"/>
            <a:ext cx="5385435" cy="3398520"/>
          </a:xfrm>
          <a:prstGeom prst="rect">
            <a:avLst/>
          </a:prstGeom>
          <a:noFill/>
        </p:spPr>
        <p:txBody>
          <a:bodyPr wrap="square" rtlCol="0">
            <a:noAutofit/>
          </a:bodyPr>
          <a:p>
            <a:pPr marL="285750" indent="-285750">
              <a:buFont typeface="Wingdings" panose="05000000000000000000" charset="0"/>
              <a:buChar char="q"/>
            </a:pPr>
            <a:r>
              <a:rPr lang="en-US"/>
              <a:t>CONDITIONAL FORMATING </a:t>
            </a:r>
            <a:endParaRPr lang="en-US"/>
          </a:p>
          <a:p>
            <a:pPr marL="285750" indent="-285750">
              <a:buFont typeface="Wingdings" panose="05000000000000000000" charset="0"/>
              <a:buChar char="q"/>
            </a:pPr>
            <a:endParaRPr lang="en-US"/>
          </a:p>
          <a:p>
            <a:pPr marL="285750" indent="-285750">
              <a:buFont typeface="Wingdings" panose="05000000000000000000" charset="0"/>
              <a:buChar char="q"/>
            </a:pPr>
            <a:r>
              <a:rPr lang="en-US"/>
              <a:t>FILTERTING </a:t>
            </a:r>
            <a:endParaRPr lang="en-US"/>
          </a:p>
          <a:p>
            <a:pPr marL="285750" indent="-285750">
              <a:buFont typeface="Wingdings" panose="05000000000000000000" charset="0"/>
              <a:buChar char="q"/>
            </a:pPr>
            <a:endParaRPr lang="en-US"/>
          </a:p>
          <a:p>
            <a:pPr marL="285750" indent="-285750">
              <a:buFont typeface="Wingdings" panose="05000000000000000000" charset="0"/>
              <a:buChar char="q"/>
            </a:pPr>
            <a:r>
              <a:rPr lang="en-US"/>
              <a:t>EMPLOYEE DATA </a:t>
            </a:r>
            <a:endParaRPr lang="en-US"/>
          </a:p>
          <a:p>
            <a:pPr marL="285750" indent="-285750">
              <a:buFont typeface="Wingdings" panose="05000000000000000000" charset="0"/>
              <a:buChar char="q"/>
            </a:pPr>
            <a:endParaRPr lang="en-US"/>
          </a:p>
          <a:p>
            <a:pPr marL="285750" indent="-285750">
              <a:buFont typeface="Wingdings" panose="05000000000000000000" charset="0"/>
              <a:buChar char="q"/>
            </a:pPr>
            <a:r>
              <a:rPr lang="en-US"/>
              <a:t>FORMULA USED TO IDENTIFY PERFORMANCE LEVEL </a:t>
            </a:r>
            <a:endParaRPr lang="en-US"/>
          </a:p>
          <a:p>
            <a:pPr marL="285750" indent="-285750">
              <a:buFont typeface="Wingdings" panose="05000000000000000000" charset="0"/>
              <a:buChar char="q"/>
            </a:pPr>
            <a:endParaRPr lang="en-US"/>
          </a:p>
          <a:p>
            <a:pPr marL="285750" indent="-285750">
              <a:buFont typeface="Wingdings" panose="05000000000000000000" charset="0"/>
              <a:buChar char="q"/>
            </a:pPr>
            <a:r>
              <a:rPr lang="en-US"/>
              <a:t>PIVOT TABLE FOR SUMMERISING </a:t>
            </a:r>
            <a:endParaRPr lang="en-US"/>
          </a:p>
          <a:p>
            <a:pPr marL="285750" indent="-285750">
              <a:buFont typeface="Wingdings" panose="05000000000000000000" charset="0"/>
              <a:buChar char="q"/>
            </a:pPr>
            <a:endParaRPr lang="en-US"/>
          </a:p>
          <a:p>
            <a:pPr marL="285750" indent="-285750">
              <a:buFont typeface="Wingdings" panose="05000000000000000000" charset="0"/>
              <a:buChar char="q"/>
            </a:pPr>
            <a:r>
              <a:rPr lang="en-US"/>
              <a:t>BAR DAIGRAM, GRAPH, PIE CHART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5" name="Text Box 4"/>
          <p:cNvSpPr txBox="1"/>
          <p:nvPr/>
        </p:nvSpPr>
        <p:spPr>
          <a:xfrm>
            <a:off x="493395" y="1828800"/>
            <a:ext cx="10255885" cy="1743075"/>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EMPLOYEE DATA DOWNLOAD FROM EDUNET DASHBOARD  </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FEATURES : TOTALLY 26 FEATURES WERE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AVAILABLE IN THAT  11  CONSIDERED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
        <p:nvSpPr>
          <p:cNvPr id="9" name="Text Box 8"/>
          <p:cNvSpPr txBox="1"/>
          <p:nvPr/>
        </p:nvSpPr>
        <p:spPr>
          <a:xfrm>
            <a:off x="1809750" y="3571875"/>
            <a:ext cx="4036695" cy="2531110"/>
          </a:xfrm>
          <a:prstGeom prst="rect">
            <a:avLst/>
          </a:prstGeom>
          <a:noFill/>
        </p:spPr>
        <p:txBody>
          <a:bodyPr wrap="square" rtlCol="0">
            <a:noAutofit/>
          </a:bodyPr>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 BUSINESS UNIT - IN WORDS  </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NAMES - IN TEXT </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EMPLOYEE TYPE </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PERFORMANCE LEVEL </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GENDER - MALE,FEMALE. </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EMPLOYEE RATING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0104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990600" y="2023110"/>
            <a:ext cx="13292455" cy="3239770"/>
          </a:xfrm>
          <a:prstGeom prst="rect">
            <a:avLst/>
          </a:prstGeom>
          <a:noFill/>
        </p:spPr>
        <p:txBody>
          <a:bodyPr wrap="square" rtlCol="0">
            <a:noAutofit/>
          </a:bodyPr>
          <a:p>
            <a:r>
              <a:rPr lang="en-US" sz="2400"/>
              <a:t>TO IDENTIFY THE PERFORMANCE  LEVEL. </a:t>
            </a:r>
            <a:endParaRPr lang="en-US" sz="2400"/>
          </a:p>
          <a:p>
            <a:r>
              <a:rPr lang="en-US" sz="2400"/>
              <a:t>=IFS(J8&gt;=5,”Veryhigh”,J8&gt;=4”high”,J8&gt;=3,”Medium”,TRUE,”low”)</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3347</Words>
  <Application>WPS Presentation</Application>
  <PresentationFormat>Widescreen</PresentationFormat>
  <Paragraphs>154</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masss</cp:lastModifiedBy>
  <cp:revision>14</cp:revision>
  <dcterms:created xsi:type="dcterms:W3CDTF">2024-03-29T15:07:00Z</dcterms:created>
  <dcterms:modified xsi:type="dcterms:W3CDTF">2024-08-30T12:14:40Z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859693682A4B46BB9C55015AA7B6342E_12</vt:lpwstr>
  </property>
  <property fmtid="{D5CDD505-2E9C-101B-9397-08002B2CF9AE}" pid="5" name="KSOProductBuildVer">
    <vt:lpwstr>1033-12.2.0.17562</vt:lpwstr>
  </property>
</Properties>
</file>