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" name="Shape 11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1.png" descr="comic-04.png"/>
          <p:cNvPicPr>
            <a:picLocks noChangeAspect="1"/>
          </p:cNvPicPr>
          <p:nvPr/>
        </p:nvPicPr>
        <p:blipFill>
          <a:blip r:embed="rId2">
            <a:alphaModFix amt="20000"/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/>
          <p:nvPr/>
        </p:nvSpPr>
        <p:spPr>
          <a:xfrm>
            <a:off x="1315274" y="921224"/>
            <a:ext cx="6411652" cy="3910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36" y="0"/>
                </a:moveTo>
                <a:lnTo>
                  <a:pt x="3336" y="3593"/>
                </a:lnTo>
                <a:lnTo>
                  <a:pt x="0" y="3303"/>
                </a:lnTo>
                <a:lnTo>
                  <a:pt x="3385" y="8544"/>
                </a:lnTo>
                <a:lnTo>
                  <a:pt x="3385" y="21600"/>
                </a:lnTo>
                <a:lnTo>
                  <a:pt x="21600" y="19204"/>
                </a:lnTo>
                <a:lnTo>
                  <a:pt x="20942" y="2755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" name="Shape 14"/>
          <p:cNvSpPr/>
          <p:nvPr/>
        </p:nvSpPr>
        <p:spPr>
          <a:xfrm>
            <a:off x="1010474" y="616424"/>
            <a:ext cx="6411652" cy="3910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36" y="0"/>
                </a:moveTo>
                <a:lnTo>
                  <a:pt x="3336" y="3593"/>
                </a:lnTo>
                <a:lnTo>
                  <a:pt x="0" y="3303"/>
                </a:lnTo>
                <a:lnTo>
                  <a:pt x="3385" y="8544"/>
                </a:lnTo>
                <a:lnTo>
                  <a:pt x="3385" y="21600"/>
                </a:lnTo>
                <a:lnTo>
                  <a:pt x="21600" y="19204"/>
                </a:lnTo>
                <a:lnTo>
                  <a:pt x="20942" y="2755"/>
                </a:lnTo>
                <a:close/>
              </a:path>
            </a:pathLst>
          </a:custGeom>
          <a:solidFill>
            <a:srgbClr val="FFFFFF"/>
          </a:solidFill>
          <a:ln w="762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" name="Shape 15"/>
          <p:cNvSpPr/>
          <p:nvPr>
            <p:ph type="title"/>
          </p:nvPr>
        </p:nvSpPr>
        <p:spPr>
          <a:xfrm>
            <a:off x="2572124" y="2068625"/>
            <a:ext cx="4271702" cy="11598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defRPr sz="6400"/>
            </a:lvl1pPr>
          </a:lstStyle>
          <a:p>
            <a:pPr/>
            <a:r>
              <a:t>Title Text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1.png" descr="comic-04.png"/>
          <p:cNvPicPr>
            <a:picLocks noChangeAspect="1"/>
          </p:cNvPicPr>
          <p:nvPr/>
        </p:nvPicPr>
        <p:blipFill>
          <a:blip r:embed="rId2">
            <a:alphaModFix amt="20000"/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Shape 24"/>
          <p:cNvSpPr/>
          <p:nvPr/>
        </p:nvSpPr>
        <p:spPr>
          <a:xfrm flipH="1" rot="169468">
            <a:off x="3608971" y="646195"/>
            <a:ext cx="5247976" cy="3809532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" name="Shape 25"/>
          <p:cNvSpPr/>
          <p:nvPr/>
        </p:nvSpPr>
        <p:spPr>
          <a:xfrm flipH="1" rot="169468">
            <a:off x="3380371" y="417595"/>
            <a:ext cx="5247976" cy="3809532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" name="Shape 26"/>
          <p:cNvSpPr/>
          <p:nvPr>
            <p:ph type="title"/>
          </p:nvPr>
        </p:nvSpPr>
        <p:spPr>
          <a:xfrm>
            <a:off x="4101124" y="1659550"/>
            <a:ext cx="3767401" cy="1159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7" name="Shape 27"/>
          <p:cNvSpPr/>
          <p:nvPr>
            <p:ph type="body" sz="quarter" idx="1"/>
          </p:nvPr>
        </p:nvSpPr>
        <p:spPr>
          <a:xfrm>
            <a:off x="4101124" y="2687650"/>
            <a:ext cx="3767401" cy="78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spcBef>
                <a:spcPts val="0"/>
              </a:spcBef>
              <a:buClrTx/>
              <a:buSzTx/>
              <a:buFontTx/>
              <a:buNone/>
              <a:defRPr sz="1800"/>
            </a:lvl1pPr>
            <a:lvl2pPr algn="ctr">
              <a:spcBef>
                <a:spcPts val="0"/>
              </a:spcBef>
              <a:buClrTx/>
              <a:buSzTx/>
              <a:buFontTx/>
              <a:buNone/>
              <a:defRPr sz="1800"/>
            </a:lvl2pPr>
            <a:lvl3pPr algn="ctr">
              <a:spcBef>
                <a:spcPts val="0"/>
              </a:spcBef>
              <a:buClrTx/>
              <a:buSzTx/>
              <a:buFontTx/>
              <a:buNone/>
              <a:defRPr sz="1800"/>
            </a:lvl3pPr>
            <a:lvl4pPr algn="ctr">
              <a:spcBef>
                <a:spcPts val="0"/>
              </a:spcBef>
              <a:buClrTx/>
              <a:buSzTx/>
              <a:buFontTx/>
              <a:buNone/>
              <a:defRPr sz="1800"/>
            </a:lvl4pPr>
            <a:lvl5pPr algn="ctr">
              <a:spcBef>
                <a:spcPts val="0"/>
              </a:spcBef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2.png" descr="comic-02.png"/>
          <p:cNvPicPr>
            <a:picLocks noChangeAspect="1"/>
          </p:cNvPicPr>
          <p:nvPr/>
        </p:nvPicPr>
        <p:blipFill>
          <a:blip r:embed="rId2">
            <a:alphaModFix amt="20000"/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36"/>
          <p:cNvSpPr/>
          <p:nvPr/>
        </p:nvSpPr>
        <p:spPr>
          <a:xfrm>
            <a:off x="1992350" y="37775"/>
            <a:ext cx="5616577" cy="5220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617" y="3102"/>
                </a:moveTo>
                <a:lnTo>
                  <a:pt x="7780" y="761"/>
                </a:lnTo>
                <a:lnTo>
                  <a:pt x="9902" y="2810"/>
                </a:lnTo>
                <a:lnTo>
                  <a:pt x="10610" y="0"/>
                </a:lnTo>
                <a:lnTo>
                  <a:pt x="11970" y="2985"/>
                </a:lnTo>
                <a:lnTo>
                  <a:pt x="13275" y="410"/>
                </a:lnTo>
                <a:lnTo>
                  <a:pt x="14255" y="3629"/>
                </a:lnTo>
                <a:lnTo>
                  <a:pt x="15996" y="1405"/>
                </a:lnTo>
                <a:lnTo>
                  <a:pt x="15996" y="4683"/>
                </a:lnTo>
                <a:lnTo>
                  <a:pt x="18934" y="2751"/>
                </a:lnTo>
                <a:lnTo>
                  <a:pt x="18227" y="6380"/>
                </a:lnTo>
                <a:lnTo>
                  <a:pt x="21056" y="5444"/>
                </a:lnTo>
                <a:lnTo>
                  <a:pt x="18988" y="8312"/>
                </a:lnTo>
                <a:lnTo>
                  <a:pt x="21491" y="8546"/>
                </a:lnTo>
                <a:lnTo>
                  <a:pt x="19641" y="10771"/>
                </a:lnTo>
                <a:lnTo>
                  <a:pt x="21600" y="12117"/>
                </a:lnTo>
                <a:lnTo>
                  <a:pt x="19043" y="12995"/>
                </a:lnTo>
                <a:lnTo>
                  <a:pt x="19804" y="15161"/>
                </a:lnTo>
                <a:lnTo>
                  <a:pt x="17519" y="14927"/>
                </a:lnTo>
                <a:lnTo>
                  <a:pt x="18281" y="17210"/>
                </a:lnTo>
                <a:lnTo>
                  <a:pt x="16594" y="16507"/>
                </a:lnTo>
                <a:lnTo>
                  <a:pt x="16431" y="19434"/>
                </a:lnTo>
                <a:lnTo>
                  <a:pt x="14309" y="18439"/>
                </a:lnTo>
                <a:lnTo>
                  <a:pt x="13439" y="20605"/>
                </a:lnTo>
                <a:lnTo>
                  <a:pt x="12133" y="19024"/>
                </a:lnTo>
                <a:lnTo>
                  <a:pt x="11099" y="21600"/>
                </a:lnTo>
                <a:lnTo>
                  <a:pt x="9848" y="17854"/>
                </a:lnTo>
                <a:lnTo>
                  <a:pt x="8488" y="20371"/>
                </a:lnTo>
                <a:lnTo>
                  <a:pt x="7835" y="17561"/>
                </a:lnTo>
                <a:lnTo>
                  <a:pt x="5550" y="20722"/>
                </a:lnTo>
                <a:lnTo>
                  <a:pt x="5604" y="16858"/>
                </a:lnTo>
                <a:lnTo>
                  <a:pt x="3808" y="17678"/>
                </a:lnTo>
                <a:lnTo>
                  <a:pt x="3972" y="15454"/>
                </a:lnTo>
                <a:lnTo>
                  <a:pt x="925" y="16039"/>
                </a:lnTo>
                <a:lnTo>
                  <a:pt x="3047" y="13405"/>
                </a:lnTo>
                <a:lnTo>
                  <a:pt x="1469" y="12585"/>
                </a:lnTo>
                <a:lnTo>
                  <a:pt x="2666" y="11532"/>
                </a:lnTo>
                <a:lnTo>
                  <a:pt x="0" y="9717"/>
                </a:lnTo>
                <a:lnTo>
                  <a:pt x="3428" y="8722"/>
                </a:lnTo>
                <a:lnTo>
                  <a:pt x="1741" y="6380"/>
                </a:lnTo>
                <a:lnTo>
                  <a:pt x="4897" y="6790"/>
                </a:lnTo>
                <a:lnTo>
                  <a:pt x="3047" y="3746"/>
                </a:lnTo>
                <a:lnTo>
                  <a:pt x="5930" y="4741"/>
                </a:lnTo>
                <a:lnTo>
                  <a:pt x="6039" y="2400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" name="Shape 37"/>
          <p:cNvSpPr/>
          <p:nvPr/>
        </p:nvSpPr>
        <p:spPr>
          <a:xfrm>
            <a:off x="1763750" y="-114625"/>
            <a:ext cx="5616577" cy="5220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617" y="3102"/>
                </a:moveTo>
                <a:lnTo>
                  <a:pt x="7780" y="761"/>
                </a:lnTo>
                <a:lnTo>
                  <a:pt x="9902" y="2810"/>
                </a:lnTo>
                <a:lnTo>
                  <a:pt x="10610" y="0"/>
                </a:lnTo>
                <a:lnTo>
                  <a:pt x="11970" y="2985"/>
                </a:lnTo>
                <a:lnTo>
                  <a:pt x="13275" y="410"/>
                </a:lnTo>
                <a:lnTo>
                  <a:pt x="14255" y="3629"/>
                </a:lnTo>
                <a:lnTo>
                  <a:pt x="15996" y="1405"/>
                </a:lnTo>
                <a:lnTo>
                  <a:pt x="15996" y="4683"/>
                </a:lnTo>
                <a:lnTo>
                  <a:pt x="18934" y="2751"/>
                </a:lnTo>
                <a:lnTo>
                  <a:pt x="18227" y="6380"/>
                </a:lnTo>
                <a:lnTo>
                  <a:pt x="21056" y="5444"/>
                </a:lnTo>
                <a:lnTo>
                  <a:pt x="18988" y="8312"/>
                </a:lnTo>
                <a:lnTo>
                  <a:pt x="21491" y="8546"/>
                </a:lnTo>
                <a:lnTo>
                  <a:pt x="19641" y="10771"/>
                </a:lnTo>
                <a:lnTo>
                  <a:pt x="21600" y="12117"/>
                </a:lnTo>
                <a:lnTo>
                  <a:pt x="19043" y="12995"/>
                </a:lnTo>
                <a:lnTo>
                  <a:pt x="19804" y="15161"/>
                </a:lnTo>
                <a:lnTo>
                  <a:pt x="17519" y="14927"/>
                </a:lnTo>
                <a:lnTo>
                  <a:pt x="18281" y="17210"/>
                </a:lnTo>
                <a:lnTo>
                  <a:pt x="16594" y="16507"/>
                </a:lnTo>
                <a:lnTo>
                  <a:pt x="16431" y="19434"/>
                </a:lnTo>
                <a:lnTo>
                  <a:pt x="14309" y="18439"/>
                </a:lnTo>
                <a:lnTo>
                  <a:pt x="13439" y="20605"/>
                </a:lnTo>
                <a:lnTo>
                  <a:pt x="12133" y="19024"/>
                </a:lnTo>
                <a:lnTo>
                  <a:pt x="11099" y="21600"/>
                </a:lnTo>
                <a:lnTo>
                  <a:pt x="9848" y="17854"/>
                </a:lnTo>
                <a:lnTo>
                  <a:pt x="8488" y="20371"/>
                </a:lnTo>
                <a:lnTo>
                  <a:pt x="7835" y="17561"/>
                </a:lnTo>
                <a:lnTo>
                  <a:pt x="5550" y="20722"/>
                </a:lnTo>
                <a:lnTo>
                  <a:pt x="5604" y="16858"/>
                </a:lnTo>
                <a:lnTo>
                  <a:pt x="3808" y="17678"/>
                </a:lnTo>
                <a:lnTo>
                  <a:pt x="3972" y="15454"/>
                </a:lnTo>
                <a:lnTo>
                  <a:pt x="925" y="16039"/>
                </a:lnTo>
                <a:lnTo>
                  <a:pt x="3047" y="13405"/>
                </a:lnTo>
                <a:lnTo>
                  <a:pt x="1469" y="12585"/>
                </a:lnTo>
                <a:lnTo>
                  <a:pt x="2666" y="11532"/>
                </a:lnTo>
                <a:lnTo>
                  <a:pt x="0" y="9717"/>
                </a:lnTo>
                <a:lnTo>
                  <a:pt x="3428" y="8722"/>
                </a:lnTo>
                <a:lnTo>
                  <a:pt x="1741" y="6380"/>
                </a:lnTo>
                <a:lnTo>
                  <a:pt x="4897" y="6790"/>
                </a:lnTo>
                <a:lnTo>
                  <a:pt x="3047" y="3746"/>
                </a:lnTo>
                <a:lnTo>
                  <a:pt x="5930" y="4741"/>
                </a:lnTo>
                <a:lnTo>
                  <a:pt x="6039" y="2400"/>
                </a:lnTo>
                <a:close/>
              </a:path>
            </a:pathLst>
          </a:custGeom>
          <a:solidFill>
            <a:srgbClr val="FFFFFF"/>
          </a:solidFill>
          <a:ln w="762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2905798" y="2161800"/>
            <a:ext cx="3332402" cy="8199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>
              <a:spcBef>
                <a:spcPts val="0"/>
              </a:spcBef>
              <a:defRPr sz="2400">
                <a:latin typeface="Bangers"/>
                <a:ea typeface="Bangers"/>
                <a:cs typeface="Bangers"/>
                <a:sym typeface="Bangers"/>
              </a:defRPr>
            </a:lvl1pPr>
            <a:lvl2pPr algn="ctr">
              <a:spcBef>
                <a:spcPts val="0"/>
              </a:spcBef>
              <a:defRPr sz="2400">
                <a:latin typeface="Bangers"/>
                <a:ea typeface="Bangers"/>
                <a:cs typeface="Bangers"/>
                <a:sym typeface="Bangers"/>
              </a:defRPr>
            </a:lvl2pPr>
            <a:lvl3pPr algn="ctr">
              <a:spcBef>
                <a:spcPts val="0"/>
              </a:spcBef>
              <a:defRPr sz="2400">
                <a:latin typeface="Bangers"/>
                <a:ea typeface="Bangers"/>
                <a:cs typeface="Bangers"/>
                <a:sym typeface="Bangers"/>
              </a:defRPr>
            </a:lvl3pPr>
            <a:lvl4pPr algn="ctr">
              <a:spcBef>
                <a:spcPts val="0"/>
              </a:spcBef>
              <a:defRPr sz="2400">
                <a:latin typeface="Bangers"/>
                <a:ea typeface="Bangers"/>
                <a:cs typeface="Bangers"/>
                <a:sym typeface="Bangers"/>
              </a:defRPr>
            </a:lvl4pPr>
            <a:lvl5pPr algn="ctr">
              <a:spcBef>
                <a:spcPts val="0"/>
              </a:spcBef>
              <a:defRPr sz="2400">
                <a:latin typeface="Bangers"/>
                <a:ea typeface="Bangers"/>
                <a:cs typeface="Bangers"/>
                <a:sym typeface="Banger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3.png" descr="comic-01.png"/>
          <p:cNvPicPr>
            <a:picLocks noChangeAspect="1"/>
          </p:cNvPicPr>
          <p:nvPr/>
        </p:nvPicPr>
        <p:blipFill>
          <a:blip r:embed="rId2">
            <a:alphaModFix amt="20000"/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/>
        </p:nvSpPr>
        <p:spPr>
          <a:xfrm>
            <a:off x="734599" y="763499"/>
            <a:ext cx="7879001" cy="4185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1343"/>
                </a:lnTo>
                <a:lnTo>
                  <a:pt x="21303" y="20555"/>
                </a:lnTo>
                <a:lnTo>
                  <a:pt x="634" y="21600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8" name="Shape 48"/>
          <p:cNvSpPr/>
          <p:nvPr/>
        </p:nvSpPr>
        <p:spPr>
          <a:xfrm>
            <a:off x="505999" y="534899"/>
            <a:ext cx="7879001" cy="4185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1343"/>
                </a:lnTo>
                <a:lnTo>
                  <a:pt x="21303" y="20555"/>
                </a:lnTo>
                <a:lnTo>
                  <a:pt x="634" y="21600"/>
                </a:lnTo>
                <a:close/>
              </a:path>
            </a:pathLst>
          </a:custGeom>
          <a:solidFill>
            <a:srgbClr val="FFFFFF"/>
          </a:solidFill>
          <a:ln w="762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9" name="Shape 49"/>
          <p:cNvSpPr/>
          <p:nvPr>
            <p:ph type="title"/>
          </p:nvPr>
        </p:nvSpPr>
        <p:spPr>
          <a:xfrm rot="161729">
            <a:off x="976259" y="876905"/>
            <a:ext cx="7029879" cy="7601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1052050" y="1545941"/>
            <a:ext cx="7710900" cy="3303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0"/>
              </a:spcBef>
            </a:lvl1pPr>
            <a:lvl2pPr>
              <a:spcBef>
                <a:spcPts val="0"/>
              </a:spcBef>
            </a:lvl2pPr>
            <a:lvl3pPr>
              <a:spcBef>
                <a:spcPts val="0"/>
              </a:spcBef>
            </a:lvl3pPr>
            <a:lvl4pPr>
              <a:spcBef>
                <a:spcPts val="0"/>
              </a:spcBef>
            </a:lvl4pPr>
            <a:lvl5pPr>
              <a:spcBef>
                <a:spcPts val="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3.png" descr="comic-01.png"/>
          <p:cNvPicPr>
            <a:picLocks noChangeAspect="1"/>
          </p:cNvPicPr>
          <p:nvPr/>
        </p:nvPicPr>
        <p:blipFill>
          <a:blip r:embed="rId2">
            <a:alphaModFix amt="20000"/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/>
        </p:nvSpPr>
        <p:spPr>
          <a:xfrm>
            <a:off x="734599" y="763499"/>
            <a:ext cx="7879001" cy="4185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1343"/>
                </a:lnTo>
                <a:lnTo>
                  <a:pt x="21303" y="20555"/>
                </a:lnTo>
                <a:lnTo>
                  <a:pt x="634" y="21600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0" name="Shape 60"/>
          <p:cNvSpPr/>
          <p:nvPr/>
        </p:nvSpPr>
        <p:spPr>
          <a:xfrm>
            <a:off x="505999" y="534899"/>
            <a:ext cx="7879001" cy="4185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1343"/>
                </a:lnTo>
                <a:lnTo>
                  <a:pt x="21303" y="20555"/>
                </a:lnTo>
                <a:lnTo>
                  <a:pt x="634" y="21600"/>
                </a:lnTo>
                <a:close/>
              </a:path>
            </a:pathLst>
          </a:custGeom>
          <a:solidFill>
            <a:srgbClr val="FFFFFF"/>
          </a:solidFill>
          <a:ln w="762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1" name="Shape 61"/>
          <p:cNvSpPr/>
          <p:nvPr>
            <p:ph type="title"/>
          </p:nvPr>
        </p:nvSpPr>
        <p:spPr>
          <a:xfrm rot="161729">
            <a:off x="976259" y="876905"/>
            <a:ext cx="7029879" cy="7601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2" name="Shape 62"/>
          <p:cNvSpPr/>
          <p:nvPr>
            <p:ph type="body" sz="quarter" idx="1"/>
          </p:nvPr>
        </p:nvSpPr>
        <p:spPr>
          <a:xfrm>
            <a:off x="1073624" y="1550124"/>
            <a:ext cx="3396302" cy="26661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0"/>
              </a:spcBef>
              <a:defRPr sz="2200"/>
            </a:lvl1pPr>
            <a:lvl2pPr>
              <a:spcBef>
                <a:spcPts val="0"/>
              </a:spcBef>
              <a:defRPr sz="2200"/>
            </a:lvl2pPr>
            <a:lvl3pPr>
              <a:spcBef>
                <a:spcPts val="0"/>
              </a:spcBef>
              <a:defRPr sz="2200"/>
            </a:lvl3pPr>
            <a:lvl4pPr>
              <a:spcBef>
                <a:spcPts val="0"/>
              </a:spcBef>
              <a:defRPr sz="2200"/>
            </a:lvl4pPr>
            <a:lvl5pPr>
              <a:spcBef>
                <a:spcPts val="0"/>
              </a:spcBef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/>
          <p:nvPr>
            <p:ph type="body" sz="quarter" idx="13"/>
          </p:nvPr>
        </p:nvSpPr>
        <p:spPr>
          <a:xfrm>
            <a:off x="4674251" y="1550124"/>
            <a:ext cx="3396301" cy="26661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0"/>
              </a:spcBef>
              <a:defRPr sz="2200"/>
            </a:pP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image3.png" descr="comic-01.png"/>
          <p:cNvPicPr>
            <a:picLocks noChangeAspect="1"/>
          </p:cNvPicPr>
          <p:nvPr/>
        </p:nvPicPr>
        <p:blipFill>
          <a:blip r:embed="rId2">
            <a:alphaModFix amt="20000"/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/>
        </p:nvSpPr>
        <p:spPr>
          <a:xfrm>
            <a:off x="734599" y="763499"/>
            <a:ext cx="7879001" cy="4185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1343"/>
                </a:lnTo>
                <a:lnTo>
                  <a:pt x="21303" y="20555"/>
                </a:lnTo>
                <a:lnTo>
                  <a:pt x="634" y="21600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3" name="Shape 73"/>
          <p:cNvSpPr/>
          <p:nvPr/>
        </p:nvSpPr>
        <p:spPr>
          <a:xfrm>
            <a:off x="505999" y="534899"/>
            <a:ext cx="7879001" cy="4185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1343"/>
                </a:lnTo>
                <a:lnTo>
                  <a:pt x="21303" y="20555"/>
                </a:lnTo>
                <a:lnTo>
                  <a:pt x="634" y="21600"/>
                </a:lnTo>
                <a:close/>
              </a:path>
            </a:pathLst>
          </a:custGeom>
          <a:solidFill>
            <a:srgbClr val="FFFFFF"/>
          </a:solidFill>
          <a:ln w="762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4" name="Shape 74"/>
          <p:cNvSpPr/>
          <p:nvPr>
            <p:ph type="title"/>
          </p:nvPr>
        </p:nvSpPr>
        <p:spPr>
          <a:xfrm rot="161729">
            <a:off x="976259" y="876905"/>
            <a:ext cx="7029879" cy="7601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5" name="Shape 75"/>
          <p:cNvSpPr/>
          <p:nvPr>
            <p:ph type="body" sz="quarter" idx="1"/>
          </p:nvPr>
        </p:nvSpPr>
        <p:spPr>
          <a:xfrm>
            <a:off x="902950" y="1556174"/>
            <a:ext cx="2295301" cy="2822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body" sz="quarter" idx="13"/>
          </p:nvPr>
        </p:nvSpPr>
        <p:spPr>
          <a:xfrm>
            <a:off x="3315992" y="1556174"/>
            <a:ext cx="2295301" cy="28227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77" name="Shape 77"/>
          <p:cNvSpPr/>
          <p:nvPr>
            <p:ph type="body" sz="quarter" idx="14"/>
          </p:nvPr>
        </p:nvSpPr>
        <p:spPr>
          <a:xfrm>
            <a:off x="5729035" y="1556174"/>
            <a:ext cx="2295300" cy="28227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3.png" descr="comic-01.png"/>
          <p:cNvPicPr>
            <a:picLocks noChangeAspect="1"/>
          </p:cNvPicPr>
          <p:nvPr/>
        </p:nvPicPr>
        <p:blipFill>
          <a:blip r:embed="rId2">
            <a:alphaModFix amt="20000"/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734599" y="763499"/>
            <a:ext cx="7879001" cy="4185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1343"/>
                </a:lnTo>
                <a:lnTo>
                  <a:pt x="21303" y="20555"/>
                </a:lnTo>
                <a:lnTo>
                  <a:pt x="634" y="21600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7" name="Shape 87"/>
          <p:cNvSpPr/>
          <p:nvPr/>
        </p:nvSpPr>
        <p:spPr>
          <a:xfrm>
            <a:off x="505999" y="534899"/>
            <a:ext cx="7879001" cy="4185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1343"/>
                </a:lnTo>
                <a:lnTo>
                  <a:pt x="21303" y="20555"/>
                </a:lnTo>
                <a:lnTo>
                  <a:pt x="634" y="21600"/>
                </a:lnTo>
                <a:close/>
              </a:path>
            </a:pathLst>
          </a:custGeom>
          <a:solidFill>
            <a:srgbClr val="FFFFFF"/>
          </a:solidFill>
          <a:ln w="762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8" name="Shape 88"/>
          <p:cNvSpPr/>
          <p:nvPr>
            <p:ph type="title"/>
          </p:nvPr>
        </p:nvSpPr>
        <p:spPr>
          <a:xfrm rot="161729">
            <a:off x="976259" y="876905"/>
            <a:ext cx="7029879" cy="7601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3.png" descr="comic-01.png"/>
          <p:cNvPicPr>
            <a:picLocks noChangeAspect="1"/>
          </p:cNvPicPr>
          <p:nvPr/>
        </p:nvPicPr>
        <p:blipFill>
          <a:blip r:embed="rId2">
            <a:alphaModFix amt="20000"/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hape 97"/>
          <p:cNvSpPr/>
          <p:nvPr/>
        </p:nvSpPr>
        <p:spPr>
          <a:xfrm>
            <a:off x="734599" y="763499"/>
            <a:ext cx="7879001" cy="4185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1343"/>
                </a:lnTo>
                <a:lnTo>
                  <a:pt x="21303" y="20555"/>
                </a:lnTo>
                <a:lnTo>
                  <a:pt x="634" y="21600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8" name="Shape 98"/>
          <p:cNvSpPr/>
          <p:nvPr/>
        </p:nvSpPr>
        <p:spPr>
          <a:xfrm>
            <a:off x="505999" y="534899"/>
            <a:ext cx="7879001" cy="4185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1343"/>
                </a:lnTo>
                <a:lnTo>
                  <a:pt x="21303" y="20555"/>
                </a:lnTo>
                <a:lnTo>
                  <a:pt x="634" y="21600"/>
                </a:lnTo>
                <a:close/>
              </a:path>
            </a:pathLst>
          </a:custGeom>
          <a:solidFill>
            <a:srgbClr val="FFFFFF"/>
          </a:solidFill>
          <a:ln w="762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9" name="Shape 99"/>
          <p:cNvSpPr/>
          <p:nvPr>
            <p:ph type="body" sz="quarter" idx="1"/>
          </p:nvPr>
        </p:nvSpPr>
        <p:spPr>
          <a:xfrm rot="21479048">
            <a:off x="457215" y="4025231"/>
            <a:ext cx="8229894" cy="51962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algn="ctr">
              <a:spcBef>
                <a:spcPts val="300"/>
              </a:spcBef>
              <a:buClrTx/>
              <a:buFontTx/>
              <a:defRPr sz="1400"/>
            </a:lvl2pPr>
            <a:lvl3pPr algn="ctr">
              <a:spcBef>
                <a:spcPts val="300"/>
              </a:spcBef>
              <a:buClrTx/>
              <a:buFontTx/>
              <a:defRPr sz="1400"/>
            </a:lvl3pPr>
            <a:lvl4pPr algn="ctr">
              <a:spcBef>
                <a:spcPts val="300"/>
              </a:spcBef>
              <a:buClrTx/>
              <a:buFontTx/>
              <a:defRPr sz="1400"/>
            </a:lvl4pPr>
            <a:lvl5pPr algn="ctr">
              <a:spcBef>
                <a:spcPts val="300"/>
              </a:spcBef>
              <a:buClrTx/>
              <a:buFontTx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4.png" descr="comic-03.png"/>
          <p:cNvPicPr>
            <a:picLocks noChangeAspect="1"/>
          </p:cNvPicPr>
          <p:nvPr/>
        </p:nvPicPr>
        <p:blipFill>
          <a:blip r:embed="rId2">
            <a:alphaModFix amt="10000"/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/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Bangers"/>
          <a:ea typeface="Bangers"/>
          <a:cs typeface="Bangers"/>
          <a:sym typeface="Bangers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Bangers"/>
          <a:ea typeface="Bangers"/>
          <a:cs typeface="Bangers"/>
          <a:sym typeface="Bangers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Bangers"/>
          <a:ea typeface="Bangers"/>
          <a:cs typeface="Bangers"/>
          <a:sym typeface="Bangers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Bangers"/>
          <a:ea typeface="Bangers"/>
          <a:cs typeface="Bangers"/>
          <a:sym typeface="Bangers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Bangers"/>
          <a:ea typeface="Bangers"/>
          <a:cs typeface="Bangers"/>
          <a:sym typeface="Bangers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Bangers"/>
          <a:ea typeface="Bangers"/>
          <a:cs typeface="Bangers"/>
          <a:sym typeface="Bangers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Bangers"/>
          <a:ea typeface="Bangers"/>
          <a:cs typeface="Bangers"/>
          <a:sym typeface="Bangers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Bangers"/>
          <a:ea typeface="Bangers"/>
          <a:cs typeface="Bangers"/>
          <a:sym typeface="Bangers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Bangers"/>
          <a:ea typeface="Bangers"/>
          <a:cs typeface="Bangers"/>
          <a:sym typeface="Bangers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Helvetica"/>
        <a:buChar char="×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Sniglet"/>
          <a:ea typeface="Sniglet"/>
          <a:cs typeface="Sniglet"/>
          <a:sym typeface="Sniglet"/>
        </a:defRPr>
      </a:lvl1pPr>
      <a:lvl2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Helvetica"/>
        <a:buChar char="×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Sniglet"/>
          <a:ea typeface="Sniglet"/>
          <a:cs typeface="Sniglet"/>
          <a:sym typeface="Sniglet"/>
        </a:defRPr>
      </a:lvl2pPr>
      <a:lvl3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Helvetica"/>
        <a:buChar char="×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Sniglet"/>
          <a:ea typeface="Sniglet"/>
          <a:cs typeface="Sniglet"/>
          <a:sym typeface="Sniglet"/>
        </a:defRPr>
      </a:lvl3pPr>
      <a:lvl4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Helvetica"/>
        <a:buChar char="×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Sniglet"/>
          <a:ea typeface="Sniglet"/>
          <a:cs typeface="Sniglet"/>
          <a:sym typeface="Sniglet"/>
        </a:defRPr>
      </a:lvl4pPr>
      <a:lvl5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Helvetica"/>
        <a:buChar char="×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Sniglet"/>
          <a:ea typeface="Sniglet"/>
          <a:cs typeface="Sniglet"/>
          <a:sym typeface="Sniglet"/>
        </a:defRPr>
      </a:lvl5pPr>
      <a:lvl6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Helvetica"/>
        <a:buChar char="×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Sniglet"/>
          <a:ea typeface="Sniglet"/>
          <a:cs typeface="Sniglet"/>
          <a:sym typeface="Sniglet"/>
        </a:defRPr>
      </a:lvl6pPr>
      <a:lvl7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Helvetica"/>
        <a:buChar char="×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Sniglet"/>
          <a:ea typeface="Sniglet"/>
          <a:cs typeface="Sniglet"/>
          <a:sym typeface="Sniglet"/>
        </a:defRPr>
      </a:lvl7pPr>
      <a:lvl8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Helvetica"/>
        <a:buChar char="×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Sniglet"/>
          <a:ea typeface="Sniglet"/>
          <a:cs typeface="Sniglet"/>
          <a:sym typeface="Sniglet"/>
        </a:defRPr>
      </a:lvl8pPr>
      <a:lvl9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Helvetica"/>
        <a:buChar char="×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Sniglet"/>
          <a:ea typeface="Sniglet"/>
          <a:cs typeface="Sniglet"/>
          <a:sym typeface="Snigle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Relationship Id="rId3" Type="http://schemas.openxmlformats.org/officeDocument/2006/relationships/image" Target="../media/image7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mailto:haslam.tom@gmail.com" TargetMode="External"/><Relationship Id="rId3" Type="http://schemas.openxmlformats.org/officeDocument/2006/relationships/hyperlink" Target="https://github.com/thaslam" TargetMode="External"/><Relationship Id="rId4" Type="http://schemas.openxmlformats.org/officeDocument/2006/relationships/hyperlink" Target="https://www.instagram.com/_tomhaslam/" TargetMode="External"/><Relationship Id="rId5" Type="http://schemas.openxmlformats.org/officeDocument/2006/relationships/image" Target="../media/image6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thaslam/bscc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5C4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xfrm>
            <a:off x="2436149" y="2163895"/>
            <a:ext cx="4271702" cy="1425260"/>
          </a:xfrm>
          <a:prstGeom prst="rect">
            <a:avLst/>
          </a:prstGeom>
        </p:spPr>
        <p:txBody>
          <a:bodyPr/>
          <a:lstStyle/>
          <a:p>
            <a:pPr defTabSz="448055">
              <a:defRPr sz="2646"/>
            </a:pPr>
            <a:r>
              <a:rPr sz="4214"/>
              <a:t>React Native</a:t>
            </a:r>
            <a:br/>
            <a:r>
              <a:rPr b="1" sz="2989">
                <a:solidFill>
                  <a:srgbClr val="5ADAFD"/>
                </a:solidFill>
                <a:latin typeface="Bradley Hand ITC"/>
                <a:ea typeface="Bradley Hand ITC"/>
                <a:cs typeface="Bradley Hand ITC"/>
                <a:sym typeface="Bradley Hand ITC"/>
              </a:rPr>
              <a:t>an Introduction</a:t>
            </a:r>
          </a:p>
        </p:txBody>
      </p:sp>
      <p:pic>
        <p:nvPicPr>
          <p:cNvPr id="117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13666" t="7875" r="13666" b="30407"/>
          <a:stretch>
            <a:fillRect/>
          </a:stretch>
        </p:blipFill>
        <p:spPr>
          <a:xfrm>
            <a:off x="5488904" y="1188789"/>
            <a:ext cx="1677930" cy="1425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5C4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 rot="161729">
            <a:off x="1057061" y="671358"/>
            <a:ext cx="7029878" cy="760139"/>
          </a:xfrm>
          <a:prstGeom prst="rect">
            <a:avLst/>
          </a:prstGeom>
        </p:spPr>
        <p:txBody>
          <a:bodyPr/>
          <a:lstStyle/>
          <a:p>
            <a:pPr/>
            <a:r>
              <a:t>Here’s how it works</a:t>
            </a:r>
          </a:p>
        </p:txBody>
      </p:sp>
      <p:grpSp>
        <p:nvGrpSpPr>
          <p:cNvPr id="153" name="Group 153"/>
          <p:cNvGrpSpPr/>
          <p:nvPr/>
        </p:nvGrpSpPr>
        <p:grpSpPr>
          <a:xfrm>
            <a:off x="1299882" y="1545771"/>
            <a:ext cx="1524001" cy="1981201"/>
            <a:chOff x="0" y="0"/>
            <a:chExt cx="1524000" cy="1981200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1524000" cy="1981200"/>
            </a:xfrm>
            <a:prstGeom prst="rect">
              <a:avLst/>
            </a:prstGeom>
            <a:solidFill>
              <a:srgbClr val="2C618C"/>
            </a:solidFill>
            <a:ln w="571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2" name="Shape 152"/>
            <p:cNvSpPr/>
            <p:nvPr/>
          </p:nvSpPr>
          <p:spPr>
            <a:xfrm>
              <a:off x="0" y="541388"/>
              <a:ext cx="1524000" cy="8984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JavaScriptCore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Application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Logic</a:t>
              </a:r>
            </a:p>
          </p:txBody>
        </p:sp>
      </p:grpSp>
      <p:grpSp>
        <p:nvGrpSpPr>
          <p:cNvPr id="156" name="Group 156"/>
          <p:cNvGrpSpPr/>
          <p:nvPr/>
        </p:nvGrpSpPr>
        <p:grpSpPr>
          <a:xfrm>
            <a:off x="3886200" y="1570975"/>
            <a:ext cx="1524000" cy="911039"/>
            <a:chOff x="0" y="0"/>
            <a:chExt cx="1524000" cy="911037"/>
          </a:xfrm>
        </p:grpSpPr>
        <p:sp>
          <p:nvSpPr>
            <p:cNvPr id="154" name="Shape 154"/>
            <p:cNvSpPr/>
            <p:nvPr/>
          </p:nvSpPr>
          <p:spPr>
            <a:xfrm>
              <a:off x="0" y="0"/>
              <a:ext cx="1524000" cy="911038"/>
            </a:xfrm>
            <a:prstGeom prst="rect">
              <a:avLst/>
            </a:prstGeom>
            <a:solidFill>
              <a:srgbClr val="2C618C"/>
            </a:solidFill>
            <a:ln w="571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5" name="Shape 155"/>
            <p:cNvSpPr/>
            <p:nvPr/>
          </p:nvSpPr>
          <p:spPr>
            <a:xfrm>
              <a:off x="0" y="311107"/>
              <a:ext cx="1524000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Native UI</a:t>
              </a:r>
            </a:p>
          </p:txBody>
        </p:sp>
      </p:grpSp>
      <p:grpSp>
        <p:nvGrpSpPr>
          <p:cNvPr id="159" name="Group 159"/>
          <p:cNvGrpSpPr/>
          <p:nvPr/>
        </p:nvGrpSpPr>
        <p:grpSpPr>
          <a:xfrm>
            <a:off x="3886200" y="2634413"/>
            <a:ext cx="1524000" cy="914401"/>
            <a:chOff x="0" y="0"/>
            <a:chExt cx="1524000" cy="914400"/>
          </a:xfrm>
        </p:grpSpPr>
        <p:sp>
          <p:nvSpPr>
            <p:cNvPr id="157" name="Shape 157"/>
            <p:cNvSpPr/>
            <p:nvPr/>
          </p:nvSpPr>
          <p:spPr>
            <a:xfrm>
              <a:off x="0" y="0"/>
              <a:ext cx="1524000" cy="914400"/>
            </a:xfrm>
            <a:prstGeom prst="rect">
              <a:avLst/>
            </a:prstGeom>
            <a:solidFill>
              <a:srgbClr val="2C618C"/>
            </a:solidFill>
            <a:ln w="571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8" name="Shape 158"/>
            <p:cNvSpPr/>
            <p:nvPr/>
          </p:nvSpPr>
          <p:spPr>
            <a:xfrm>
              <a:off x="0" y="312788"/>
              <a:ext cx="1524000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Native API</a:t>
              </a:r>
            </a:p>
          </p:txBody>
        </p:sp>
      </p:grpSp>
      <p:sp>
        <p:nvSpPr>
          <p:cNvPr id="160" name="Shape 160"/>
          <p:cNvSpPr/>
          <p:nvPr/>
        </p:nvSpPr>
        <p:spPr>
          <a:xfrm>
            <a:off x="2998694" y="1851025"/>
            <a:ext cx="762001" cy="304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2C618C"/>
          </a:solidFill>
          <a:ln w="5715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Shape 161"/>
          <p:cNvSpPr/>
          <p:nvPr/>
        </p:nvSpPr>
        <p:spPr>
          <a:xfrm>
            <a:off x="2998694" y="2916144"/>
            <a:ext cx="762001" cy="304801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2C618C"/>
          </a:solidFill>
          <a:ln w="5715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64" name="Group 164"/>
          <p:cNvGrpSpPr/>
          <p:nvPr/>
        </p:nvGrpSpPr>
        <p:grpSpPr>
          <a:xfrm>
            <a:off x="6279777" y="1555750"/>
            <a:ext cx="1524001" cy="1981200"/>
            <a:chOff x="0" y="0"/>
            <a:chExt cx="1524000" cy="1981200"/>
          </a:xfrm>
        </p:grpSpPr>
        <p:sp>
          <p:nvSpPr>
            <p:cNvPr id="162" name="Shape 162"/>
            <p:cNvSpPr/>
            <p:nvPr/>
          </p:nvSpPr>
          <p:spPr>
            <a:xfrm>
              <a:off x="0" y="0"/>
              <a:ext cx="1524000" cy="1981200"/>
            </a:xfrm>
            <a:prstGeom prst="rect">
              <a:avLst/>
            </a:prstGeom>
            <a:solidFill>
              <a:srgbClr val="00B050"/>
            </a:solidFill>
            <a:ln w="571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744588"/>
              <a:ext cx="1524000" cy="4920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Mobile OS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Functionality</a:t>
              </a:r>
            </a:p>
          </p:txBody>
        </p:sp>
      </p:grpSp>
      <p:sp>
        <p:nvSpPr>
          <p:cNvPr id="165" name="Shape 165"/>
          <p:cNvSpPr/>
          <p:nvPr/>
        </p:nvSpPr>
        <p:spPr>
          <a:xfrm>
            <a:off x="5569916" y="1950197"/>
            <a:ext cx="533401" cy="304801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2C618C"/>
          </a:solidFill>
          <a:ln w="5715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5564840" y="2916144"/>
            <a:ext cx="533401" cy="304801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2C618C"/>
          </a:solidFill>
          <a:ln w="5715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7" name="Shape 167"/>
          <p:cNvSpPr/>
          <p:nvPr/>
        </p:nvSpPr>
        <p:spPr>
          <a:xfrm>
            <a:off x="1296188" y="3739313"/>
            <a:ext cx="5941873" cy="695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>
              <a:buSzPct val="100000"/>
              <a:buChar char="•"/>
            </a:pPr>
            <a:r>
              <a:t>When using Chrome debugging runs JS with Chrome (V8)</a:t>
            </a:r>
          </a:p>
          <a:p>
            <a:pPr marL="140368" indent="-140368">
              <a:buSzPct val="100000"/>
              <a:buChar char="•"/>
            </a:pPr>
            <a:r>
              <a:t>Node.js is used to build JavaScript</a:t>
            </a:r>
          </a:p>
          <a:p>
            <a:pPr marL="140368" indent="-140368">
              <a:buSzPct val="100000"/>
              <a:buChar char="•"/>
            </a:pPr>
            <a:r>
              <a:t>Bridge to Native with RCTRootView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5C4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xfrm rot="161682">
            <a:off x="977419" y="1056305"/>
            <a:ext cx="4938961" cy="760139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pPr/>
            <a:r>
              <a:t>Components</a:t>
            </a:r>
          </a:p>
        </p:txBody>
      </p:sp>
      <p:sp>
        <p:nvSpPr>
          <p:cNvPr id="170" name="Shape 170"/>
          <p:cNvSpPr/>
          <p:nvPr>
            <p:ph type="body" sz="half" idx="1"/>
          </p:nvPr>
        </p:nvSpPr>
        <p:spPr>
          <a:xfrm>
            <a:off x="1219200" y="1962150"/>
            <a:ext cx="6400800" cy="1752600"/>
          </a:xfrm>
          <a:prstGeom prst="rect">
            <a:avLst/>
          </a:prstGeom>
        </p:spPr>
        <p:txBody>
          <a:bodyPr/>
          <a:lstStyle/>
          <a:p>
            <a:pPr marL="277177" indent="-277177" defTabSz="886968">
              <a:buFont typeface="Arial"/>
              <a:buChar char="•"/>
              <a:defRPr sz="1746"/>
            </a:pPr>
            <a:r>
              <a:t>Main building blocks of React Native app</a:t>
            </a:r>
          </a:p>
          <a:p>
            <a:pPr marL="277177" indent="-277177" defTabSz="886968">
              <a:buFont typeface="Arial"/>
              <a:buChar char="•"/>
              <a:defRPr sz="1746"/>
            </a:pPr>
            <a:r>
              <a:t>Each component keeps its own internal state</a:t>
            </a:r>
          </a:p>
          <a:p>
            <a:pPr marL="277177" indent="-277177" defTabSz="886968">
              <a:buFont typeface="Arial"/>
              <a:buChar char="•"/>
              <a:defRPr sz="1746"/>
            </a:pPr>
            <a:r>
              <a:t>Each component can render a JSX view</a:t>
            </a:r>
          </a:p>
          <a:p>
            <a:pPr marL="277177" indent="-277177" defTabSz="886968">
              <a:buFont typeface="Arial"/>
              <a:buChar char="•"/>
              <a:defRPr sz="1746"/>
            </a:pPr>
            <a:r>
              <a:t>Wrap Mobile OS UI and services</a:t>
            </a:r>
          </a:p>
          <a:p>
            <a:pPr marL="277177" indent="-277177" defTabSz="886968">
              <a:buFont typeface="Arial"/>
              <a:buChar char="•"/>
              <a:defRPr sz="1746"/>
            </a:pPr>
            <a:r>
              <a:t>Promotes reuse and customization</a:t>
            </a:r>
          </a:p>
          <a:p>
            <a:pPr marL="277177" indent="-277177" defTabSz="886968">
              <a:buFont typeface="Arial"/>
              <a:buChar char="•"/>
              <a:defRPr sz="1746"/>
            </a:pPr>
            <a:r>
              <a:t>Library of NPM components built by the community</a:t>
            </a:r>
          </a:p>
        </p:txBody>
      </p:sp>
      <p:pic>
        <p:nvPicPr>
          <p:cNvPr id="171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13666" t="7875" r="13666" b="30407"/>
          <a:stretch>
            <a:fillRect/>
          </a:stretch>
        </p:blipFill>
        <p:spPr>
          <a:xfrm>
            <a:off x="6822404" y="846617"/>
            <a:ext cx="1388549" cy="11793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5C4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xfrm rot="161682">
            <a:off x="990119" y="1005505"/>
            <a:ext cx="4938961" cy="760139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pPr/>
            <a:r>
              <a:t>JSX</a:t>
            </a:r>
          </a:p>
        </p:txBody>
      </p:sp>
      <p:sp>
        <p:nvSpPr>
          <p:cNvPr id="174" name="Shape 174"/>
          <p:cNvSpPr/>
          <p:nvPr>
            <p:ph type="body" sz="half" idx="1"/>
          </p:nvPr>
        </p:nvSpPr>
        <p:spPr>
          <a:xfrm>
            <a:off x="1066724" y="1878237"/>
            <a:ext cx="6400801" cy="1752601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/>
              <a:buChar char="•"/>
              <a:defRPr sz="1800"/>
            </a:pPr>
            <a:r>
              <a:t>XML–like syntax extension to ECMAScript</a:t>
            </a:r>
          </a:p>
          <a:p>
            <a:pPr marL="285750" indent="-285750">
              <a:buFont typeface="Arial"/>
              <a:buChar char="•"/>
              <a:defRPr sz="1800"/>
            </a:pPr>
            <a:r>
              <a:t>Create components via tags (sorta like HTML)</a:t>
            </a:r>
          </a:p>
          <a:p>
            <a:pPr marL="285750" indent="-285750">
              <a:buFont typeface="Arial"/>
              <a:buChar char="•"/>
              <a:defRPr sz="1800"/>
            </a:pPr>
            <a:r>
              <a:t>Not intended to be implemented by engines or browsers</a:t>
            </a:r>
          </a:p>
          <a:p>
            <a:pPr marL="285750" indent="-285750">
              <a:buFont typeface="Arial"/>
              <a:buChar char="•"/>
              <a:defRPr sz="1800"/>
            </a:pPr>
            <a:r>
              <a:t>Intended to be used by preprocessors</a:t>
            </a:r>
          </a:p>
          <a:p>
            <a:pPr marL="285750" indent="-285750">
              <a:buFont typeface="Arial"/>
              <a:buChar char="•"/>
              <a:defRPr sz="1800"/>
            </a:pPr>
            <a:r>
              <a:t>React has created a JSX transpiler</a:t>
            </a:r>
          </a:p>
        </p:txBody>
      </p:sp>
      <p:pic>
        <p:nvPicPr>
          <p:cNvPr id="175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13666" t="7875" r="13666" b="30407"/>
          <a:stretch>
            <a:fillRect/>
          </a:stretch>
        </p:blipFill>
        <p:spPr>
          <a:xfrm>
            <a:off x="6822404" y="846617"/>
            <a:ext cx="1388549" cy="11793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5C4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xfrm rot="161682">
            <a:off x="993038" y="884031"/>
            <a:ext cx="4938961" cy="760139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pPr/>
            <a:r>
              <a:t>State</a:t>
            </a:r>
          </a:p>
        </p:txBody>
      </p:sp>
      <p:sp>
        <p:nvSpPr>
          <p:cNvPr id="178" name="Shape 178"/>
          <p:cNvSpPr/>
          <p:nvPr>
            <p:ph type="body" sz="half" idx="1"/>
          </p:nvPr>
        </p:nvSpPr>
        <p:spPr>
          <a:xfrm>
            <a:off x="1142999" y="1692724"/>
            <a:ext cx="6603851" cy="2631626"/>
          </a:xfrm>
          <a:prstGeom prst="rect">
            <a:avLst/>
          </a:prstGeom>
        </p:spPr>
        <p:txBody>
          <a:bodyPr/>
          <a:lstStyle/>
          <a:p>
            <a:pPr marL="277177" indent="-277177" defTabSz="886968">
              <a:buFont typeface="Arial"/>
              <a:buChar char="•"/>
              <a:defRPr sz="1746"/>
            </a:pPr>
            <a:r>
              <a:t>Functional in nature</a:t>
            </a:r>
          </a:p>
          <a:p>
            <a:pPr marL="277177" indent="-277177" defTabSz="886968">
              <a:buFont typeface="Arial"/>
              <a:buChar char="•"/>
              <a:defRPr sz="1746"/>
            </a:pPr>
            <a:r>
              <a:t>Initialize state in the constructor</a:t>
            </a:r>
          </a:p>
          <a:p>
            <a:pPr marL="277177" indent="-277177" defTabSz="886968">
              <a:buFont typeface="Arial"/>
              <a:buChar char="•"/>
              <a:defRPr sz="1746"/>
            </a:pPr>
            <a:r>
              <a:t>Unidirectional  / one-way data binding</a:t>
            </a:r>
          </a:p>
          <a:p>
            <a:pPr marL="277177" indent="-277177" defTabSz="886968">
              <a:buFont typeface="Arial"/>
              <a:buChar char="•"/>
              <a:defRPr sz="1746"/>
            </a:pPr>
            <a:r>
              <a:t>Call </a:t>
            </a:r>
            <a:r>
              <a:rPr b="1"/>
              <a:t>setState</a:t>
            </a:r>
            <a:r>
              <a:t> to change trigger view to </a:t>
            </a:r>
            <a:r>
              <a:rPr b="1"/>
              <a:t>re-render</a:t>
            </a:r>
            <a:endParaRPr b="1"/>
          </a:p>
          <a:p>
            <a:pPr marL="277177" indent="-277177" defTabSz="886968">
              <a:buFont typeface="Arial"/>
              <a:buChar char="•"/>
              <a:defRPr sz="1746"/>
            </a:pPr>
          </a:p>
          <a:p>
            <a:pPr defTabSz="886968">
              <a:buSzTx/>
              <a:buNone/>
              <a:defRPr sz="116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constructor(props) {</a:t>
            </a:r>
          </a:p>
          <a:p>
            <a:pPr defTabSz="886968">
              <a:buSzTx/>
              <a:buNone/>
              <a:defRPr sz="116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super(props);</a:t>
            </a:r>
          </a:p>
          <a:p>
            <a:pPr defTabSz="886968">
              <a:buSzTx/>
              <a:buNone/>
              <a:defRPr sz="116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this.state = {error: false};</a:t>
            </a:r>
          </a:p>
          <a:p>
            <a:pPr defTabSz="886968">
              <a:buSzTx/>
              <a:buNone/>
              <a:defRPr sz="116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defTabSz="886968">
              <a:buSzTx/>
              <a:buNone/>
              <a:defRPr sz="116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…</a:t>
            </a:r>
          </a:p>
          <a:p>
            <a:pPr defTabSz="886968">
              <a:buSzTx/>
              <a:buNone/>
              <a:defRPr sz="1164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this.setState({ error: true });</a:t>
            </a:r>
          </a:p>
        </p:txBody>
      </p:sp>
      <p:pic>
        <p:nvPicPr>
          <p:cNvPr id="179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13666" t="7875" r="13666" b="30407"/>
          <a:stretch>
            <a:fillRect/>
          </a:stretch>
        </p:blipFill>
        <p:spPr>
          <a:xfrm>
            <a:off x="6822404" y="846617"/>
            <a:ext cx="1388549" cy="11793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5C4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 rot="161682">
            <a:off x="993036" y="845931"/>
            <a:ext cx="4938962" cy="760139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pPr/>
            <a:r>
              <a:t>Props</a:t>
            </a:r>
          </a:p>
        </p:txBody>
      </p:sp>
      <p:sp>
        <p:nvSpPr>
          <p:cNvPr id="182" name="Shape 182"/>
          <p:cNvSpPr/>
          <p:nvPr>
            <p:ph type="body" sz="half" idx="1"/>
          </p:nvPr>
        </p:nvSpPr>
        <p:spPr>
          <a:xfrm>
            <a:off x="1104900" y="1695451"/>
            <a:ext cx="6248400" cy="2514601"/>
          </a:xfrm>
          <a:prstGeom prst="rect">
            <a:avLst/>
          </a:prstGeom>
        </p:spPr>
        <p:txBody>
          <a:bodyPr/>
          <a:lstStyle/>
          <a:p>
            <a:pPr marL="277177" indent="-277177" defTabSz="886968">
              <a:buFont typeface="Arial"/>
              <a:buChar char="•"/>
              <a:defRPr sz="1746"/>
            </a:pPr>
            <a:r>
              <a:t>Most components can be customized when they are created, with different parameters. These creation parameters are called props.</a:t>
            </a:r>
          </a:p>
          <a:p>
            <a:pPr marL="277177" indent="-277177" defTabSz="886968">
              <a:buFont typeface="Arial"/>
              <a:buChar char="•"/>
              <a:defRPr sz="1746"/>
            </a:pPr>
            <a:r>
              <a:t>Props are passed into a component</a:t>
            </a:r>
          </a:p>
          <a:p>
            <a:pPr defTabSz="886968">
              <a:buSzTx/>
              <a:buNone/>
              <a:defRPr sz="1358"/>
            </a:pPr>
          </a:p>
          <a:p>
            <a:pPr defTabSz="886968">
              <a:buSzTx/>
              <a:buNone/>
              <a:defRPr sz="1067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</a:t>
            </a:r>
            <a:r>
              <a:rPr sz="1261"/>
              <a:t>Greeting name=‘Tom' /&gt;</a:t>
            </a:r>
            <a:endParaRPr sz="1261"/>
          </a:p>
          <a:p>
            <a:pPr defTabSz="886968">
              <a:buSzTx/>
              <a:buNone/>
              <a:defRPr sz="126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render() {</a:t>
            </a:r>
          </a:p>
          <a:p>
            <a:pPr defTabSz="886968">
              <a:buSzTx/>
              <a:buNone/>
              <a:defRPr sz="126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return (</a:t>
            </a:r>
          </a:p>
          <a:p>
            <a:pPr defTabSz="886968">
              <a:buSzTx/>
              <a:buNone/>
              <a:defRPr sz="126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&lt;Text&gt;Hello {this.props.name}!&lt;/Text&gt;</a:t>
            </a:r>
          </a:p>
          <a:p>
            <a:pPr defTabSz="886968">
              <a:buSzTx/>
              <a:buNone/>
              <a:defRPr sz="126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);</a:t>
            </a:r>
          </a:p>
          <a:p>
            <a:pPr defTabSz="886968">
              <a:buSzTx/>
              <a:buNone/>
              <a:defRPr sz="126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pic>
        <p:nvPicPr>
          <p:cNvPr id="183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13666" t="7875" r="13666" b="30407"/>
          <a:stretch>
            <a:fillRect/>
          </a:stretch>
        </p:blipFill>
        <p:spPr>
          <a:xfrm>
            <a:off x="6822404" y="846617"/>
            <a:ext cx="1388549" cy="11793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5C4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xfrm rot="161682">
            <a:off x="954936" y="757030"/>
            <a:ext cx="4938962" cy="760139"/>
          </a:xfrm>
          <a:prstGeom prst="rect">
            <a:avLst/>
          </a:prstGeom>
        </p:spPr>
        <p:txBody>
          <a:bodyPr anchor="t"/>
          <a:lstStyle/>
          <a:p>
            <a:pPr/>
            <a:r>
              <a:t>Pure Function</a:t>
            </a:r>
          </a:p>
        </p:txBody>
      </p:sp>
      <p:sp>
        <p:nvSpPr>
          <p:cNvPr id="186" name="Shape 186"/>
          <p:cNvSpPr/>
          <p:nvPr>
            <p:ph type="body" idx="1"/>
          </p:nvPr>
        </p:nvSpPr>
        <p:spPr>
          <a:xfrm>
            <a:off x="1092124" y="1314450"/>
            <a:ext cx="6705601" cy="3276600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  <a:defRPr b="1" sz="1800"/>
            </a:pPr>
            <a:r>
              <a:rPr b="0"/>
              <a:t>A </a:t>
            </a:r>
            <a:r>
              <a:t>pure function</a:t>
            </a:r>
            <a:r>
              <a:rPr b="0"/>
              <a:t> is a function where the return value is determined </a:t>
            </a:r>
            <a:r>
              <a:rPr b="0" i="1"/>
              <a:t>only</a:t>
            </a:r>
            <a:r>
              <a:rPr b="0"/>
              <a:t> by its input values, and which does not alter any external state. This has two important implications:</a:t>
            </a:r>
            <a:endParaRPr b="0"/>
          </a:p>
          <a:p>
            <a:pPr>
              <a:buSzTx/>
              <a:buNone/>
              <a:defRPr sz="1800"/>
            </a:pPr>
          </a:p>
          <a:p>
            <a:pPr lvl="2" marL="171450" indent="-171450">
              <a:buFont typeface="Arial"/>
              <a:buChar char="•"/>
              <a:defRPr b="1" sz="1400"/>
            </a:pPr>
            <a:r>
              <a:t>For a given input the function will always return the same result</a:t>
            </a:r>
            <a:r>
              <a:rPr b="0"/>
              <a:t>, no matter how many times it is called. This means that our application is completely predictable - if we know what inputs it will receive, we can be confident of the outputs.</a:t>
            </a:r>
            <a:endParaRPr sz="2400"/>
          </a:p>
          <a:p>
            <a:pPr lvl="2" marL="171450" indent="-171450">
              <a:buFont typeface="Arial"/>
              <a:buChar char="•"/>
              <a:defRPr sz="1400"/>
            </a:pPr>
          </a:p>
          <a:p>
            <a:pPr lvl="2" marL="171450" indent="-171450">
              <a:buFont typeface="Arial"/>
              <a:buChar char="•"/>
              <a:defRPr b="1" sz="1400"/>
            </a:pPr>
            <a:r>
              <a:t>Calling the function will not result in any observable side-effects</a:t>
            </a:r>
            <a:r>
              <a:rPr b="0"/>
              <a:t>. We can be certain that we will not experience any undesirable ‘emergent behavior’ arising from the interactions between different functions.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2CA4AA"/>
            </a:gs>
            <a:gs pos="50000">
              <a:srgbClr val="35C4CA"/>
            </a:gs>
            <a:gs pos="100000">
              <a:srgbClr val="35C4CA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2733424" y="1419574"/>
            <a:ext cx="3328864" cy="2146758"/>
          </a:xfrm>
          <a:prstGeom prst="rect">
            <a:avLst/>
          </a:prstGeom>
          <a:solidFill>
            <a:srgbClr val="000000">
              <a:alpha val="2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9" name="Shape 189"/>
          <p:cNvSpPr/>
          <p:nvPr/>
        </p:nvSpPr>
        <p:spPr>
          <a:xfrm>
            <a:off x="1545290" y="3867149"/>
            <a:ext cx="5729570" cy="1099503"/>
          </a:xfrm>
          <a:prstGeom prst="rect">
            <a:avLst/>
          </a:prstGeom>
          <a:solidFill>
            <a:srgbClr val="000000">
              <a:alpha val="2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457200" y="52099"/>
            <a:ext cx="6248400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48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</a:lstStyle>
          <a:p>
            <a:pPr/>
            <a:r>
              <a:t>MVC Pattern</a:t>
            </a:r>
          </a:p>
        </p:txBody>
      </p:sp>
      <p:pic>
        <p:nvPicPr>
          <p:cNvPr id="191" name="image10.png" descr="http://blog.brew.com.hk/content/images/2016/07/facebook-mv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5291" y="3790950"/>
            <a:ext cx="5570445" cy="1012049"/>
          </a:xfrm>
          <a:prstGeom prst="rect">
            <a:avLst/>
          </a:prstGeom>
          <a:ln w="57150">
            <a:solidFill>
              <a:srgbClr val="FFFFFF"/>
            </a:solidFill>
          </a:ln>
        </p:spPr>
      </p:pic>
      <p:pic>
        <p:nvPicPr>
          <p:cNvPr id="192" name="image11.png" descr="http://blog.brew.com.hk/content/images/2016/07/mv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7225" y="1300901"/>
            <a:ext cx="3276601" cy="2130495"/>
          </a:xfrm>
          <a:prstGeom prst="rect">
            <a:avLst/>
          </a:prstGeom>
          <a:ln w="57150">
            <a:solidFill>
              <a:srgbClr val="D9D9D9"/>
            </a:solidFill>
          </a:ln>
        </p:spPr>
      </p:pic>
      <p:sp>
        <p:nvSpPr>
          <p:cNvPr id="193" name="Shape 193"/>
          <p:cNvSpPr/>
          <p:nvPr/>
        </p:nvSpPr>
        <p:spPr>
          <a:xfrm>
            <a:off x="609600" y="794482"/>
            <a:ext cx="3429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Subtle different flavors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2CA4AA"/>
            </a:gs>
            <a:gs pos="50000">
              <a:srgbClr val="35C4CA"/>
            </a:gs>
            <a:gs pos="100000">
              <a:srgbClr val="35C4CA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1447800" y="1200150"/>
            <a:ext cx="6324600" cy="3505200"/>
          </a:xfrm>
          <a:prstGeom prst="rect">
            <a:avLst/>
          </a:prstGeom>
          <a:solidFill>
            <a:srgbClr val="000000">
              <a:alpha val="2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96" name="image12.png" descr="https://facebook.github.io/flux/img/flux-simple-f8-diagram-explained-1300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9529" y="1123950"/>
            <a:ext cx="6156271" cy="3352800"/>
          </a:xfrm>
          <a:prstGeom prst="rect">
            <a:avLst/>
          </a:prstGeom>
          <a:ln w="76200">
            <a:solidFill>
              <a:srgbClr val="FFFFFF"/>
            </a:solidFill>
          </a:ln>
        </p:spPr>
      </p:pic>
      <p:sp>
        <p:nvSpPr>
          <p:cNvPr id="197" name="Shape 197"/>
          <p:cNvSpPr/>
          <p:nvPr/>
        </p:nvSpPr>
        <p:spPr>
          <a:xfrm>
            <a:off x="457200" y="52099"/>
            <a:ext cx="6248400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48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</a:lstStyle>
          <a:p>
            <a:pPr/>
            <a:r>
              <a:t>Flux Pattern</a:t>
            </a:r>
          </a:p>
        </p:txBody>
      </p:sp>
      <p:pic>
        <p:nvPicPr>
          <p:cNvPr id="198" name="image6.png" descr="Image result for facebook log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39039" y="248089"/>
            <a:ext cx="571063" cy="571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2" y="0"/>
                </a:moveTo>
                <a:cubicBezTo>
                  <a:pt x="4828" y="0"/>
                  <a:pt x="0" y="4828"/>
                  <a:pt x="0" y="10792"/>
                </a:cubicBezTo>
                <a:cubicBezTo>
                  <a:pt x="0" y="16757"/>
                  <a:pt x="4828" y="21600"/>
                  <a:pt x="10792" y="21600"/>
                </a:cubicBezTo>
                <a:cubicBezTo>
                  <a:pt x="16757" y="21600"/>
                  <a:pt x="21600" y="16757"/>
                  <a:pt x="21600" y="10792"/>
                </a:cubicBezTo>
                <a:cubicBezTo>
                  <a:pt x="21600" y="4828"/>
                  <a:pt x="16757" y="0"/>
                  <a:pt x="10792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2CA4AA"/>
            </a:gs>
            <a:gs pos="50000">
              <a:srgbClr val="35C4CA"/>
            </a:gs>
            <a:gs pos="100000">
              <a:srgbClr val="35C4CA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5339739" y="1581150"/>
            <a:ext cx="3326770" cy="3033665"/>
          </a:xfrm>
          <a:prstGeom prst="rect">
            <a:avLst/>
          </a:prstGeom>
          <a:solidFill>
            <a:srgbClr val="000000">
              <a:alpha val="2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1" name="Shape 201"/>
          <p:cNvSpPr/>
          <p:nvPr/>
        </p:nvSpPr>
        <p:spPr>
          <a:xfrm>
            <a:off x="670605" y="1581150"/>
            <a:ext cx="4248264" cy="3033664"/>
          </a:xfrm>
          <a:prstGeom prst="rect">
            <a:avLst/>
          </a:prstGeom>
          <a:solidFill>
            <a:srgbClr val="000000">
              <a:alpha val="2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2" name="Shape 202"/>
          <p:cNvSpPr/>
          <p:nvPr/>
        </p:nvSpPr>
        <p:spPr>
          <a:xfrm>
            <a:off x="389384" y="552984"/>
            <a:ext cx="3657601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48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</a:lstStyle>
          <a:p>
            <a:pPr/>
            <a:r>
              <a:t>MVC</a:t>
            </a:r>
          </a:p>
        </p:txBody>
      </p:sp>
      <p:pic>
        <p:nvPicPr>
          <p:cNvPr id="203" name="image13.png" descr="Complex Flux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14234" y="1581150"/>
            <a:ext cx="3337543" cy="2902651"/>
          </a:xfrm>
          <a:prstGeom prst="rect">
            <a:avLst/>
          </a:prstGeom>
          <a:ln w="76200">
            <a:solidFill>
              <a:srgbClr val="D9D9D9"/>
            </a:solidFill>
          </a:ln>
        </p:spPr>
      </p:pic>
      <p:pic>
        <p:nvPicPr>
          <p:cNvPr id="204" name="image14.png" descr="Complex MVC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6637" y="1581150"/>
            <a:ext cx="4266702" cy="2902651"/>
          </a:xfrm>
          <a:prstGeom prst="rect">
            <a:avLst/>
          </a:prstGeom>
          <a:ln w="76200">
            <a:solidFill>
              <a:srgbClr val="D9D9D9"/>
            </a:solidFill>
          </a:ln>
        </p:spPr>
      </p:pic>
      <p:sp>
        <p:nvSpPr>
          <p:cNvPr id="205" name="Shape 205"/>
          <p:cNvSpPr/>
          <p:nvPr/>
        </p:nvSpPr>
        <p:spPr>
          <a:xfrm>
            <a:off x="5105400" y="509281"/>
            <a:ext cx="3657600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48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</a:lstStyle>
          <a:p>
            <a:pPr/>
            <a:r>
              <a:t>Flux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5C4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body" sz="quarter" idx="1"/>
          </p:nvPr>
        </p:nvSpPr>
        <p:spPr>
          <a:xfrm>
            <a:off x="2854030" y="1355554"/>
            <a:ext cx="3639216" cy="2111128"/>
          </a:xfrm>
          <a:prstGeom prst="rect">
            <a:avLst/>
          </a:prstGeom>
        </p:spPr>
        <p:txBody>
          <a:bodyPr/>
          <a:lstStyle/>
          <a:p>
            <a:pPr defTabSz="676655">
              <a:buSzTx/>
              <a:buNone/>
              <a:defRPr b="1" sz="3700"/>
            </a:pPr>
            <a:r>
              <a:t>Redux.js</a:t>
            </a:r>
          </a:p>
          <a:p>
            <a:pPr defTabSz="676655">
              <a:buClrTx/>
              <a:buSzTx/>
              <a:buFontTx/>
              <a:buNone/>
              <a:defRPr sz="1480"/>
            </a:pPr>
            <a:r>
              <a:t>JS state container</a:t>
            </a:r>
          </a:p>
          <a:p>
            <a:pPr defTabSz="676655">
              <a:buClrTx/>
              <a:buSzTx/>
              <a:buFontTx/>
              <a:buNone/>
              <a:defRPr sz="1480"/>
            </a:pPr>
            <a:r>
              <a:t>Variation on Flux Architecture</a:t>
            </a:r>
          </a:p>
          <a:p>
            <a:pPr defTabSz="676655">
              <a:buClrTx/>
              <a:buSzTx/>
              <a:buFontTx/>
              <a:buNone/>
              <a:defRPr sz="1480"/>
            </a:pPr>
            <a:r>
              <a:t>Complements React view components</a:t>
            </a:r>
          </a:p>
          <a:p>
            <a:pPr defTabSz="676655">
              <a:buClrTx/>
              <a:buSzTx/>
              <a:buFontTx/>
              <a:buNone/>
              <a:defRPr sz="1480"/>
            </a:pPr>
            <a:r>
              <a:t>More popular than Flux.js</a:t>
            </a:r>
          </a:p>
          <a:p>
            <a:pPr defTabSz="676655">
              <a:buClrTx/>
              <a:buSzTx/>
              <a:buFontTx/>
              <a:buNone/>
              <a:defRPr sz="1480"/>
            </a:pPr>
            <a:r>
              <a:t>Helps write apps that behave consistently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6666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body" sz="half" idx="4294967295"/>
          </p:nvPr>
        </p:nvSpPr>
        <p:spPr>
          <a:xfrm>
            <a:off x="660400" y="3003549"/>
            <a:ext cx="6593700" cy="180529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defTabSz="886968">
              <a:spcBef>
                <a:spcPts val="0"/>
              </a:spcBef>
              <a:buSzTx/>
              <a:buNone/>
              <a:defRPr b="1" sz="2134">
                <a:solidFill>
                  <a:srgbClr val="FFFFFF"/>
                </a:solidFill>
              </a:defRPr>
            </a:pPr>
            <a:r>
              <a:t>I am Tom Haslam</a:t>
            </a:r>
          </a:p>
          <a:p>
            <a:pPr defTabSz="886968">
              <a:spcBef>
                <a:spcPts val="0"/>
              </a:spcBef>
              <a:buSzTx/>
              <a:buNone/>
              <a:defRPr sz="1746">
                <a:solidFill>
                  <a:srgbClr val="FFFFFF"/>
                </a:solidFill>
              </a:defRPr>
            </a:pPr>
            <a:r>
              <a:t>I am here to give this presentation. </a:t>
            </a:r>
          </a:p>
          <a:p>
            <a:pPr defTabSz="886968">
              <a:spcBef>
                <a:spcPts val="0"/>
              </a:spcBef>
              <a:buSzTx/>
              <a:buNone/>
              <a:defRPr sz="1746">
                <a:solidFill>
                  <a:srgbClr val="FFFFFF"/>
                </a:solidFill>
              </a:defRPr>
            </a:pPr>
          </a:p>
          <a:p>
            <a:pPr defTabSz="886968">
              <a:spcBef>
                <a:spcPts val="0"/>
              </a:spcBef>
              <a:buSzTx/>
              <a:buNone/>
              <a:defRPr sz="1746">
                <a:solidFill>
                  <a:srgbClr val="FFFFFF"/>
                </a:solidFill>
              </a:defRPr>
            </a:pPr>
            <a:r>
              <a:t>You can reach me at </a:t>
            </a:r>
            <a:r>
              <a:rPr u="sng">
                <a:uFill>
                  <a:solidFill>
                    <a:srgbClr val="1155CC"/>
                  </a:solidFill>
                </a:uFill>
                <a:hlinkClick r:id="rId2" invalidUrl="" action="" tgtFrame="" tooltip="" history="1" highlightClick="0" endSnd="0"/>
              </a:rPr>
              <a:t>haslam.tom@gmail.com</a:t>
            </a:r>
          </a:p>
          <a:p>
            <a:pPr defTabSz="886968">
              <a:spcBef>
                <a:spcPts val="0"/>
              </a:spcBef>
              <a:buSzTx/>
              <a:buNone/>
              <a:defRPr sz="1746">
                <a:solidFill>
                  <a:srgbClr val="FFFFFF"/>
                </a:solidFill>
              </a:defRPr>
            </a:pPr>
            <a:r>
              <a:t>Github: </a:t>
            </a:r>
            <a:r>
              <a:rPr u="sng">
                <a:uFill>
                  <a:solidFill>
                    <a:srgbClr val="1155CC"/>
                  </a:solidFill>
                </a:uFill>
                <a:hlinkClick r:id="rId3" invalidUrl="" action="" tgtFrame="" tooltip="" history="1" highlightClick="0" endSnd="0"/>
              </a:rPr>
              <a:t>https://github.com/thaslam</a:t>
            </a:r>
          </a:p>
          <a:p>
            <a:pPr defTabSz="886968">
              <a:spcBef>
                <a:spcPts val="0"/>
              </a:spcBef>
              <a:buSzTx/>
              <a:buNone/>
              <a:defRPr sz="1746">
                <a:solidFill>
                  <a:srgbClr val="FFFFFF"/>
                </a:solidFill>
              </a:defRPr>
            </a:pPr>
            <a:r>
              <a:t>Instagram: </a:t>
            </a:r>
            <a:r>
              <a:rPr u="sng">
                <a:uFill>
                  <a:solidFill>
                    <a:srgbClr val="1155CC"/>
                  </a:solidFill>
                </a:uFill>
                <a:hlinkClick r:id="rId4" invalidUrl="" action="" tgtFrame="" tooltip="" history="1" highlightClick="0" endSnd="0"/>
              </a:rPr>
              <a:t>https://www.instagram.com/_tomhaslam/</a:t>
            </a:r>
          </a:p>
        </p:txBody>
      </p:sp>
      <p:sp>
        <p:nvSpPr>
          <p:cNvPr id="120" name="Shape 120"/>
          <p:cNvSpPr/>
          <p:nvPr/>
        </p:nvSpPr>
        <p:spPr>
          <a:xfrm>
            <a:off x="5608399" y="449599"/>
            <a:ext cx="2818201" cy="2653802"/>
          </a:xfrm>
          <a:prstGeom prst="wedgeEllipseCallout">
            <a:avLst>
              <a:gd name="adj1" fmla="val -57425"/>
              <a:gd name="adj2" fmla="val 37651"/>
            </a:avLst>
          </a:prstGeom>
          <a:solidFill>
            <a:srgbClr val="FFFFFF"/>
          </a:solidFill>
          <a:ln w="762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21" name="image5.png" descr="http://24804b3f50e326c25d4c-8240d9d562459baed71749c2abc53276.r6.cf1.rackcdn.com/145979716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06388" y="1171109"/>
            <a:ext cx="1995330" cy="909726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/>
        </p:nvSpPr>
        <p:spPr>
          <a:xfrm>
            <a:off x="6260700" y="2030503"/>
            <a:ext cx="1676401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808080"/>
                </a:solidFill>
              </a:defRPr>
            </a:lvl1pPr>
          </a:lstStyle>
          <a:p>
            <a:pPr/>
            <a:r>
              <a:t>Nov. 2016</a:t>
            </a:r>
          </a:p>
        </p:txBody>
      </p:sp>
      <p:sp>
        <p:nvSpPr>
          <p:cNvPr id="123" name="Shape 123"/>
          <p:cNvSpPr/>
          <p:nvPr/>
        </p:nvSpPr>
        <p:spPr>
          <a:xfrm>
            <a:off x="685800" y="1255041"/>
            <a:ext cx="3657600" cy="1550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7200">
                <a:solidFill>
                  <a:srgbClr val="FFFFFF"/>
                </a:solidFill>
                <a:latin typeface="Bradley Hand ITC"/>
                <a:ea typeface="Bradley Hand ITC"/>
                <a:cs typeface="Bradley Hand ITC"/>
                <a:sym typeface="Bradley Hand ITC"/>
              </a:defRPr>
            </a:lvl1pPr>
          </a:lstStyle>
          <a:p>
            <a:pPr/>
            <a:r>
              <a:t>hello.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AD9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 idx="4294967295"/>
          </p:nvPr>
        </p:nvSpPr>
        <p:spPr>
          <a:xfrm>
            <a:off x="685800" y="1004201"/>
            <a:ext cx="7772400" cy="313509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algn="ctr" defTabSz="813816">
              <a:defRPr sz="6408"/>
            </a:pPr>
            <a:r>
              <a:t>The rest </a:t>
            </a:r>
            <a:br/>
            <a:r>
              <a:t>will be in </a:t>
            </a:r>
            <a:br/>
            <a:r>
              <a:rPr b="1"/>
              <a:t>code</a:t>
            </a:r>
          </a:p>
        </p:txBody>
      </p:sp>
      <p:sp>
        <p:nvSpPr>
          <p:cNvPr id="210" name="Shape 210"/>
          <p:cNvSpPr/>
          <p:nvPr/>
        </p:nvSpPr>
        <p:spPr>
          <a:xfrm rot="20534414">
            <a:off x="548059" y="749066"/>
            <a:ext cx="998273" cy="948465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1" name="Shape 211"/>
          <p:cNvSpPr/>
          <p:nvPr/>
        </p:nvSpPr>
        <p:spPr>
          <a:xfrm rot="148705">
            <a:off x="1623771" y="421707"/>
            <a:ext cx="603565" cy="573542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2" name="Shape 212"/>
          <p:cNvSpPr/>
          <p:nvPr/>
        </p:nvSpPr>
        <p:spPr>
          <a:xfrm rot="895552">
            <a:off x="7627468" y="3683272"/>
            <a:ext cx="998180" cy="948476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3" name="Shape 213"/>
          <p:cNvSpPr/>
          <p:nvPr/>
        </p:nvSpPr>
        <p:spPr>
          <a:xfrm rot="2271768">
            <a:off x="8384067" y="2526059"/>
            <a:ext cx="495136" cy="470770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959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2660276" y="1663914"/>
            <a:ext cx="3823448" cy="1425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>
                <a:solidFill>
                  <a:srgbClr val="FFFFFF"/>
                </a:solidFill>
                <a:latin typeface="Bradley Hand ITC"/>
                <a:ea typeface="Bradley Hand ITC"/>
                <a:cs typeface="Bradley Hand ITC"/>
                <a:sym typeface="Bradley Hand ITC"/>
              </a:defRPr>
            </a:lvl1pPr>
          </a:lstStyle>
          <a:p>
            <a:pPr/>
            <a:r>
              <a:t>thanks.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6666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4824" y="687932"/>
            <a:ext cx="2642631" cy="3767636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>
            <p:ph type="body" sz="half" idx="4294967295"/>
          </p:nvPr>
        </p:nvSpPr>
        <p:spPr>
          <a:xfrm>
            <a:off x="4038600" y="717550"/>
            <a:ext cx="4789804" cy="24375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defTabSz="859536">
              <a:spcBef>
                <a:spcPts val="0"/>
              </a:spcBef>
              <a:buSzTx/>
              <a:buNone/>
              <a:defRPr b="1" sz="2256">
                <a:solidFill>
                  <a:srgbClr val="FFFFFF"/>
                </a:solidFill>
              </a:defRPr>
            </a:pPr>
            <a:r>
              <a:t>Looking to get into a software company?</a:t>
            </a:r>
          </a:p>
          <a:p>
            <a:pPr defTabSz="859536">
              <a:spcBef>
                <a:spcPts val="0"/>
              </a:spcBef>
              <a:buSzTx/>
              <a:buNone/>
              <a:defRPr sz="2256">
                <a:solidFill>
                  <a:srgbClr val="FFFFFF"/>
                </a:solidFill>
              </a:defRPr>
            </a:pPr>
          </a:p>
          <a:p>
            <a:pPr defTabSz="859536">
              <a:spcBef>
                <a:spcPts val="0"/>
              </a:spcBef>
              <a:buSzTx/>
              <a:buNone/>
              <a:defRPr sz="2256">
                <a:solidFill>
                  <a:srgbClr val="FFFFFF"/>
                </a:solidFill>
              </a:defRPr>
            </a:pPr>
            <a:r>
              <a:t>I wanted to share this book that I came across.</a:t>
            </a:r>
          </a:p>
          <a:p>
            <a:pPr defTabSz="859536">
              <a:spcBef>
                <a:spcPts val="0"/>
              </a:spcBef>
              <a:buSzTx/>
              <a:buNone/>
              <a:defRPr b="1" sz="1692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5C4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 rot="161729">
            <a:off x="937035" y="902305"/>
            <a:ext cx="7029879" cy="760139"/>
          </a:xfrm>
          <a:prstGeom prst="rect">
            <a:avLst/>
          </a:prstGeom>
        </p:spPr>
        <p:txBody>
          <a:bodyPr/>
          <a:lstStyle/>
          <a:p>
            <a:pPr/>
            <a:r>
              <a:t>We will do two things today…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xfrm>
            <a:off x="902950" y="1556174"/>
            <a:ext cx="7098049" cy="2822701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/>
              <a:buChar char="•"/>
              <a:defRPr sz="2400">
                <a:solidFill>
                  <a:srgbClr val="3D808C"/>
                </a:solidFill>
              </a:defRPr>
            </a:pPr>
          </a:p>
          <a:p>
            <a:pPr marL="320842" indent="-320842">
              <a:buClrTx/>
              <a:buFontTx/>
              <a:buAutoNum type="arabicPeriod" startAt="1"/>
              <a:defRPr sz="2400"/>
            </a:pPr>
            <a:r>
              <a:t>Overview of React Native </a:t>
            </a:r>
            <a:r>
              <a:rPr>
                <a:solidFill>
                  <a:schemeClr val="accent2"/>
                </a:solidFill>
                <a:latin typeface="Noteworthy Light"/>
                <a:ea typeface="Noteworthy Light"/>
                <a:cs typeface="Noteworthy Light"/>
                <a:sym typeface="Noteworthy Light"/>
              </a:rPr>
              <a:t>20 minutes</a:t>
            </a:r>
          </a:p>
          <a:p>
            <a:pPr marL="320842" indent="-320842">
              <a:buClrTx/>
              <a:buFontTx/>
              <a:buAutoNum type="arabicPeriod" startAt="1"/>
              <a:defRPr sz="2400"/>
            </a:pPr>
            <a:r>
              <a:t>Create a simple TicTacToe app </a:t>
            </a:r>
            <a:r>
              <a:rPr>
                <a:solidFill>
                  <a:schemeClr val="accent2"/>
                </a:solidFill>
                <a:latin typeface="Noteworthy Light"/>
                <a:ea typeface="Noteworthy Light"/>
                <a:cs typeface="Noteworthy Light"/>
                <a:sym typeface="Noteworthy Light"/>
              </a:rPr>
              <a:t>30 minutes</a:t>
            </a:r>
            <a:endParaRPr>
              <a:solidFill>
                <a:schemeClr val="accent2"/>
              </a:solidFill>
              <a:latin typeface="Noteworthy Light"/>
              <a:ea typeface="Noteworthy Light"/>
              <a:cs typeface="Noteworthy Light"/>
              <a:sym typeface="Noteworthy Light"/>
            </a:endParaRPr>
          </a:p>
          <a:p>
            <a:pPr marL="320842" indent="-320842">
              <a:buClrTx/>
              <a:buFontTx/>
              <a:buAutoNum type="arabicPeriod" startAt="1"/>
              <a:defRPr sz="2400"/>
            </a:pPr>
            <a:endParaRPr>
              <a:solidFill>
                <a:schemeClr val="accent2"/>
              </a:solidFill>
              <a:latin typeface="Noteworthy Light"/>
              <a:ea typeface="Noteworthy Light"/>
              <a:cs typeface="Noteworthy Light"/>
              <a:sym typeface="Noteworthy Light"/>
            </a:endParaRPr>
          </a:p>
          <a:p>
            <a:pPr>
              <a:buClrTx/>
              <a:buSzTx/>
              <a:buFontTx/>
              <a:buNone/>
              <a:defRPr sz="2000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Code samples &amp; this presentation can be found here: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>
              <a:buClrTx/>
              <a:buSzTx/>
              <a:buFontTx/>
              <a:buNone/>
              <a:defRPr sz="2000"/>
            </a:pP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2" invalidUrl="" action="" tgtFrame="" tooltip="" history="1" highlightClick="0" endSnd="0"/>
              </a:rPr>
              <a:t>https://github.com/thaslam/bscc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5C4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 rot="161682">
            <a:off x="977419" y="891205"/>
            <a:ext cx="4938961" cy="760139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pPr/>
            <a:r>
              <a:t>Created by Facebook</a:t>
            </a:r>
          </a:p>
        </p:txBody>
      </p:sp>
      <p:sp>
        <p:nvSpPr>
          <p:cNvPr id="132" name="Shape 132"/>
          <p:cNvSpPr/>
          <p:nvPr>
            <p:ph type="body" sz="half" idx="1"/>
          </p:nvPr>
        </p:nvSpPr>
        <p:spPr>
          <a:xfrm>
            <a:off x="1028700" y="1579169"/>
            <a:ext cx="5029281" cy="2553937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  <a:defRPr sz="1900"/>
            </a:pPr>
            <a:r>
              <a:t>Cross Platform Mobile Framework</a:t>
            </a:r>
          </a:p>
          <a:p>
            <a:pPr>
              <a:buSzTx/>
              <a:buNone/>
              <a:defRPr sz="1900"/>
            </a:pPr>
            <a:r>
              <a:t>Released in 2015</a:t>
            </a:r>
          </a:p>
          <a:p>
            <a:pPr>
              <a:buSzTx/>
              <a:buNone/>
              <a:defRPr sz="1900"/>
            </a:pPr>
            <a:r>
              <a:t>React (2013) Paradigm to Native Dev</a:t>
            </a:r>
          </a:p>
          <a:p>
            <a:pPr>
              <a:buSzTx/>
              <a:buNone/>
              <a:defRPr sz="1900"/>
            </a:pPr>
            <a:r>
              <a:t>Adaptive Mobile Approach</a:t>
            </a:r>
          </a:p>
          <a:p>
            <a:pPr>
              <a:buSzTx/>
              <a:buNone/>
              <a:defRPr sz="1400"/>
            </a:pPr>
          </a:p>
          <a:p>
            <a:pPr>
              <a:buSzTx/>
              <a:buNone/>
              <a:defRPr sz="3100">
                <a:solidFill>
                  <a:srgbClr val="0070C0"/>
                </a:solidFill>
              </a:defRPr>
            </a:pPr>
            <a:r>
              <a:t>“learn once, </a:t>
            </a:r>
          </a:p>
          <a:p>
            <a:pPr>
              <a:buSzTx/>
              <a:buNone/>
              <a:defRPr sz="3100">
                <a:solidFill>
                  <a:srgbClr val="0070C0"/>
                </a:solidFill>
              </a:defRPr>
            </a:pPr>
            <a:r>
              <a:t>write everywhere”</a:t>
            </a:r>
          </a:p>
        </p:txBody>
      </p:sp>
      <p:pic>
        <p:nvPicPr>
          <p:cNvPr id="133" name="image6.png" descr="Image result for facebook logo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715000" y="1707601"/>
            <a:ext cx="3095626" cy="3095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5C4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 rot="161682">
            <a:off x="852830" y="880136"/>
            <a:ext cx="5853876" cy="760139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pPr/>
            <a:r>
              <a:t>Supports iOS &amp; Android</a:t>
            </a:r>
          </a:p>
        </p:txBody>
      </p:sp>
      <p:pic>
        <p:nvPicPr>
          <p:cNvPr id="136" name="image7.jpeg" descr="Image result for android io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1866900"/>
            <a:ext cx="4781550" cy="23528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2CA4AA"/>
            </a:gs>
            <a:gs pos="50000">
              <a:srgbClr val="35C4CA"/>
            </a:gs>
            <a:gs pos="100000">
              <a:srgbClr val="35C4CA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1205805" y="1990515"/>
            <a:ext cx="7097565" cy="2767013"/>
          </a:xfrm>
          <a:prstGeom prst="rect">
            <a:avLst/>
          </a:prstGeom>
          <a:solidFill>
            <a:srgbClr val="000000">
              <a:alpha val="2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9" name="Shape 139"/>
          <p:cNvSpPr/>
          <p:nvPr>
            <p:ph type="body" sz="quarter" idx="4294967295"/>
          </p:nvPr>
        </p:nvSpPr>
        <p:spPr>
          <a:xfrm>
            <a:off x="2025600" y="1033555"/>
            <a:ext cx="5092800" cy="7848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React Native since 2015</a:t>
            </a:r>
          </a:p>
        </p:txBody>
      </p:sp>
      <p:pic>
        <p:nvPicPr>
          <p:cNvPr id="140" name="image8.png"/>
          <p:cNvPicPr>
            <a:picLocks noChangeAspect="1"/>
          </p:cNvPicPr>
          <p:nvPr/>
        </p:nvPicPr>
        <p:blipFill>
          <a:blip r:embed="rId2">
            <a:extLst/>
          </a:blip>
          <a:srcRect l="6250" t="41069" r="8309" b="17131"/>
          <a:stretch>
            <a:fillRect/>
          </a:stretch>
        </p:blipFill>
        <p:spPr>
          <a:xfrm>
            <a:off x="1016396" y="1873056"/>
            <a:ext cx="7111076" cy="2690751"/>
          </a:xfrm>
          <a:prstGeom prst="rect">
            <a:avLst/>
          </a:prstGeom>
          <a:ln w="76200">
            <a:solidFill>
              <a:srgbClr val="000000"/>
            </a:solidFill>
            <a:miter/>
          </a:ln>
        </p:spPr>
      </p:pic>
      <p:sp>
        <p:nvSpPr>
          <p:cNvPr id="141" name="Shape 141"/>
          <p:cNvSpPr/>
          <p:nvPr/>
        </p:nvSpPr>
        <p:spPr>
          <a:xfrm>
            <a:off x="457200" y="455520"/>
            <a:ext cx="6248400" cy="72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3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</a:lstStyle>
          <a:p>
            <a:pPr/>
            <a:r>
              <a:t>Google Trends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2CA4AA"/>
            </a:gs>
            <a:gs pos="50000">
              <a:srgbClr val="35C4CA"/>
            </a:gs>
            <a:gs pos="100000">
              <a:srgbClr val="35C4CA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1143000" y="1614983"/>
            <a:ext cx="7362825" cy="3295056"/>
          </a:xfrm>
          <a:prstGeom prst="rect">
            <a:avLst/>
          </a:prstGeom>
          <a:solidFill>
            <a:srgbClr val="000000">
              <a:alpha val="2509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457200" y="483526"/>
            <a:ext cx="6248400" cy="728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>
            <a:lvl1pPr>
              <a:defRPr sz="3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</a:lstStyle>
          <a:p>
            <a:pPr/>
            <a:r>
              <a:t>Google Trends</a:t>
            </a:r>
          </a:p>
        </p:txBody>
      </p:sp>
      <p:pic>
        <p:nvPicPr>
          <p:cNvPr id="145" name="image9.png"/>
          <p:cNvPicPr>
            <a:picLocks noChangeAspect="1"/>
          </p:cNvPicPr>
          <p:nvPr/>
        </p:nvPicPr>
        <p:blipFill>
          <a:blip r:embed="rId2">
            <a:extLst/>
          </a:blip>
          <a:srcRect l="7316" t="47059" r="9191" b="18182"/>
          <a:stretch>
            <a:fillRect/>
          </a:stretch>
        </p:blipFill>
        <p:spPr>
          <a:xfrm>
            <a:off x="995082" y="2367802"/>
            <a:ext cx="7286516" cy="2346221"/>
          </a:xfrm>
          <a:prstGeom prst="rect">
            <a:avLst/>
          </a:prstGeom>
          <a:ln w="76200">
            <a:solidFill>
              <a:srgbClr val="000000"/>
            </a:solidFill>
            <a:miter/>
          </a:ln>
        </p:spPr>
      </p:pic>
      <p:pic>
        <p:nvPicPr>
          <p:cNvPr id="146" name="image9.png"/>
          <p:cNvPicPr>
            <a:picLocks noChangeAspect="1"/>
          </p:cNvPicPr>
          <p:nvPr/>
        </p:nvPicPr>
        <p:blipFill>
          <a:blip r:embed="rId2">
            <a:extLst/>
          </a:blip>
          <a:srcRect l="5993" t="15972" r="7977" b="70053"/>
          <a:stretch>
            <a:fillRect/>
          </a:stretch>
        </p:blipFill>
        <p:spPr>
          <a:xfrm>
            <a:off x="995082" y="1459733"/>
            <a:ext cx="7286574" cy="924564"/>
          </a:xfrm>
          <a:prstGeom prst="rect">
            <a:avLst/>
          </a:prstGeom>
          <a:ln w="76200">
            <a:solidFill>
              <a:srgbClr val="000000"/>
            </a:solidFill>
            <a:miter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5C4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body" sz="quarter" idx="1"/>
          </p:nvPr>
        </p:nvSpPr>
        <p:spPr>
          <a:xfrm>
            <a:off x="2829599" y="1683520"/>
            <a:ext cx="3721736" cy="1620148"/>
          </a:xfrm>
          <a:prstGeom prst="rect">
            <a:avLst/>
          </a:prstGeom>
        </p:spPr>
        <p:txBody>
          <a:bodyPr/>
          <a:lstStyle/>
          <a:p>
            <a:pPr defTabSz="438911">
              <a:buSzTx/>
              <a:buNone/>
              <a:defRPr b="1" sz="3312"/>
            </a:pPr>
            <a:r>
              <a:t>JavaScript / ES6</a:t>
            </a:r>
          </a:p>
          <a:p>
            <a:pPr defTabSz="438911">
              <a:buClrTx/>
              <a:buSzTx/>
              <a:buFontTx/>
              <a:buNone/>
              <a:defRPr sz="1679"/>
            </a:pPr>
            <a:r>
              <a:t>Based on React for Web</a:t>
            </a:r>
          </a:p>
          <a:p>
            <a:pPr defTabSz="438911">
              <a:buClrTx/>
              <a:buSzTx/>
              <a:buFontTx/>
              <a:buNone/>
              <a:defRPr sz="1679"/>
            </a:pPr>
            <a:r>
              <a:t>Objective-C / Java not a requirement</a:t>
            </a:r>
          </a:p>
          <a:p>
            <a:pPr defTabSz="438911">
              <a:buClrTx/>
              <a:buSzTx/>
              <a:buFontTx/>
              <a:buNone/>
              <a:defRPr sz="1679"/>
            </a:pPr>
            <a:r>
              <a:t>Ships with Babel Compiler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Jachimo template">
  <a:themeElements>
    <a:clrScheme name="Jachimo template">
      <a:dk1>
        <a:srgbClr val="000000"/>
      </a:dk1>
      <a:lt1>
        <a:srgbClr val="00A7EB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Jachimo 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Jachimo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Jachimo template">
  <a:themeElements>
    <a:clrScheme name="Jachimo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Jachimo 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Jachimo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