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080" y="-25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mmran\Downloads\k.Thaslima%20Banu%20nm%20employee_dataset%20excel%20(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[k.Thaslima Banu nm employee_dataset excel (01).xlsx]Sheet1!PivotTable1</c:name>
    <c:fmtId val="11"/>
  </c:pivotSource>
  <c:chart>
    <c:title>
      <c:tx>
        <c:rich>
          <a:bodyPr rot="0" spcFirstLastPara="1" vertOverflow="ellipsis" vert="horz" wrap="square" anchor="ctr" anchorCtr="1"/>
          <a:lstStyle/>
          <a:p>
            <a:pPr>
              <a:defRPr sz="1800" b="1" i="0" u="none" strike="noStrike" kern="1200" baseline="0">
                <a:solidFill>
                  <a:srgbClr val="FF0000"/>
                </a:solidFill>
                <a:latin typeface="+mn-lt"/>
                <a:ea typeface="+mn-ea"/>
                <a:cs typeface="+mn-cs"/>
              </a:defRPr>
            </a:pPr>
            <a:r>
              <a:rPr lang="en-IN" sz="1800">
                <a:solidFill>
                  <a:schemeClr val="tx1"/>
                </a:solidFill>
              </a:rPr>
              <a:t>EMPLOYEE</a:t>
            </a:r>
            <a:r>
              <a:rPr lang="en-IN" sz="1800">
                <a:solidFill>
                  <a:srgbClr val="FF0000"/>
                </a:solidFill>
              </a:rPr>
              <a:t> </a:t>
            </a:r>
            <a:r>
              <a:rPr lang="en-IN" sz="1800">
                <a:solidFill>
                  <a:schemeClr val="tx1"/>
                </a:solidFill>
              </a:rPr>
              <a:t>PERFORMANCE</a:t>
            </a:r>
            <a:r>
              <a:rPr lang="en-IN" sz="1800">
                <a:solidFill>
                  <a:srgbClr val="FF0000"/>
                </a:solidFill>
              </a:rPr>
              <a:t> </a:t>
            </a:r>
            <a:r>
              <a:rPr lang="en-IN" sz="1800">
                <a:solidFill>
                  <a:schemeClr val="tx1"/>
                </a:solidFill>
              </a:rPr>
              <a:t>ANALYSIS</a:t>
            </a:r>
          </a:p>
        </c:rich>
      </c:tx>
      <c:layout>
        <c:manualLayout>
          <c:xMode val="edge"/>
          <c:yMode val="edge"/>
          <c:x val="0.28951374093575188"/>
          <c:y val="6.1702687664450799E-2"/>
        </c:manualLayout>
      </c:layout>
      <c:spPr>
        <a:solidFill>
          <a:srgbClr val="F42A55"/>
        </a:solidFill>
        <a:ln>
          <a:solidFill>
            <a:schemeClr val="tx1"/>
          </a:solidFill>
        </a:ln>
        <a:effectLst/>
      </c:spPr>
    </c:title>
    <c:pivotFmts>
      <c:pivotFmt>
        <c:idx val="0"/>
        <c:spPr>
          <a:solidFill>
            <a:srgbClr val="00FFFF"/>
          </a:solidFill>
        </c:spPr>
        <c:marker>
          <c:symbol val="none"/>
        </c:marker>
        <c:dLbl>
          <c:idx val="0"/>
          <c:spPr>
            <a:solidFill>
              <a:srgbClr val="333399"/>
            </a:solidFill>
          </c:spPr>
          <c:txPr>
            <a:bodyPr/>
            <a:lstStyle/>
            <a:p>
              <a:pPr>
                <a:defRPr>
                  <a:solidFill>
                    <a:schemeClr val="bg1">
                      <a:lumMod val="65000"/>
                    </a:schemeClr>
                  </a:solidFill>
                </a:defRPr>
              </a:pPr>
              <a:endParaRPr lang="en-US"/>
            </a:p>
          </c:txPr>
          <c:showVal val="1"/>
        </c:dLbl>
      </c:pivotFmt>
      <c:pivotFmt>
        <c:idx val="1"/>
        <c:spPr>
          <a:solidFill>
            <a:srgbClr val="FF0000"/>
          </a:solidFill>
        </c:spPr>
        <c:marker>
          <c:symbol val="none"/>
        </c:marker>
        <c:dLbl>
          <c:idx val="0"/>
          <c:spPr/>
          <c:txPr>
            <a:bodyPr/>
            <a:lstStyle/>
            <a:p>
              <a:pPr>
                <a:defRPr>
                  <a:solidFill>
                    <a:schemeClr val="bg1">
                      <a:lumMod val="65000"/>
                    </a:schemeClr>
                  </a:solidFill>
                </a:defRPr>
              </a:pPr>
              <a:endParaRPr lang="en-US"/>
            </a:p>
          </c:txPr>
          <c:showVal val="1"/>
        </c:dLbl>
      </c:pivotFmt>
      <c:pivotFmt>
        <c:idx val="2"/>
        <c:spPr>
          <a:solidFill>
            <a:srgbClr val="0E0436"/>
          </a:solidFill>
        </c:spPr>
        <c:marker>
          <c:symbol val="none"/>
        </c:marker>
        <c:dLbl>
          <c:idx val="0"/>
          <c:spPr/>
          <c:txPr>
            <a:bodyPr/>
            <a:lstStyle/>
            <a:p>
              <a:pPr>
                <a:defRPr>
                  <a:solidFill>
                    <a:schemeClr val="bg1">
                      <a:lumMod val="65000"/>
                    </a:schemeClr>
                  </a:solidFill>
                </a:defRPr>
              </a:pPr>
              <a:endParaRPr lang="en-US"/>
            </a:p>
          </c:txPr>
          <c:showVal val="1"/>
        </c:dLbl>
      </c:pivotFmt>
      <c:pivotFmt>
        <c:idx val="3"/>
        <c:spPr>
          <a:solidFill>
            <a:srgbClr val="333399"/>
          </a:solidFill>
        </c:spPr>
        <c:marker>
          <c:symbol val="none"/>
        </c:marker>
        <c:dLbl>
          <c:idx val="0"/>
          <c:spPr/>
          <c:txPr>
            <a:bodyPr/>
            <a:lstStyle/>
            <a:p>
              <a:pPr>
                <a:defRPr/>
              </a:pPr>
              <a:endParaRPr lang="en-US"/>
            </a:p>
          </c:txPr>
          <c:showVal val="1"/>
        </c:dLbl>
      </c:pivotFmt>
      <c:pivotFmt>
        <c:idx val="4"/>
        <c:spPr>
          <a:solidFill>
            <a:srgbClr val="CC0000"/>
          </a:solidFill>
          <a:ln>
            <a:solidFill>
              <a:schemeClr val="bg1"/>
            </a:solidFill>
          </a:ln>
        </c:spPr>
        <c:marker>
          <c:symbol val="none"/>
        </c:marker>
        <c:dLbl>
          <c:idx val="0"/>
          <c:spPr/>
          <c:txPr>
            <a:bodyPr/>
            <a:lstStyle/>
            <a:p>
              <a:pPr>
                <a:defRPr>
                  <a:solidFill>
                    <a:schemeClr val="bg1"/>
                  </a:solidFill>
                </a:defRPr>
              </a:pPr>
              <a:endParaRPr lang="en-US"/>
            </a:p>
          </c:txPr>
          <c:showVal val="1"/>
        </c:dLbl>
      </c:pivotFmt>
      <c:pivotFmt>
        <c:idx val="5"/>
        <c:spPr>
          <a:solidFill>
            <a:srgbClr val="0E0436"/>
          </a:solidFill>
          <a:ln>
            <a:solidFill>
              <a:schemeClr val="bg1">
                <a:lumMod val="95000"/>
              </a:schemeClr>
            </a:solidFill>
          </a:ln>
        </c:spPr>
        <c:marker>
          <c:symbol val="none"/>
        </c:marker>
        <c:dLbl>
          <c:idx val="0"/>
          <c:spPr/>
          <c:txPr>
            <a:bodyPr/>
            <a:lstStyle/>
            <a:p>
              <a:pPr>
                <a:defRPr>
                  <a:solidFill>
                    <a:schemeClr val="bg1"/>
                  </a:solidFill>
                </a:defRPr>
              </a:pPr>
              <a:endParaRPr lang="en-US"/>
            </a:p>
          </c:txPr>
          <c:showVal val="1"/>
        </c:dLbl>
      </c:pivotFmt>
      <c:pivotFmt>
        <c:idx val="6"/>
        <c:spPr>
          <a:solidFill>
            <a:srgbClr val="00FFFF"/>
          </a:solidFill>
          <a:ln>
            <a:solidFill>
              <a:schemeClr val="bg1"/>
            </a:solidFill>
          </a:ln>
        </c:spPr>
        <c:marker>
          <c:symbol val="none"/>
        </c:marker>
        <c:dLbl>
          <c:idx val="0"/>
          <c:spPr/>
          <c:txPr>
            <a:bodyPr/>
            <a:lstStyle/>
            <a:p>
              <a:pPr>
                <a:defRPr>
                  <a:solidFill>
                    <a:schemeClr val="bg1"/>
                  </a:solidFill>
                </a:defRPr>
              </a:pPr>
              <a:endParaRPr lang="en-US"/>
            </a:p>
          </c:txPr>
          <c:showVal val="1"/>
        </c:dLbl>
      </c:pivotFmt>
      <c:pivotFmt>
        <c:idx val="7"/>
        <c:spPr>
          <a:solidFill>
            <a:srgbClr val="0000FF"/>
          </a:solidFill>
          <a:ln>
            <a:solidFill>
              <a:schemeClr val="bg1"/>
            </a:solidFill>
          </a:ln>
        </c:spPr>
        <c:marker>
          <c:symbol val="none"/>
        </c:marker>
        <c:dLbl>
          <c:idx val="0"/>
          <c:spPr/>
          <c:txPr>
            <a:bodyPr/>
            <a:lstStyle/>
            <a:p>
              <a:pPr>
                <a:defRPr>
                  <a:solidFill>
                    <a:schemeClr val="bg1"/>
                  </a:solidFill>
                </a:defRPr>
              </a:pPr>
              <a:endParaRPr lang="en-US"/>
            </a:p>
          </c:txPr>
          <c:showVal val="1"/>
        </c:dLbl>
      </c:pivotFmt>
      <c:pivotFmt>
        <c:idx val="8"/>
      </c:pivotFmt>
      <c:pivotFmt>
        <c:idx val="9"/>
        <c:spPr>
          <a:solidFill>
            <a:srgbClr val="CC0000"/>
          </a:solidFill>
          <a:ln>
            <a:solidFill>
              <a:schemeClr val="bg1"/>
            </a:solidFill>
          </a:ln>
        </c:spPr>
        <c:marker>
          <c:symbol val="none"/>
        </c:marker>
        <c:dLbl>
          <c:idx val="0"/>
          <c:spPr/>
          <c:txPr>
            <a:bodyPr/>
            <a:lstStyle/>
            <a:p>
              <a:pPr>
                <a:defRPr>
                  <a:solidFill>
                    <a:schemeClr val="bg1"/>
                  </a:solidFill>
                </a:defRPr>
              </a:pPr>
              <a:endParaRPr lang="en-US"/>
            </a:p>
          </c:txPr>
          <c:showVal val="1"/>
        </c:dLbl>
      </c:pivotFmt>
      <c:pivotFmt>
        <c:idx val="10"/>
        <c:spPr>
          <a:solidFill>
            <a:srgbClr val="0E0436"/>
          </a:solidFill>
          <a:ln>
            <a:solidFill>
              <a:schemeClr val="bg1">
                <a:lumMod val="95000"/>
              </a:schemeClr>
            </a:solidFill>
          </a:ln>
        </c:spPr>
        <c:marker>
          <c:symbol val="none"/>
        </c:marker>
        <c:dLbl>
          <c:idx val="0"/>
          <c:spPr/>
          <c:txPr>
            <a:bodyPr/>
            <a:lstStyle/>
            <a:p>
              <a:pPr>
                <a:defRPr>
                  <a:solidFill>
                    <a:schemeClr val="bg1"/>
                  </a:solidFill>
                </a:defRPr>
              </a:pPr>
              <a:endParaRPr lang="en-US"/>
            </a:p>
          </c:txPr>
          <c:showVal val="1"/>
        </c:dLbl>
      </c:pivotFmt>
      <c:pivotFmt>
        <c:idx val="11"/>
        <c:spPr>
          <a:solidFill>
            <a:srgbClr val="00FFFF"/>
          </a:solidFill>
          <a:ln>
            <a:solidFill>
              <a:schemeClr val="bg1"/>
            </a:solidFill>
          </a:ln>
        </c:spPr>
        <c:marker>
          <c:symbol val="none"/>
        </c:marker>
        <c:dLbl>
          <c:idx val="0"/>
          <c:spPr/>
          <c:txPr>
            <a:bodyPr/>
            <a:lstStyle/>
            <a:p>
              <a:pPr>
                <a:defRPr>
                  <a:solidFill>
                    <a:schemeClr val="bg1"/>
                  </a:solidFill>
                </a:defRPr>
              </a:pPr>
              <a:endParaRPr lang="en-US"/>
            </a:p>
          </c:txPr>
          <c:showVal val="1"/>
        </c:dLbl>
      </c:pivotFmt>
      <c:pivotFmt>
        <c:idx val="12"/>
        <c:spPr>
          <a:solidFill>
            <a:srgbClr val="0000FF"/>
          </a:solidFill>
          <a:ln>
            <a:solidFill>
              <a:schemeClr val="bg1"/>
            </a:solidFill>
          </a:ln>
        </c:spPr>
        <c:marker>
          <c:symbol val="none"/>
        </c:marker>
        <c:dLbl>
          <c:idx val="0"/>
          <c:spPr/>
          <c:txPr>
            <a:bodyPr/>
            <a:lstStyle/>
            <a:p>
              <a:pPr>
                <a:defRPr>
                  <a:solidFill>
                    <a:schemeClr val="bg1"/>
                  </a:solidFill>
                </a:defRPr>
              </a:pPr>
              <a:endParaRPr lang="en-US"/>
            </a:p>
          </c:txPr>
          <c:showVal val="1"/>
        </c:dLbl>
      </c:pivotFmt>
    </c:pivotFmts>
    <c:view3D>
      <c:rotX val="0"/>
      <c:rotY val="0"/>
      <c:depthPercent val="60"/>
      <c:perspective val="100"/>
    </c:view3D>
    <c:floor>
      <c:spPr>
        <a:effectLst/>
        <a:sp3d/>
      </c:spPr>
    </c:floor>
    <c:sideWall>
      <c:spPr>
        <a:noFill/>
        <a:ln>
          <a:noFill/>
        </a:ln>
        <a:effectLst/>
        <a:sp3d/>
      </c:spPr>
    </c:sideWall>
    <c:backWall>
      <c:spPr>
        <a:noFill/>
        <a:ln w="25400">
          <a:noFill/>
        </a:ln>
        <a:effectLst/>
        <a:sp3d/>
      </c:spPr>
    </c:backWall>
    <c:plotArea>
      <c:layout/>
      <c:bar3DChart>
        <c:barDir val="col"/>
        <c:grouping val="clustered"/>
        <c:ser>
          <c:idx val="0"/>
          <c:order val="0"/>
          <c:tx>
            <c:strRef>
              <c:f>Sheet1!$B$3:$B$4</c:f>
              <c:strCache>
                <c:ptCount val="1"/>
                <c:pt idx="0">
                  <c:v>Exceeds</c:v>
                </c:pt>
              </c:strCache>
            </c:strRef>
          </c:tx>
          <c:spPr>
            <a:solidFill>
              <a:srgbClr val="CC0000"/>
            </a:solidFill>
            <a:ln>
              <a:solidFill>
                <a:schemeClr val="bg1"/>
              </a:solidFill>
            </a:ln>
          </c:spPr>
          <c:dLbls>
            <c:txPr>
              <a:bodyPr/>
              <a:lstStyle/>
              <a:p>
                <a:pPr>
                  <a:defRPr>
                    <a:solidFill>
                      <a:schemeClr val="bg1"/>
                    </a:solidFill>
                  </a:defRPr>
                </a:pPr>
                <a:endParaRPr lang="en-US"/>
              </a:p>
            </c:txPr>
            <c:showVal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hape val="cylinder"/>
          <c:extLst xmlns:c16r2="http://schemas.microsoft.com/office/drawing/2015/06/chart">
            <c:ext xmlns:c16="http://schemas.microsoft.com/office/drawing/2014/chart" uri="{C3380CC4-5D6E-409C-BE32-E72D297353CC}">
              <c16:uniqueId val="{00000000-CE63-47AE-904B-8E89E7C10FF9}"/>
            </c:ext>
          </c:extLst>
        </c:ser>
        <c:ser>
          <c:idx val="1"/>
          <c:order val="1"/>
          <c:tx>
            <c:strRef>
              <c:f>Sheet1!$C$3:$C$4</c:f>
              <c:strCache>
                <c:ptCount val="1"/>
                <c:pt idx="0">
                  <c:v>Fully Meets</c:v>
                </c:pt>
              </c:strCache>
            </c:strRef>
          </c:tx>
          <c:spPr>
            <a:solidFill>
              <a:srgbClr val="0E0436"/>
            </a:solidFill>
            <a:ln>
              <a:solidFill>
                <a:schemeClr val="bg1">
                  <a:lumMod val="95000"/>
                </a:schemeClr>
              </a:solidFill>
            </a:ln>
          </c:spPr>
          <c:dLbls>
            <c:txPr>
              <a:bodyPr/>
              <a:lstStyle/>
              <a:p>
                <a:pPr>
                  <a:defRPr>
                    <a:solidFill>
                      <a:schemeClr val="bg1"/>
                    </a:solidFill>
                  </a:defRPr>
                </a:pPr>
                <a:endParaRPr lang="en-US"/>
              </a:p>
            </c:txPr>
            <c:showVal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hape val="cylinder"/>
          <c:extLst xmlns:c16r2="http://schemas.microsoft.com/office/drawing/2015/06/chart">
            <c:ext xmlns:c16="http://schemas.microsoft.com/office/drawing/2014/chart" uri="{C3380CC4-5D6E-409C-BE32-E72D297353CC}">
              <c16:uniqueId val="{00000001-CE63-47AE-904B-8E89E7C10FF9}"/>
            </c:ext>
          </c:extLst>
        </c:ser>
        <c:ser>
          <c:idx val="2"/>
          <c:order val="2"/>
          <c:tx>
            <c:strRef>
              <c:f>Sheet1!$D$3:$D$4</c:f>
              <c:strCache>
                <c:ptCount val="1"/>
                <c:pt idx="0">
                  <c:v>Needs Improvement</c:v>
                </c:pt>
              </c:strCache>
            </c:strRef>
          </c:tx>
          <c:spPr>
            <a:solidFill>
              <a:srgbClr val="00FFFF"/>
            </a:solidFill>
            <a:ln>
              <a:solidFill>
                <a:schemeClr val="bg1"/>
              </a:solidFill>
            </a:ln>
          </c:spPr>
          <c:dLbls>
            <c:txPr>
              <a:bodyPr/>
              <a:lstStyle/>
              <a:p>
                <a:pPr>
                  <a:defRPr>
                    <a:solidFill>
                      <a:schemeClr val="bg1"/>
                    </a:solidFill>
                  </a:defRPr>
                </a:pPr>
                <a:endParaRPr lang="en-US"/>
              </a:p>
            </c:txPr>
            <c:showVal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hape val="cylinder"/>
          <c:extLst xmlns:c16r2="http://schemas.microsoft.com/office/drawing/2015/06/chart">
            <c:ext xmlns:c16="http://schemas.microsoft.com/office/drawing/2014/chart" uri="{C3380CC4-5D6E-409C-BE32-E72D297353CC}">
              <c16:uniqueId val="{00000002-CE63-47AE-904B-8E89E7C10FF9}"/>
            </c:ext>
          </c:extLst>
        </c:ser>
        <c:ser>
          <c:idx val="3"/>
          <c:order val="3"/>
          <c:tx>
            <c:strRef>
              <c:f>Sheet1!$E$3:$E$4</c:f>
              <c:strCache>
                <c:ptCount val="1"/>
                <c:pt idx="0">
                  <c:v>PIP</c:v>
                </c:pt>
              </c:strCache>
            </c:strRef>
          </c:tx>
          <c:spPr>
            <a:solidFill>
              <a:srgbClr val="0000FF"/>
            </a:solidFill>
            <a:ln>
              <a:solidFill>
                <a:schemeClr val="bg1"/>
              </a:solidFill>
            </a:ln>
          </c:spPr>
          <c:dLbls>
            <c:txPr>
              <a:bodyPr/>
              <a:lstStyle/>
              <a:p>
                <a:pPr>
                  <a:defRPr>
                    <a:solidFill>
                      <a:schemeClr val="bg1"/>
                    </a:solidFill>
                  </a:defRPr>
                </a:pPr>
                <a:endParaRPr lang="en-US"/>
              </a:p>
            </c:txPr>
            <c:showVal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hape val="cylinder"/>
          <c:extLst xmlns:c16r2="http://schemas.microsoft.com/office/drawing/2015/06/chart">
            <c:ext xmlns:c16="http://schemas.microsoft.com/office/drawing/2014/chart" uri="{C3380CC4-5D6E-409C-BE32-E72D297353CC}">
              <c16:uniqueId val="{00000003-CE63-47AE-904B-8E89E7C10FF9}"/>
            </c:ext>
          </c:extLst>
        </c:ser>
        <c:dLbls>
          <c:showVal val="1"/>
        </c:dLbls>
        <c:gapWidth val="65"/>
        <c:shape val="box"/>
        <c:axId val="63226240"/>
        <c:axId val="63227776"/>
        <c:axId val="0"/>
      </c:bar3DChart>
      <c:catAx>
        <c:axId val="63226240"/>
        <c:scaling>
          <c:orientation val="minMax"/>
        </c:scaling>
        <c:axPos val="b"/>
        <c:numFmt formatCode="General" sourceLinked="1"/>
        <c:majorTickMark val="none"/>
        <c:tickLblPos val="nextTo"/>
        <c:spPr>
          <a:noFill/>
          <a:ln w="31750" cap="flat" cmpd="sng" algn="ctr">
            <a:solidFill>
              <a:schemeClr val="tx1"/>
            </a:solidFill>
            <a:round/>
          </a:ln>
          <a:effectLst/>
        </c:spPr>
        <c:txPr>
          <a:bodyPr rot="-60000000" spcFirstLastPara="1" vertOverflow="ellipsis" vert="horz" wrap="square" anchor="ctr" anchorCtr="1"/>
          <a:lstStyle/>
          <a:p>
            <a:pPr>
              <a:defRPr sz="900" b="0" i="0" u="none" strike="noStrike" kern="1200" cap="all" baseline="0">
                <a:solidFill>
                  <a:schemeClr val="tx1"/>
                </a:solidFill>
                <a:latin typeface="Arial Black" pitchFamily="34" charset="0"/>
                <a:ea typeface="+mn-ea"/>
                <a:cs typeface="+mn-cs"/>
              </a:defRPr>
            </a:pPr>
            <a:endParaRPr lang="en-US"/>
          </a:p>
        </c:txPr>
        <c:crossAx val="63227776"/>
        <c:crosses val="autoZero"/>
        <c:auto val="1"/>
        <c:lblAlgn val="ctr"/>
        <c:lblOffset val="100"/>
      </c:catAx>
      <c:valAx>
        <c:axId val="63227776"/>
        <c:scaling>
          <c:orientation val="minMax"/>
        </c:scaling>
        <c:axPos val="l"/>
        <c:numFmt formatCode="General" sourceLinked="1"/>
        <c:majorTickMark val="none"/>
        <c:tickLblPos val="nextTo"/>
        <c:spPr>
          <a:noFill/>
          <a:ln w="22225" cmpd="sng">
            <a:solidFill>
              <a:sysClr val="windowText" lastClr="000000"/>
            </a:solidFill>
          </a:ln>
          <a:effectLst/>
        </c:spPr>
        <c:txPr>
          <a:bodyPr rot="-60000000" spcFirstLastPara="1" vertOverflow="ellipsis" vert="horz" wrap="square" anchor="ctr" anchorCtr="1"/>
          <a:lstStyle/>
          <a:p>
            <a:pPr>
              <a:defRPr sz="1200" b="1" i="0" u="none" strike="noStrike" kern="1200" baseline="0">
                <a:solidFill>
                  <a:schemeClr val="bg1">
                    <a:lumMod val="75000"/>
                  </a:schemeClr>
                </a:solidFill>
                <a:latin typeface="Arial Black" pitchFamily="34" charset="0"/>
                <a:ea typeface="+mn-ea"/>
                <a:cs typeface="+mn-cs"/>
              </a:defRPr>
            </a:pPr>
            <a:endParaRPr lang="en-US"/>
          </a:p>
        </c:txPr>
        <c:crossAx val="63226240"/>
        <c:crosses val="autoZero"/>
        <c:crossBetween val="between"/>
      </c:valAx>
      <c:spPr>
        <a:ln w="25400">
          <a:noFill/>
        </a:ln>
      </c:spPr>
    </c:plotArea>
    <c:legend>
      <c:legendPos val="b"/>
      <c:legendEntry>
        <c:idx val="2"/>
        <c:txPr>
          <a:bodyPr rot="0" spcFirstLastPara="1" vertOverflow="ellipsis" vert="horz" wrap="square" anchor="ctr" anchorCtr="1"/>
          <a:lstStyle/>
          <a:p>
            <a:pPr>
              <a:defRPr sz="1100" b="1" i="0" u="none" strike="noStrike" kern="1200" baseline="0">
                <a:solidFill>
                  <a:sysClr val="windowText" lastClr="000000"/>
                </a:solidFill>
                <a:latin typeface="+mn-lt"/>
                <a:ea typeface="+mn-ea"/>
                <a:cs typeface="+mn-cs"/>
              </a:defRPr>
            </a:pPr>
            <a:endParaRPr lang="en-US"/>
          </a:p>
        </c:txPr>
      </c:legendEntry>
      <c:legendEntry>
        <c:idx val="3"/>
        <c:txPr>
          <a:bodyPr rot="0" spcFirstLastPara="1" vertOverflow="ellipsis" vert="horz" wrap="square" anchor="ctr" anchorCtr="1"/>
          <a:lstStyle/>
          <a:p>
            <a:pPr>
              <a:defRPr sz="1100" b="1" i="0" u="none" strike="noStrike" kern="1200" baseline="0">
                <a:solidFill>
                  <a:sysClr val="windowText" lastClr="000000"/>
                </a:solidFill>
                <a:latin typeface="+mn-lt"/>
                <a:ea typeface="+mn-ea"/>
                <a:cs typeface="+mn-cs"/>
              </a:defRPr>
            </a:pPr>
            <a:endParaRPr lang="en-US"/>
          </a:p>
        </c:txPr>
      </c:legendEntry>
      <c:legendEntry>
        <c:idx val="0"/>
        <c:txPr>
          <a:bodyPr rot="0" spcFirstLastPara="1" vertOverflow="ellipsis" vert="horz" wrap="square" anchor="ctr" anchorCtr="1"/>
          <a:lstStyle/>
          <a:p>
            <a:pPr>
              <a:defRPr sz="1100" b="1" i="0" u="none" strike="noStrike" kern="1200" baseline="0">
                <a:solidFill>
                  <a:sysClr val="windowText" lastClr="000000"/>
                </a:solidFill>
                <a:latin typeface="+mn-lt"/>
                <a:ea typeface="+mn-ea"/>
                <a:cs typeface="+mn-cs"/>
              </a:defRPr>
            </a:pPr>
            <a:endParaRPr lang="en-US"/>
          </a:p>
        </c:txPr>
      </c:legendEntry>
      <c:legendEntry>
        <c:idx val="1"/>
        <c:txPr>
          <a:bodyPr rot="0" spcFirstLastPara="1" vertOverflow="ellipsis" vert="horz" wrap="square" anchor="ctr" anchorCtr="1"/>
          <a:lstStyle/>
          <a:p>
            <a:pPr>
              <a:defRPr sz="1100" b="1" i="0" u="none" strike="noStrike" kern="1200" baseline="0">
                <a:solidFill>
                  <a:sysClr val="windowText" lastClr="000000"/>
                </a:solidFill>
                <a:latin typeface="+mn-lt"/>
                <a:ea typeface="+mn-ea"/>
                <a:cs typeface="+mn-cs"/>
              </a:defRPr>
            </a:pPr>
            <a:endParaRPr lang="en-US"/>
          </a:p>
        </c:txPr>
      </c:legendEntry>
      <c:layout>
        <c:manualLayout>
          <c:xMode val="edge"/>
          <c:yMode val="edge"/>
          <c:x val="0.2081771492353329"/>
          <c:y val="0.92048898038108751"/>
          <c:w val="0.6429052455952714"/>
          <c:h val="3.6057950746677246E-2"/>
        </c:manualLayout>
      </c:layout>
      <c:spPr>
        <a:solidFill>
          <a:sysClr val="windowText" lastClr="000000">
            <a:alpha val="24000"/>
          </a:sysClr>
        </a:solidFill>
        <a:ln>
          <a:noFill/>
        </a:ln>
        <a:effectLst/>
      </c:spPr>
      <c:txPr>
        <a:bodyPr rot="0" spcFirstLastPara="1" vertOverflow="ellipsis" vert="horz" wrap="square" anchor="ctr" anchorCtr="1"/>
        <a:lstStyle/>
        <a:p>
          <a:pPr>
            <a:defRPr sz="1100" b="1" i="0" u="none" strike="noStrike" kern="1200" baseline="0">
              <a:solidFill>
                <a:sysClr val="windowText" lastClr="000000"/>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rgbClr val="333399"/>
        </a:gs>
        <a:gs pos="20000">
          <a:srgbClr val="000040"/>
        </a:gs>
        <a:gs pos="50000">
          <a:srgbClr val="400040"/>
        </a:gs>
        <a:gs pos="75000">
          <a:srgbClr val="8F0040"/>
        </a:gs>
        <a:gs pos="89999">
          <a:srgbClr val="F27300"/>
        </a:gs>
        <a:gs pos="100000">
          <a:srgbClr val="FFBF00"/>
        </a:gs>
      </a:gsLst>
      <a:lin ang="5400000" scaled="0"/>
      <a:tileRect/>
    </a:gradFill>
    <a:ln w="9525" cap="flat" cmpd="sng" algn="ctr">
      <a:solidFill>
        <a:schemeClr val="dk1">
          <a:lumMod val="25000"/>
          <a:lumOff val="7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57200" y="381000"/>
            <a:ext cx="9982200" cy="1001556"/>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490661" y="3290233"/>
            <a:ext cx="8610600" cy="1938992"/>
          </a:xfrm>
          <a:prstGeom prst="rect">
            <a:avLst/>
          </a:prstGeom>
          <a:noFill/>
        </p:spPr>
        <p:txBody>
          <a:bodyPr wrap="square" rtlCol="0">
            <a:spAutoFit/>
          </a:bodyPr>
          <a:lstStyle/>
          <a:p>
            <a:r>
              <a:rPr lang="en-US" sz="2400" dirty="0"/>
              <a:t>STUDENT NAME            :</a:t>
            </a:r>
            <a:r>
              <a:rPr lang="en-IN" sz="2400" dirty="0"/>
              <a:t> </a:t>
            </a:r>
            <a:r>
              <a:rPr lang="en-IN" sz="2400" dirty="0" smtClean="0"/>
              <a:t>THASLIMA BANU .K</a:t>
            </a:r>
            <a:endParaRPr lang="en-IN" sz="2400" dirty="0"/>
          </a:p>
          <a:p>
            <a:r>
              <a:rPr lang="en-US" sz="2400" dirty="0"/>
              <a:t>REGISTER NO                 </a:t>
            </a:r>
            <a:r>
              <a:rPr lang="en-US" sz="2400" dirty="0" smtClean="0"/>
              <a:t>:</a:t>
            </a:r>
            <a:r>
              <a:rPr lang="en-US" sz="2400" dirty="0" smtClean="0"/>
              <a:t> 2213391036056</a:t>
            </a:r>
            <a:endParaRPr lang="en-US" sz="2400" dirty="0"/>
          </a:p>
          <a:p>
            <a:r>
              <a:rPr lang="en-US" sz="2400" dirty="0"/>
              <a:t>NAAN MUDHALVAN ID: </a:t>
            </a:r>
            <a:r>
              <a:rPr lang="en-US" sz="2400" dirty="0" smtClean="0"/>
              <a:t>D40D8C33C7F4ABDB3D84C8236531C40B</a:t>
            </a:r>
            <a:endParaRPr lang="en-US" sz="2400" dirty="0"/>
          </a:p>
          <a:p>
            <a:r>
              <a:rPr lang="en-US" sz="2400" dirty="0"/>
              <a:t>DEPARTMENT                </a:t>
            </a:r>
            <a:r>
              <a:rPr lang="en-US" sz="2400" dirty="0" smtClean="0"/>
              <a:t>: B.COM (GENERAL)</a:t>
            </a:r>
            <a:endParaRPr lang="en-US" sz="2400" dirty="0"/>
          </a:p>
          <a:p>
            <a:r>
              <a:rPr lang="en-US" sz="2400" dirty="0"/>
              <a:t>COLLEGE                         </a:t>
            </a:r>
            <a:r>
              <a:rPr lang="en-US" sz="2400" dirty="0" smtClean="0"/>
              <a:t>: QUEEN MARYS COOLEGE</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3" y="291150"/>
            <a:ext cx="8023227" cy="567911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US" sz="4800" b="1" spc="5" dirty="0">
                <a:latin typeface="Trebuchet MS"/>
                <a:cs typeface="Trebuchet MS"/>
              </a:rPr>
              <a:t>  </a:t>
            </a:r>
          </a:p>
          <a:p>
            <a:pPr marL="12700">
              <a:lnSpc>
                <a:spcPct val="100000"/>
              </a:lnSpc>
              <a:spcBef>
                <a:spcPts val="105"/>
              </a:spcBef>
            </a:pPr>
            <a:r>
              <a:rPr lang="en-US" b="1" spc="5" dirty="0" smtClean="0">
                <a:latin typeface="Trebuchet MS"/>
                <a:cs typeface="Trebuchet MS"/>
              </a:rPr>
              <a:t>DATA COLLECTION:</a:t>
            </a:r>
          </a:p>
          <a:p>
            <a:pPr marL="12700">
              <a:lnSpc>
                <a:spcPct val="100000"/>
              </a:lnSpc>
              <a:spcBef>
                <a:spcPts val="105"/>
              </a:spcBef>
            </a:pPr>
            <a:r>
              <a:rPr lang="en-US" b="1" spc="5" dirty="0" smtClean="0">
                <a:latin typeface="Trebuchet MS"/>
                <a:cs typeface="Trebuchet MS"/>
              </a:rPr>
              <a:t>   1) DOWNLOADED FROM EDUNET DASHBOARD.</a:t>
            </a:r>
          </a:p>
          <a:p>
            <a:pPr marL="12700">
              <a:lnSpc>
                <a:spcPct val="100000"/>
              </a:lnSpc>
              <a:spcBef>
                <a:spcPts val="105"/>
              </a:spcBef>
            </a:pPr>
            <a:r>
              <a:rPr lang="en-US" b="1" spc="5" dirty="0" smtClean="0">
                <a:latin typeface="Trebuchet MS"/>
                <a:cs typeface="Trebuchet MS"/>
              </a:rPr>
              <a:t>    </a:t>
            </a:r>
            <a:r>
              <a:rPr lang="en-US" b="1" spc="5" dirty="0">
                <a:latin typeface="Trebuchet MS"/>
                <a:cs typeface="Trebuchet MS"/>
              </a:rPr>
              <a:t>2) COLLECTED EMPLOYEE PERFORMANCE SCORE.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FEATURE COLLECTION:</a:t>
            </a:r>
          </a:p>
          <a:p>
            <a:pPr marL="12700">
              <a:lnSpc>
                <a:spcPct val="100000"/>
              </a:lnSpc>
              <a:spcBef>
                <a:spcPts val="105"/>
              </a:spcBef>
            </a:pPr>
            <a:r>
              <a:rPr lang="en-US" b="1" spc="5" dirty="0">
                <a:latin typeface="Trebuchet MS"/>
                <a:cs typeface="Trebuchet MS"/>
              </a:rPr>
              <a:t>    1) IDENTIFIED PERFORMANCE LEVEL</a:t>
            </a:r>
          </a:p>
          <a:p>
            <a:pPr marL="12700">
              <a:lnSpc>
                <a:spcPct val="100000"/>
              </a:lnSpc>
              <a:spcBef>
                <a:spcPts val="105"/>
              </a:spcBef>
            </a:pPr>
            <a:r>
              <a:rPr lang="en-US" b="1" spc="5" dirty="0">
                <a:latin typeface="Trebuchet MS"/>
                <a:cs typeface="Trebuchet MS"/>
              </a:rPr>
              <a:t>    2) TAKEN BLANKS COLUMN</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PERFORMANCE LEVEL:</a:t>
            </a:r>
          </a:p>
          <a:p>
            <a:pPr marL="12700">
              <a:lnSpc>
                <a:spcPct val="100000"/>
              </a:lnSpc>
              <a:spcBef>
                <a:spcPts val="105"/>
              </a:spcBef>
            </a:pPr>
            <a:r>
              <a:rPr lang="en-US" b="1" spc="5" dirty="0">
                <a:latin typeface="Trebuchet MS"/>
                <a:cs typeface="Trebuchet MS"/>
              </a:rPr>
              <a:t>     1) IDENTIFIED PERFORMANCE SCORE USING FORMULA</a:t>
            </a:r>
          </a:p>
          <a:p>
            <a:pPr marL="12700">
              <a:lnSpc>
                <a:spcPct val="100000"/>
              </a:lnSpc>
              <a:spcBef>
                <a:spcPts val="105"/>
              </a:spcBef>
            </a:pPr>
            <a:r>
              <a:rPr lang="en-US" b="1" spc="5" dirty="0">
                <a:latin typeface="Trebuchet MS"/>
                <a:cs typeface="Trebuchet MS"/>
              </a:rPr>
              <a:t>      2) IT IS DEFINED BY THE PIVOT TABLE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SUMMARY:</a:t>
            </a:r>
          </a:p>
          <a:p>
            <a:pPr marL="12700">
              <a:lnSpc>
                <a:spcPct val="100000"/>
              </a:lnSpc>
              <a:spcBef>
                <a:spcPts val="105"/>
              </a:spcBef>
            </a:pPr>
            <a:r>
              <a:rPr lang="en-US" b="1" spc="5" dirty="0">
                <a:latin typeface="Trebuchet MS"/>
                <a:cs typeface="Trebuchet MS"/>
              </a:rPr>
              <a:t>      1)DOWNLOADED THE EMPLOYEE DATASET FROM DASHBOARD AND </a:t>
            </a:r>
          </a:p>
          <a:p>
            <a:pPr marL="12700">
              <a:lnSpc>
                <a:spcPct val="100000"/>
              </a:lnSpc>
              <a:spcBef>
                <a:spcPts val="105"/>
              </a:spcBef>
            </a:pPr>
            <a:r>
              <a:rPr lang="en-US" b="1" spc="5" dirty="0">
                <a:latin typeface="Trebuchet MS"/>
                <a:cs typeface="Trebuchet MS"/>
              </a:rPr>
              <a:t>         DELETED THE BLANK COLUMNS.                 </a:t>
            </a:r>
          </a:p>
          <a:p>
            <a:pPr marL="12700">
              <a:lnSpc>
                <a:spcPct val="100000"/>
              </a:lnSpc>
              <a:spcBef>
                <a:spcPts val="105"/>
              </a:spcBef>
            </a:pPr>
            <a:r>
              <a:rPr lang="en-US" b="1" spc="5" dirty="0">
                <a:latin typeface="Trebuchet MS"/>
                <a:cs typeface="Trebuchet MS"/>
              </a:rPr>
              <a:t>      2)CREATED PERFORMANCE LEVEL BY USING THE FORMULA </a:t>
            </a:r>
          </a:p>
          <a:p>
            <a:pPr marL="12700">
              <a:lnSpc>
                <a:spcPct val="100000"/>
              </a:lnSpc>
              <a:spcBef>
                <a:spcPts val="105"/>
              </a:spcBef>
            </a:pPr>
            <a:r>
              <a:rPr lang="en-US" b="1" spc="5" dirty="0">
                <a:latin typeface="Trebuchet MS"/>
                <a:cs typeface="Trebuchet MS"/>
              </a:rPr>
              <a:t>      3)AND ALSO DEFINED THEM BY PIVOT TABLE.</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4"/>
            <a:ext cx="2437131" cy="598241"/>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a:extLst>
              <a:ext uri="{FF2B5EF4-FFF2-40B4-BE49-F238E27FC236}">
                <a16:creationId xmlns:xdr="http://schemas.openxmlformats.org/drawingml/2006/spreadsheetDrawing" xmlns="" xmlns:a16="http://schemas.microsoft.com/office/drawing/2014/main" xmlns:lc="http://schemas.openxmlformats.org/drawingml/2006/lockedCanvas" id="{38BE1805-0FC1-44AA-A372-3D7591BCF5F0}"/>
              </a:ext>
            </a:extLst>
          </p:cNvPr>
          <p:cNvGraphicFramePr/>
          <p:nvPr/>
        </p:nvGraphicFramePr>
        <p:xfrm>
          <a:off x="1524000" y="1295400"/>
          <a:ext cx="8382000"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228603" y="609600"/>
            <a:ext cx="10681335" cy="4985980"/>
          </a:xfrm>
        </p:spPr>
        <p:txBody>
          <a:bodyPr/>
          <a:lstStyle/>
          <a:p>
            <a:r>
              <a:rPr lang="en-US" dirty="0">
                <a:latin typeface="Times New Roman" panose="02020603050405020304" pitchFamily="18" charset="0"/>
                <a:cs typeface="Times New Roman" panose="02020603050405020304" pitchFamily="18" charset="0"/>
              </a:rPr>
              <a:t>Conclusion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a:t>
            </a:r>
            <a:r>
              <a:rPr lang="en-US" sz="1800" dirty="0" smtClean="0">
                <a:latin typeface="Times New Roman" panose="02020603050405020304" pitchFamily="18" charset="0"/>
                <a:cs typeface="Times New Roman" panose="02020603050405020304" pitchFamily="18" charset="0"/>
              </a:rPr>
              <a:t>develop their improvement</a:t>
            </a:r>
            <a:r>
              <a:rPr lang="en-US" sz="1800" dirty="0">
                <a:latin typeface="Times New Roman" panose="02020603050405020304" pitchFamily="18" charset="0"/>
                <a:cs typeface="Times New Roman" panose="02020603050405020304" pitchFamily="18" charset="0"/>
              </a:rPr>
              <a:t>. So, this will be the conclusion of the employee dataset by using excel.</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6"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9"/>
            <a:ext cx="2357120" cy="598241"/>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t>
            </a:r>
            <a:br>
              <a:rPr lang="en-US" sz="4250" spc="10" dirty="0"/>
            </a:br>
            <a:r>
              <a:rPr lang="en-US" sz="4250" spc="10" dirty="0"/>
              <a:t>    </a:t>
            </a:r>
            <a:br>
              <a:rPr lang="en-US" sz="4250" spc="10" dirty="0"/>
            </a:br>
            <a:r>
              <a:rPr lang="en-US" sz="4250" spc="10" dirty="0"/>
              <a:t>            </a:t>
            </a:r>
            <a:r>
              <a:rPr lang="en-US" sz="3200" spc="10" dirty="0"/>
              <a:t>It is about the employee performance analysis to know about employee situation if it has a low performance helps to motivate the employee.</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9"/>
            <a:ext cx="5263515" cy="542584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US" sz="4250" spc="-20" dirty="0"/>
              <a:t/>
            </a:r>
            <a:br>
              <a:rPr lang="en-US" sz="4250" spc="-20" dirty="0"/>
            </a:br>
            <a:r>
              <a:rPr lang="en-US" sz="4250" spc="-20" dirty="0"/>
              <a:t/>
            </a:r>
            <a:br>
              <a:rPr lang="en-US" sz="4250" spc="-20" dirty="0"/>
            </a:br>
            <a:r>
              <a:rPr lang="en-US" sz="4250" spc="-20" dirty="0"/>
              <a:t>              </a:t>
            </a:r>
            <a:r>
              <a:rPr lang="en-US" sz="3200" spc="-20" dirty="0"/>
              <a:t>Analyzing the performance of the employee considering various factors like gender, performance score, ratings by using these employee data is prepared</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4"/>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247888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
            </a:r>
            <a:br>
              <a:rPr lang="en-US" sz="3200" spc="5" dirty="0"/>
            </a:br>
            <a:r>
              <a:rPr lang="en-US" sz="3200" spc="5" dirty="0"/>
              <a:t/>
            </a:r>
            <a:br>
              <a:rPr lang="en-US" sz="3200" spc="5" dirty="0"/>
            </a:br>
            <a:r>
              <a:rPr lang="en-US" sz="3200" spc="5" dirty="0"/>
              <a:t>                  </a:t>
            </a:r>
            <a:br>
              <a:rPr lang="en-US" sz="3200" spc="5" dirty="0"/>
            </a:br>
            <a:r>
              <a:rPr lang="en-US" sz="3200" spc="5" dirty="0"/>
              <a:t/>
            </a:r>
            <a:br>
              <a:rPr lang="en-US" sz="3200" spc="5" dirty="0"/>
            </a:br>
            <a:r>
              <a:rPr lang="en-US" sz="3200" spc="5" dirty="0"/>
              <a:t>              </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AutoShape 2" descr="7 Types of Organizational Structures for Compan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01" y="1676404"/>
            <a:ext cx="6415643" cy="44342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6"/>
            <a:ext cx="9763125" cy="3399007"/>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US" sz="3600" dirty="0"/>
              <a:t/>
            </a:r>
            <a:br>
              <a:rPr lang="en-US" sz="3600" dirty="0"/>
            </a:br>
            <a:r>
              <a:rPr lang="en-US" sz="3600" dirty="0"/>
              <a:t/>
            </a:r>
            <a:br>
              <a:rPr lang="en-US" sz="3600" dirty="0"/>
            </a:br>
            <a:r>
              <a:rPr lang="en-US" sz="3600" dirty="0"/>
              <a:t>                    </a:t>
            </a:r>
            <a:r>
              <a:rPr lang="en-US" sz="2800" dirty="0"/>
              <a:t>Conditional formatting: missing</a:t>
            </a:r>
            <a:br>
              <a:rPr lang="en-US" sz="2800" dirty="0"/>
            </a:br>
            <a:r>
              <a:rPr lang="en-US" sz="2800" dirty="0"/>
              <a:t>                          Filter: remove</a:t>
            </a:r>
            <a:br>
              <a:rPr lang="en-US" sz="2800" dirty="0"/>
            </a:br>
            <a:r>
              <a:rPr lang="en-US" sz="2800" dirty="0"/>
              <a:t>                          Formula: performance</a:t>
            </a:r>
            <a:br>
              <a:rPr lang="en-US" sz="2800" dirty="0"/>
            </a:br>
            <a:r>
              <a:rPr lang="en-US" sz="2800" dirty="0"/>
              <a:t>                          Pivot: summary</a:t>
            </a:r>
            <a:br>
              <a:rPr lang="en-US" sz="2800" dirty="0"/>
            </a:br>
            <a:r>
              <a:rPr lang="en-US" sz="2800" dirty="0"/>
              <a:t>                          Graph: data visualization</a:t>
            </a:r>
            <a:endParaRPr sz="3600" dirty="0"/>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5" y="385447"/>
            <a:ext cx="10681335" cy="6155531"/>
          </a:xfrm>
        </p:spPr>
        <p:txBody>
          <a:bodyPr/>
          <a:lstStyle/>
          <a:p>
            <a:r>
              <a:rPr lang="en-IN" dirty="0"/>
              <a:t>Dataset Description  </a:t>
            </a:r>
            <a:br>
              <a:rPr lang="en-IN" dirty="0"/>
            </a:br>
            <a:r>
              <a:rPr lang="en-IN" dirty="0"/>
              <a:t/>
            </a:r>
            <a:br>
              <a:rPr lang="en-IN" dirty="0"/>
            </a:br>
            <a:r>
              <a:rPr lang="en-IN" dirty="0"/>
              <a:t>         </a:t>
            </a:r>
            <a:r>
              <a:rPr lang="en-IN" sz="3200" dirty="0"/>
              <a:t>EMPLOYEE= KAAGLE</a:t>
            </a:r>
            <a:br>
              <a:rPr lang="en-IN" sz="3200" dirty="0"/>
            </a:br>
            <a:r>
              <a:rPr lang="en-IN" sz="3200" dirty="0"/>
              <a:t>              26-FEATURES</a:t>
            </a:r>
            <a:br>
              <a:rPr lang="en-IN" sz="3200" dirty="0"/>
            </a:br>
            <a:r>
              <a:rPr lang="en-IN" sz="3200" dirty="0"/>
              <a:t>              9-FEATURES</a:t>
            </a:r>
            <a:br>
              <a:rPr lang="en-IN" sz="3200" dirty="0"/>
            </a:br>
            <a:r>
              <a:rPr lang="en-IN" sz="3200" dirty="0"/>
              <a:t>              EMPLOYEE ID-NUM</a:t>
            </a:r>
            <a:br>
              <a:rPr lang="en-IN" sz="3200" dirty="0"/>
            </a:br>
            <a:r>
              <a:rPr lang="en-IN" sz="3200" dirty="0"/>
              <a:t>              NAME-TEXT</a:t>
            </a:r>
            <a:br>
              <a:rPr lang="en-IN" sz="3200" dirty="0"/>
            </a:br>
            <a:r>
              <a:rPr lang="en-IN" sz="3200" dirty="0"/>
              <a:t>              EMPLOYEE TYPE</a:t>
            </a:r>
            <a:br>
              <a:rPr lang="en-IN" sz="3200" dirty="0"/>
            </a:br>
            <a:r>
              <a:rPr lang="en-IN" sz="3200" dirty="0"/>
              <a:t>              PERFORMANCE SCORE</a:t>
            </a:r>
            <a:br>
              <a:rPr lang="en-IN" sz="3200" dirty="0"/>
            </a:br>
            <a:r>
              <a:rPr lang="en-IN" sz="3200" dirty="0"/>
              <a:t>              GENDER- MALE,FEMALE</a:t>
            </a:r>
            <a:br>
              <a:rPr lang="en-IN" sz="3200" dirty="0"/>
            </a:br>
            <a:r>
              <a:rPr lang="en-IN" sz="3200" dirty="0"/>
              <a:t>              EMPLOYEE RATING-NUM</a:t>
            </a:r>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150225" cy="4310154"/>
          </a:xfrm>
          <a:prstGeom prst="rect">
            <a:avLst/>
          </a:prstGeom>
        </p:spPr>
        <p:txBody>
          <a:bodyPr vert="horz" wrap="square" lIns="0" tIns="16510" rIns="0" bIns="0" rtlCol="0">
            <a:spAutoFit/>
          </a:bodyPr>
          <a:lstStyle/>
          <a:p>
            <a:pPr marL="12700" algn="l">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r>
              <a:rPr lang="en-US" sz="4250" spc="20" dirty="0"/>
              <a:t/>
            </a:r>
            <a:br>
              <a:rPr lang="en-US" sz="4250" spc="20" dirty="0"/>
            </a:br>
            <a:r>
              <a:rPr lang="en-US" sz="4250" spc="20" dirty="0"/>
              <a:t>                 </a:t>
            </a:r>
            <a:br>
              <a:rPr lang="en-US" sz="4250" spc="20" dirty="0"/>
            </a:br>
            <a:r>
              <a:rPr lang="en-US" sz="4250" spc="20" dirty="0"/>
              <a:t>               </a:t>
            </a:r>
            <a:r>
              <a:rPr lang="en-US" sz="2400" spc="20" dirty="0"/>
              <a:t>PERFORMANCE=IFS(Z8&gt;=5,”VERY HIGH”,Z8&gt;=4,”HIGH”,Z8&gt;=3,”MED”,TRUE,”LOW”)</a:t>
            </a:r>
            <a:r>
              <a:rPr lang="en-US" sz="4250" spc="20" dirty="0"/>
              <a:t/>
            </a:r>
            <a:br>
              <a:rPr lang="en-US" sz="4250" spc="20" dirty="0"/>
            </a:br>
            <a:r>
              <a:rPr lang="en-US" sz="4250" spc="20" dirty="0"/>
              <a:t/>
            </a:r>
            <a:br>
              <a:rPr lang="en-US" sz="4250" spc="20" dirty="0"/>
            </a:br>
            <a:r>
              <a:rPr lang="en-US" sz="4250" spc="20" dirty="0"/>
              <a:t/>
            </a:r>
            <a:br>
              <a:rPr lang="en-US" sz="4250" spc="20" dirty="0"/>
            </a:br>
            <a:r>
              <a:rPr lang="en-US" sz="4250" spc="20" dirty="0"/>
              <a:t>               </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7"/>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297</TotalTime>
  <Words>193</Words>
  <Application>Microsoft Office PowerPoint</Application>
  <PresentationFormat>Custom</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It is about the employee performance analysis to know about employee situation if it has a low performance helps to motivate the employee.</vt:lpstr>
      <vt:lpstr>PROJECT OVERVIEW                Analyzing the performance of the employee considering various factors like gender, performance score, ratings by using these employee data is prepared</vt:lpstr>
      <vt:lpstr>WHO ARE THE END USERS?                                    </vt:lpstr>
      <vt:lpstr>OUR SOLUTION AND ITS VALUE PROPOSITION                      Conditional formatting: missing                           Filter: remove                           Formula: performance                           Pivot: summary                           Graph: data visualization</vt:lpstr>
      <vt:lpstr>Dataset Description             EMPLOYEE= KAAGLE               26-FEATURES               9-FEATURES               EMPLOYEE ID-NUM               NAME-TEXT               EMPLOYEE TYPE               PERFORMANCE SCORE               GENDER- MALE,FEMALE               EMPLOYEE RATING-NUM</vt:lpstr>
      <vt:lpstr>THE "WOW" IN OUR SOLUTION                                  PERFORMANCE=IFS(Z8&gt;=5,”VERY HIGH”,Z8&gt;=4,”HIGH”,Z8&gt;=3,”MED”,TRUE,”LOW”)                  </vt:lpstr>
      <vt:lpstr>Slide 10</vt:lpstr>
      <vt:lpstr>RESULTS</vt:lpstr>
      <vt:lpstr>Conclusion                      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Thaslima Banu</dc:creator>
  <cp:lastModifiedBy>immran</cp:lastModifiedBy>
  <cp:revision>33</cp:revision>
  <dcterms:created xsi:type="dcterms:W3CDTF">2024-03-29T15:07:22Z</dcterms:created>
  <dcterms:modified xsi:type="dcterms:W3CDTF">2024-08-31T07:58:36Z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