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022"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indows\Downloads\thaslim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[thaslima.xlsx]Sheet3!PivotTable2</c:name>
    <c:fmtId val="19"/>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Sheet3!$B$3:$B$4</c:f>
              <c:strCache>
                <c:ptCount val="1"/>
                <c:pt idx="0">
                  <c:v>Female</c:v>
                </c:pt>
              </c:strCache>
            </c:strRef>
          </c:tx>
          <c:invertIfNegative val="0"/>
          <c:cat>
            <c:strRef>
              <c:f>Sheet3!$A$5:$A$13</c:f>
              <c:strCache>
                <c:ptCount val="8"/>
                <c:pt idx="0">
                  <c:v>PR00147</c:v>
                </c:pt>
                <c:pt idx="1">
                  <c:v>PR04686</c:v>
                </c:pt>
                <c:pt idx="2">
                  <c:v>SQ00144</c:v>
                </c:pt>
                <c:pt idx="3">
                  <c:v>SQ00612</c:v>
                </c:pt>
                <c:pt idx="4">
                  <c:v>SQ01854</c:v>
                </c:pt>
                <c:pt idx="5">
                  <c:v>SQ04612</c:v>
                </c:pt>
                <c:pt idx="6">
                  <c:v>TN02749</c:v>
                </c:pt>
                <c:pt idx="7">
                  <c:v>VT01803</c:v>
                </c:pt>
              </c:strCache>
            </c:strRef>
          </c:cat>
          <c:val>
            <c:numRef>
              <c:f>Sheet3!$B$5:$B$13</c:f>
              <c:numCache>
                <c:formatCode>General</c:formatCode>
                <c:ptCount val="8"/>
                <c:pt idx="1">
                  <c:v>88360.79</c:v>
                </c:pt>
                <c:pt idx="4">
                  <c:v>66017.179999999993</c:v>
                </c:pt>
                <c:pt idx="5">
                  <c:v>85879.23</c:v>
                </c:pt>
                <c:pt idx="6">
                  <c:v>57002.02</c:v>
                </c:pt>
                <c:pt idx="7">
                  <c:v>93128.34</c:v>
                </c:pt>
              </c:numCache>
            </c:numRef>
          </c:val>
        </c:ser>
        <c:ser>
          <c:idx val="1"/>
          <c:order val="1"/>
          <c:tx>
            <c:strRef>
              <c:f>Sheet3!$C$3:$C$4</c:f>
              <c:strCache>
                <c:ptCount val="1"/>
                <c:pt idx="0">
                  <c:v>Male</c:v>
                </c:pt>
              </c:strCache>
            </c:strRef>
          </c:tx>
          <c:invertIfNegative val="0"/>
          <c:cat>
            <c:strRef>
              <c:f>Sheet3!$A$5:$A$13</c:f>
              <c:strCache>
                <c:ptCount val="8"/>
                <c:pt idx="0">
                  <c:v>PR00147</c:v>
                </c:pt>
                <c:pt idx="1">
                  <c:v>PR04686</c:v>
                </c:pt>
                <c:pt idx="2">
                  <c:v>SQ00144</c:v>
                </c:pt>
                <c:pt idx="3">
                  <c:v>SQ00612</c:v>
                </c:pt>
                <c:pt idx="4">
                  <c:v>SQ01854</c:v>
                </c:pt>
                <c:pt idx="5">
                  <c:v>SQ04612</c:v>
                </c:pt>
                <c:pt idx="6">
                  <c:v>TN02749</c:v>
                </c:pt>
                <c:pt idx="7">
                  <c:v>VT01803</c:v>
                </c:pt>
              </c:strCache>
            </c:strRef>
          </c:cat>
          <c:val>
            <c:numRef>
              <c:f>Sheet3!$C$5:$C$13</c:f>
              <c:numCache>
                <c:formatCode>General</c:formatCode>
                <c:ptCount val="8"/>
                <c:pt idx="0">
                  <c:v>105468.7</c:v>
                </c:pt>
                <c:pt idx="2">
                  <c:v>118976.16</c:v>
                </c:pt>
                <c:pt idx="3">
                  <c:v>74279.009999999995</c:v>
                </c:pt>
              </c:numCache>
            </c:numRef>
          </c:val>
        </c:ser>
        <c:dLbls>
          <c:showLegendKey val="0"/>
          <c:showVal val="0"/>
          <c:showCatName val="0"/>
          <c:showSerName val="0"/>
          <c:showPercent val="0"/>
          <c:showBubbleSize val="0"/>
        </c:dLbls>
        <c:gapWidth val="150"/>
        <c:axId val="197638400"/>
        <c:axId val="197681152"/>
      </c:barChart>
      <c:catAx>
        <c:axId val="197638400"/>
        <c:scaling>
          <c:orientation val="minMax"/>
        </c:scaling>
        <c:delete val="0"/>
        <c:axPos val="b"/>
        <c:majorTickMark val="out"/>
        <c:minorTickMark val="none"/>
        <c:tickLblPos val="nextTo"/>
        <c:crossAx val="197681152"/>
        <c:crosses val="autoZero"/>
        <c:auto val="1"/>
        <c:lblAlgn val="ctr"/>
        <c:lblOffset val="100"/>
        <c:noMultiLvlLbl val="0"/>
      </c:catAx>
      <c:valAx>
        <c:axId val="197681152"/>
        <c:scaling>
          <c:orientation val="minMax"/>
        </c:scaling>
        <c:delete val="0"/>
        <c:axPos val="l"/>
        <c:majorGridlines/>
        <c:numFmt formatCode="General" sourceLinked="1"/>
        <c:majorTickMark val="out"/>
        <c:minorTickMark val="none"/>
        <c:tickLblPos val="nextTo"/>
        <c:crossAx val="19763840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638775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70345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US" sz="2400" dirty="0" smtClean="0"/>
              <a:t>: THASLIMA BANU.M</a:t>
            </a:r>
            <a:endParaRPr lang="en-US" sz="2400" dirty="0"/>
          </a:p>
          <a:p>
            <a:r>
              <a:rPr lang="en-US" sz="2400" dirty="0"/>
              <a:t>REGISTER </a:t>
            </a:r>
            <a:r>
              <a:rPr lang="en-US" sz="2400" dirty="0"/>
              <a:t>NO:2213391042067, C9EE81B2B6E0765939B45EEDCC7B5341</a:t>
            </a:r>
            <a:endParaRPr lang="en-US" sz="2400" dirty="0"/>
          </a:p>
          <a:p>
            <a:r>
              <a:rPr lang="en-US" sz="2400" dirty="0"/>
              <a:t>DEPARTMENT</a:t>
            </a:r>
            <a:r>
              <a:rPr lang="en-US" sz="2400" dirty="0" smtClean="0"/>
              <a:t>: BACHELOR OF COMMERCE (CORPORATE SECRETARYSHIP)</a:t>
            </a:r>
            <a:endParaRPr lang="en-US" sz="2400" dirty="0"/>
          </a:p>
          <a:p>
            <a:r>
              <a:rPr lang="en-US" sz="2400" dirty="0" smtClean="0"/>
              <a:t>COLLEGE: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381000" y="1661740"/>
            <a:ext cx="110105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Preparation: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Cleaning:</a:t>
            </a:r>
            <a:r>
              <a:rPr kumimoji="0" lang="en-US" sz="1800" b="0" i="0" u="none" strike="noStrike" cap="none" normalizeH="0" baseline="0" dirty="0" smtClean="0">
                <a:ln>
                  <a:noFill/>
                </a:ln>
                <a:solidFill>
                  <a:schemeClr val="tx1"/>
                </a:solidFill>
                <a:effectLst/>
                <a:latin typeface="Arial" charset="0"/>
                <a:cs typeface="Arial" charset="0"/>
              </a:rPr>
              <a:t> Ensure that the dataset is free from errors, missing values, or inconsistencies. Address any missing data or anomalies by imputing values or excluding problematic records if necessary.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Transformation:</a:t>
            </a:r>
            <a:r>
              <a:rPr kumimoji="0" lang="en-US" sz="1800" b="0" i="0" u="none" strike="noStrike" cap="none" normalizeH="0" baseline="0" dirty="0" smtClean="0">
                <a:ln>
                  <a:noFill/>
                </a:ln>
                <a:solidFill>
                  <a:schemeClr val="tx1"/>
                </a:solidFill>
                <a:effectLst/>
                <a:latin typeface="Arial" charset="0"/>
                <a:cs typeface="Arial" charset="0"/>
              </a:rPr>
              <a:t> Convert data into appropriate formats for analysis. This may include aggregating salaries by gender, calculating totals, and creating new variables for further analysis (e.g., salary ratios, percentage contributions).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Descriptive Statistics: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Summary Statistics:</a:t>
            </a:r>
            <a:r>
              <a:rPr kumimoji="0" lang="en-US" sz="1800" b="0" i="0" u="none" strike="noStrike" cap="none" normalizeH="0" baseline="0" dirty="0" smtClean="0">
                <a:ln>
                  <a:noFill/>
                </a:ln>
                <a:solidFill>
                  <a:schemeClr val="tx1"/>
                </a:solidFill>
                <a:effectLst/>
                <a:latin typeface="Arial" charset="0"/>
                <a:cs typeface="Arial" charset="0"/>
              </a:rPr>
              <a:t> Calculate basic metrics such as mean, median, and standard deviation for salaries by gender to understand the central tendencies and dispersion.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Distribution Analysis:</a:t>
            </a:r>
            <a:r>
              <a:rPr kumimoji="0" lang="en-US" sz="1800" b="0" i="0" u="none" strike="noStrike" cap="none" normalizeH="0" baseline="0" dirty="0" smtClean="0">
                <a:ln>
                  <a:noFill/>
                </a:ln>
                <a:solidFill>
                  <a:schemeClr val="tx1"/>
                </a:solidFill>
                <a:effectLst/>
                <a:latin typeface="Arial" charset="0"/>
                <a:cs typeface="Arial" charset="0"/>
              </a:rPr>
              <a:t> Analyze the distribution of salaries within each gender to identify patterns, </a:t>
            </a:r>
            <a:r>
              <a:rPr kumimoji="0" lang="en-US" sz="1800" b="0" i="0" u="none" strike="noStrike" cap="none" normalizeH="0" baseline="0" dirty="0" err="1" smtClean="0">
                <a:ln>
                  <a:noFill/>
                </a:ln>
                <a:solidFill>
                  <a:schemeClr val="tx1"/>
                </a:solidFill>
                <a:effectLst/>
                <a:latin typeface="Arial" charset="0"/>
                <a:cs typeface="Arial" charset="0"/>
              </a:rPr>
              <a:t>skewness</a:t>
            </a:r>
            <a:r>
              <a:rPr kumimoji="0" lang="en-US" sz="1800" b="0" i="0" u="none" strike="noStrike" cap="none" normalizeH="0" baseline="0" dirty="0" smtClean="0">
                <a:ln>
                  <a:noFill/>
                </a:ln>
                <a:solidFill>
                  <a:schemeClr val="tx1"/>
                </a:solidFill>
                <a:effectLst/>
                <a:latin typeface="Arial" charset="0"/>
                <a:cs typeface="Arial" charset="0"/>
              </a:rPr>
              <a:t>, and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3212317453"/>
              </p:ext>
            </p:extLst>
          </p:nvPr>
        </p:nvGraphicFramePr>
        <p:xfrm>
          <a:off x="381000" y="1447799"/>
          <a:ext cx="4140200" cy="4629157"/>
        </p:xfrm>
        <a:graphic>
          <a:graphicData uri="http://schemas.openxmlformats.org/drawingml/2006/table">
            <a:tbl>
              <a:tblPr>
                <a:tableStyleId>{5C22544A-7EE6-4342-B048-85BDC9FD1C3A}</a:tableStyleId>
              </a:tblPr>
              <a:tblGrid>
                <a:gridCol w="874958"/>
                <a:gridCol w="1090527"/>
                <a:gridCol w="672069"/>
                <a:gridCol w="751323"/>
                <a:gridCol w="751323"/>
              </a:tblGrid>
              <a:tr h="356089">
                <a:tc>
                  <a:txBody>
                    <a:bodyPr/>
                    <a:lstStyle/>
                    <a:p>
                      <a:pPr algn="l" fontAlgn="b"/>
                      <a:endParaRPr lang="en-US" sz="1100" b="0" i="0" u="none" strike="noStrike" dirty="0">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dirty="0">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Sum of Salary</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Row Labels</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Female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Male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PR00147</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105468.7</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105468.7</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PR04686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88360.79</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SQ00144</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118976.16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118976.16</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SQ00612</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74279.01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74279.01</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SQ01854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66017.18</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SQ04612</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85879.23</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TN02749</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57002.02</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57002.02</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VT01803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93128.34</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93128.34</a:t>
                      </a:r>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r>
                        <a:rPr lang="en-US" sz="1100" u="none" strike="noStrike">
                          <a:effectLst/>
                        </a:rPr>
                        <a:t>Grand Total</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390387.56</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298723.87</a:t>
                      </a:r>
                      <a:endParaRPr lang="en-US" sz="1100" b="1"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689111.43</a:t>
                      </a:r>
                      <a:endParaRPr lang="en-US" sz="1100" b="1"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r>
              <a:tr h="356089">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dirty="0">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dirty="0">
                        <a:solidFill>
                          <a:srgbClr val="000000"/>
                        </a:solidFill>
                        <a:effectLst/>
                        <a:latin typeface="Calibri"/>
                      </a:endParaRPr>
                    </a:p>
                  </a:txBody>
                  <a:tcPr marL="0" marR="0" marT="0" marB="0" anchor="b"/>
                </a:tc>
              </a:tr>
            </a:tbl>
          </a:graphicData>
        </a:graphic>
      </p:graphicFrame>
      <p:graphicFrame>
        <p:nvGraphicFramePr>
          <p:cNvPr id="10" name="Chart 9"/>
          <p:cNvGraphicFramePr/>
          <p:nvPr>
            <p:extLst>
              <p:ext uri="{D42A27DB-BD31-4B8C-83A1-F6EECF244321}">
                <p14:modId xmlns:p14="http://schemas.microsoft.com/office/powerpoint/2010/main" val="390262313"/>
              </p:ext>
            </p:extLst>
          </p:nvPr>
        </p:nvGraphicFramePr>
        <p:xfrm>
          <a:off x="5105400" y="1676400"/>
          <a:ext cx="39624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95405" y="1828800"/>
            <a:ext cx="9000995" cy="3416320"/>
          </a:xfrm>
          <a:prstGeom prst="rect">
            <a:avLst/>
          </a:prstGeom>
        </p:spPr>
        <p:txBody>
          <a:bodyPr wrap="square">
            <a:spAutoFit/>
          </a:bodyPr>
          <a:lstStyle/>
          <a:p>
            <a:r>
              <a:rPr lang="en-US" b="1" dirty="0"/>
              <a:t>Summary of Analysis:</a:t>
            </a:r>
            <a:endParaRPr lang="en-US" dirty="0"/>
          </a:p>
          <a:p>
            <a:r>
              <a:rPr lang="en-US" dirty="0"/>
              <a:t>The analysis of the salary data, segmented by gender, provides valuable insights into the distribution and equity of compensation within the organization. By applying a range of statistical and analytical methods, we have achieved the following:</a:t>
            </a:r>
          </a:p>
          <a:p>
            <a:r>
              <a:rPr lang="en-US" b="1" dirty="0"/>
              <a:t>Clear Understanding of Gender-Based Salary Distribution:</a:t>
            </a:r>
            <a:endParaRPr lang="en-US" dirty="0"/>
          </a:p>
          <a:p>
            <a:pPr lvl="1"/>
            <a:r>
              <a:rPr lang="en-US" dirty="0"/>
              <a:t>The analysis has revealed how salaries are allocated between female and male employees. Key metrics such as percentage contributions, average salaries, and variance provide a comprehensive view of compensation practices.</a:t>
            </a:r>
          </a:p>
          <a:p>
            <a:r>
              <a:rPr lang="en-US" b="1" dirty="0"/>
              <a:t>Identification of Gender Pay Gaps:</a:t>
            </a:r>
            <a:endParaRPr lang="en-US" dirty="0"/>
          </a:p>
          <a:p>
            <a:pPr lvl="1"/>
            <a:r>
              <a:rPr lang="en-US" dirty="0"/>
              <a:t>We have quantified the gender pay gap, identifying disparities between male and female salaries. This includes calculating the percentage difference in average salaries and understanding the implications for gender equity.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307267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p:cNvSpPr>
            <a:spLocks noChangeArrowheads="1"/>
          </p:cNvSpPr>
          <p:nvPr/>
        </p:nvSpPr>
        <p:spPr bwMode="auto">
          <a:xfrm>
            <a:off x="609601" y="1318351"/>
            <a:ext cx="67817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t>Analyzing </a:t>
            </a:r>
            <a:r>
              <a:rPr lang="en-US" b="1" dirty="0"/>
              <a:t>Salary Data by </a:t>
            </a:r>
            <a:r>
              <a:rPr lang="en-US" b="1" dirty="0" smtClean="0"/>
              <a:t>Gender :</a:t>
            </a:r>
            <a:endParaRPr lang="en-US" dirty="0"/>
          </a:p>
          <a:p>
            <a:r>
              <a:rPr lang="en-US" dirty="0"/>
              <a:t>You have been provided with a dataset summarizing the total salaries of employees by gender. The dataset includes individual salaries for various employee codes, and you need to perform a series of analyses based on this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3" name="Rectangle 12"/>
          <p:cNvSpPr/>
          <p:nvPr/>
        </p:nvSpPr>
        <p:spPr>
          <a:xfrm>
            <a:off x="457200" y="2867830"/>
            <a:ext cx="8153400" cy="2862322"/>
          </a:xfrm>
          <a:prstGeom prst="rect">
            <a:avLst/>
          </a:prstGeom>
        </p:spPr>
        <p:txBody>
          <a:bodyPr wrap="square">
            <a:spAutoFit/>
          </a:bodyPr>
          <a:lstStyle/>
          <a:p>
            <a:r>
              <a:rPr lang="en-US" b="1" dirty="0"/>
              <a:t>Objectives:</a:t>
            </a:r>
          </a:p>
          <a:p>
            <a:r>
              <a:rPr lang="en-US" b="1" dirty="0"/>
              <a:t>Percentage Contribution Calculation</a:t>
            </a:r>
            <a:r>
              <a:rPr lang="en-US" dirty="0"/>
              <a:t>:</a:t>
            </a:r>
          </a:p>
          <a:p>
            <a:pPr lvl="1"/>
            <a:r>
              <a:rPr lang="en-US" dirty="0"/>
              <a:t>Calculate the percentage of the total salary contributed by female employees.</a:t>
            </a:r>
          </a:p>
          <a:p>
            <a:pPr lvl="1"/>
            <a:r>
              <a:rPr lang="en-US" dirty="0"/>
              <a:t>Calculate the percentage of the total salary contributed by male employees.</a:t>
            </a:r>
          </a:p>
          <a:p>
            <a:r>
              <a:rPr lang="en-US" b="1" dirty="0"/>
              <a:t>Identify the Highest Salaries</a:t>
            </a:r>
            <a:r>
              <a:rPr lang="en-US" dirty="0"/>
              <a:t>:</a:t>
            </a:r>
          </a:p>
          <a:p>
            <a:pPr lvl="1"/>
            <a:r>
              <a:rPr lang="en-US" dirty="0"/>
              <a:t>Determine the highest individual salary for female employees.</a:t>
            </a:r>
          </a:p>
          <a:p>
            <a:pPr lvl="1"/>
            <a:r>
              <a:rPr lang="en-US" dirty="0"/>
              <a:t>Determine the highest individual salary for male employees.</a:t>
            </a:r>
          </a:p>
          <a:p>
            <a:r>
              <a:rPr lang="en-US" b="1" dirty="0"/>
              <a:t>Calculate Averages</a:t>
            </a:r>
            <a:r>
              <a:rPr lang="en-US" dirty="0"/>
              <a:t>:</a:t>
            </a:r>
          </a:p>
          <a:p>
            <a:pPr lvl="1"/>
            <a:r>
              <a:rPr lang="en-US" dirty="0"/>
              <a:t>Compute the average salary for female employees.</a:t>
            </a:r>
          </a:p>
          <a:p>
            <a:pPr lvl="1"/>
            <a:r>
              <a:rPr lang="en-US" dirty="0"/>
              <a:t>Compute the average salary for male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68748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380999" y="1319606"/>
            <a:ext cx="78402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charset="0"/>
                <a:cs typeface="Arial" charset="0"/>
              </a:rPr>
              <a:t>Percentage Contribution Calculation</a:t>
            </a:r>
            <a:r>
              <a:rPr kumimoji="0" lang="en-US" sz="24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Determine the proportion of total salary attributable to female and male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charset="0"/>
                <a:cs typeface="Arial" charset="0"/>
              </a:rPr>
              <a:t>Identification of Key Salary Statistics</a:t>
            </a:r>
            <a:r>
              <a:rPr kumimoji="0" lang="en-US" sz="24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Find the highest individual salaries for both female and male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Calculate the average salaries for each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charset="0"/>
                <a:cs typeface="Arial" charset="0"/>
              </a:rPr>
              <a:t>Data Integrity Verification</a:t>
            </a:r>
            <a:r>
              <a:rPr kumimoji="0" lang="en-US" sz="24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Ensure the sum of individual salaries for each gender matches the reported totals.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charset="0"/>
                <a:cs typeface="Arial" charset="0"/>
              </a:rPr>
              <a:t>Confirm that the grand total salary aligns with the sum of individual gender totals.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81000" y="1600200"/>
            <a:ext cx="8001000" cy="4524315"/>
          </a:xfrm>
          <a:prstGeom prst="rect">
            <a:avLst/>
          </a:prstGeom>
        </p:spPr>
        <p:txBody>
          <a:bodyPr wrap="square">
            <a:spAutoFit/>
          </a:bodyPr>
          <a:lstStyle/>
          <a:p>
            <a:r>
              <a:rPr lang="en-US" b="1" dirty="0"/>
              <a:t>1. </a:t>
            </a:r>
            <a:r>
              <a:rPr lang="en-US" sz="2400" b="1" dirty="0"/>
              <a:t>Human Resources (HR) Department:</a:t>
            </a:r>
          </a:p>
          <a:p>
            <a:r>
              <a:rPr lang="en-US" sz="2400" b="1" dirty="0"/>
              <a:t>Purpose</a:t>
            </a:r>
            <a:r>
              <a:rPr lang="en-US" sz="2400" dirty="0"/>
              <a:t>: To ensure equitable compensation practices, address any gender pay gaps, and make informed decisions about salary adjustments and compensation policies.</a:t>
            </a:r>
          </a:p>
          <a:p>
            <a:r>
              <a:rPr lang="en-US" sz="2400" b="1" dirty="0"/>
              <a:t>Usage</a:t>
            </a:r>
            <a:r>
              <a:rPr lang="en-US" sz="2400" dirty="0"/>
              <a:t>: HR professionals can use the analysis to review current salary structures, assess compliance with equal pay laws, and develop strategies to address any disparities.</a:t>
            </a:r>
          </a:p>
          <a:p>
            <a:r>
              <a:rPr lang="en-US" sz="2400" b="1" dirty="0"/>
              <a:t>2. Management and Executives:</a:t>
            </a:r>
          </a:p>
          <a:p>
            <a:r>
              <a:rPr lang="en-US" sz="2400" b="1" dirty="0"/>
              <a:t>Purpose</a:t>
            </a:r>
            <a:r>
              <a:rPr lang="en-US" sz="2400" dirty="0"/>
              <a:t>: To understand the financial implications of salary distributions, make strategic decisions related to budgeting, and address any issues related to gender equity in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443841"/>
            <a:ext cx="7239000" cy="3416320"/>
          </a:xfrm>
          <a:prstGeom prst="rect">
            <a:avLst/>
          </a:prstGeom>
        </p:spPr>
        <p:txBody>
          <a:bodyPr wrap="square">
            <a:spAutoFit/>
          </a:bodyPr>
          <a:lstStyle/>
          <a:p>
            <a:r>
              <a:rPr lang="en-US" b="1" dirty="0"/>
              <a:t>Solution Overview:</a:t>
            </a:r>
            <a:endParaRPr lang="en-US" dirty="0"/>
          </a:p>
          <a:p>
            <a:r>
              <a:rPr lang="en-US" dirty="0"/>
              <a:t>Our solution involves a comprehensive analysis of salary data, segmented by gender, to provide insights into salary distribution, gender-based compensation disparities, and overall data integrity. This analysis will be presented through detailed reports and visualizations, highlighting key metrics such as percentage contributions, highest salaries, average salaries, and salary variance.</a:t>
            </a:r>
          </a:p>
          <a:p>
            <a:r>
              <a:rPr lang="en-US" b="1" dirty="0"/>
              <a:t>Components of the Solution:</a:t>
            </a:r>
            <a:endParaRPr lang="en-US" dirty="0"/>
          </a:p>
          <a:p>
            <a:r>
              <a:rPr lang="en-US" b="1" dirty="0"/>
              <a:t>Percentage Contribution Analysis:</a:t>
            </a:r>
            <a:endParaRPr lang="en-US" dirty="0"/>
          </a:p>
          <a:p>
            <a:pPr lvl="1"/>
            <a:r>
              <a:rPr lang="en-US" dirty="0"/>
              <a:t>Calculate the percentage of total salary contributed by each gender.</a:t>
            </a:r>
          </a:p>
          <a:p>
            <a:pPr lvl="1"/>
            <a:r>
              <a:rPr lang="en-US" dirty="0"/>
              <a:t>Provide a clear understanding of how compensation is distributed between female and male employees.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28600" y="1312036"/>
            <a:ext cx="8763000" cy="1754326"/>
          </a:xfrm>
          <a:prstGeom prst="rect">
            <a:avLst/>
          </a:prstGeom>
        </p:spPr>
        <p:txBody>
          <a:bodyPr wrap="square">
            <a:spAutoFit/>
          </a:bodyPr>
          <a:lstStyle/>
          <a:p>
            <a:r>
              <a:rPr lang="en-US" b="1" dirty="0"/>
              <a:t>Overview:</a:t>
            </a:r>
            <a:endParaRPr lang="en-US" dirty="0"/>
          </a:p>
          <a:p>
            <a:r>
              <a:rPr lang="en-US" dirty="0"/>
              <a:t>The dataset provided consists of salary information for employees, segmented by gender. It includes details on individual salaries for both female and male employees, as well as the total salary amounts for each gender and the overall grand total. The data is structured to enable analysis of compensation distribution and identification of any potential disparities between genders.</a:t>
            </a:r>
          </a:p>
        </p:txBody>
      </p:sp>
      <p:sp>
        <p:nvSpPr>
          <p:cNvPr id="4" name="Rectangle 1"/>
          <p:cNvSpPr>
            <a:spLocks noChangeArrowheads="1"/>
          </p:cNvSpPr>
          <p:nvPr/>
        </p:nvSpPr>
        <p:spPr bwMode="auto">
          <a:xfrm flipV="1">
            <a:off x="381000" y="2420031"/>
            <a:ext cx="1181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 name="Rectangle 2"/>
          <p:cNvSpPr>
            <a:spLocks noChangeArrowheads="1"/>
          </p:cNvSpPr>
          <p:nvPr/>
        </p:nvSpPr>
        <p:spPr bwMode="auto">
          <a:xfrm>
            <a:off x="381000" y="3018755"/>
            <a:ext cx="8839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Description</a:t>
            </a:r>
            <a:r>
              <a:rPr kumimoji="0" lang="en-US" sz="1800" b="0" i="0" u="none" strike="noStrike" cap="none" normalizeH="0" baseline="0" dirty="0" smtClean="0">
                <a:ln>
                  <a:noFill/>
                </a:ln>
                <a:solidFill>
                  <a:schemeClr val="tx1"/>
                </a:solidFill>
                <a:effectLst/>
                <a:latin typeface="Arial" charset="0"/>
                <a:cs typeface="Arial" charset="0"/>
              </a:rPr>
              <a:t>: The salary amount for female employees. Some records may have this field empty if the salary is not applicable to a female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Male Salary:</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Type</a:t>
            </a:r>
            <a:r>
              <a:rPr kumimoji="0" lang="en-US" sz="1800" b="0" i="0" u="none" strike="noStrike" cap="none" normalizeH="0" baseline="0" dirty="0" smtClean="0">
                <a:ln>
                  <a:noFill/>
                </a:ln>
                <a:solidFill>
                  <a:schemeClr val="tx1"/>
                </a:solidFill>
                <a:effectLst/>
                <a:latin typeface="Arial" charset="0"/>
                <a:cs typeface="Arial" charset="0"/>
              </a:rPr>
              <a:t>: Numeric (Currency)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Description</a:t>
            </a:r>
            <a:r>
              <a:rPr kumimoji="0" lang="en-US" sz="1800" b="0" i="0" u="none" strike="noStrike" cap="none" normalizeH="0" baseline="0" dirty="0" smtClean="0">
                <a:ln>
                  <a:noFill/>
                </a:ln>
                <a:solidFill>
                  <a:schemeClr val="tx1"/>
                </a:solidFill>
                <a:effectLst/>
                <a:latin typeface="Arial" charset="0"/>
                <a:cs typeface="Arial" charset="0"/>
              </a:rPr>
              <a:t>: The salary amount for male employees. Some records may have this field empty if the salary is not applicable to a male </a:t>
            </a:r>
            <a:r>
              <a:rPr kumimoji="0" lang="en-US" sz="1800" b="0" i="0" u="none" strike="noStrike" cap="none" normalizeH="0" baseline="0" dirty="0" err="1" smtClean="0">
                <a:ln>
                  <a:noFill/>
                </a:ln>
                <a:solidFill>
                  <a:schemeClr val="tx1"/>
                </a:solidFill>
                <a:effectLst/>
                <a:latin typeface="Arial" charset="0"/>
                <a:cs typeface="Arial" charset="0"/>
              </a:rPr>
              <a:t>employe</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Female Salary:</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Type</a:t>
            </a:r>
            <a:r>
              <a:rPr kumimoji="0" lang="en-US" sz="1800" b="0" i="0" u="none" strike="noStrike" cap="none" normalizeH="0" baseline="0" dirty="0" smtClean="0">
                <a:ln>
                  <a:noFill/>
                </a:ln>
                <a:solidFill>
                  <a:schemeClr val="tx1"/>
                </a:solidFill>
                <a:effectLst/>
                <a:latin typeface="Arial" charset="0"/>
                <a:cs typeface="Arial" charset="0"/>
              </a:rPr>
              <a:t>: Numeric (Currency)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695451"/>
            <a:ext cx="7543800" cy="2862322"/>
          </a:xfrm>
          <a:prstGeom prst="rect">
            <a:avLst/>
          </a:prstGeom>
        </p:spPr>
        <p:txBody>
          <a:bodyPr wrap="square">
            <a:spAutoFit/>
          </a:bodyPr>
          <a:lstStyle/>
          <a:p>
            <a:r>
              <a:rPr lang="en-US" b="1" dirty="0"/>
              <a:t>1. Data-Driven Insights for Strategic Impact:</a:t>
            </a:r>
            <a:endParaRPr lang="en-US" dirty="0"/>
          </a:p>
          <a:p>
            <a:r>
              <a:rPr lang="en-US" b="1" dirty="0"/>
              <a:t>Advanced Analytics:</a:t>
            </a:r>
            <a:r>
              <a:rPr lang="en-US" dirty="0"/>
              <a:t> Our solution doesn't just provide basic statistics; it offers deep, data-driven insights into gender-based salary distribution. By leveraging sophisticated analytical techniques, we uncover hidden patterns and trends that can significantly impact compensation strategies and decision-making.</a:t>
            </a:r>
          </a:p>
          <a:p>
            <a:r>
              <a:rPr lang="en-US" b="1" dirty="0"/>
              <a:t>2. Comprehensive and Actionable Reporting:</a:t>
            </a:r>
            <a:endParaRPr lang="en-US" dirty="0"/>
          </a:p>
          <a:p>
            <a:r>
              <a:rPr lang="en-US" b="1" dirty="0"/>
              <a:t>Tailored Reports:</a:t>
            </a:r>
            <a:r>
              <a:rPr lang="en-US" dirty="0"/>
              <a:t> We deliver detailed, customized reports that highlight key findings with clarity. Our reports include visualizations such as interactive charts and graphs, making complex data easily understandable and actionable for stakeholders at all levels.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1013</Words>
  <Application>Microsoft Office PowerPoint</Application>
  <PresentationFormat>Custom</PresentationFormat>
  <Paragraphs>133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cp:lastModifiedBy>
  <cp:revision>15</cp:revision>
  <dcterms:created xsi:type="dcterms:W3CDTF">2024-03-29T15:07:22Z</dcterms:created>
  <dcterms:modified xsi:type="dcterms:W3CDTF">2024-08-29T19:12:36Z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