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EBEBEB"/>
        </a:solidFill>
        <a:effectLst>
          <a:outerShdw sx="100000" sy="100000" kx="0" ky="0" algn="b" rotWithShape="0" blurRad="50800" dist="25400" dir="540000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F0F0F0"/>
              </a:solidFill>
              <a:prstDash val="solid"/>
              <a:miter lim="400000"/>
            </a:ln>
          </a:top>
          <a:bottom>
            <a:ln w="3175" cap="flat">
              <a:solidFill>
                <a:srgbClr val="F0F0F0"/>
              </a:solidFill>
              <a:prstDash val="solid"/>
              <a:miter lim="400000"/>
            </a:ln>
          </a:bottom>
          <a:insideH>
            <a:ln w="3175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F0F0F0"/>
              </a:solidFill>
              <a:prstDash val="solid"/>
              <a:miter lim="400000"/>
            </a:ln>
          </a:top>
          <a:bottom>
            <a:ln w="3175" cap="flat">
              <a:solidFill>
                <a:srgbClr val="F0F0F0"/>
              </a:solidFill>
              <a:prstDash val="solid"/>
              <a:miter lim="400000"/>
            </a:ln>
          </a:bottom>
          <a:insideH>
            <a:ln w="3175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 b="def" i="def"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3175" cap="flat">
              <a:solidFill>
                <a:srgbClr val="484745"/>
              </a:solidFill>
              <a:prstDash val="solid"/>
              <a:miter lim="400000"/>
            </a:ln>
          </a:left>
          <a:right>
            <a:ln w="3175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3175" cap="flat">
              <a:solidFill>
                <a:srgbClr val="5E5D5B"/>
              </a:solidFill>
              <a:prstDash val="solid"/>
              <a:miter lim="400000"/>
            </a:ln>
          </a:top>
          <a:bottom>
            <a:ln w="3175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3175" cap="flat">
              <a:solidFill>
                <a:srgbClr val="484745"/>
              </a:solidFill>
              <a:prstDash val="solid"/>
              <a:miter lim="400000"/>
            </a:ln>
          </a:top>
          <a:bottom>
            <a:ln w="3175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 b="def" i="def"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 b="def" i="def"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96663"/>
              <a:satOff val="-16428"/>
              <a:lumOff val="3004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 b="def" i="def"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F0F0F0"/>
              </a:solidFill>
              <a:prstDash val="solid"/>
              <a:miter lim="400000"/>
            </a:ln>
          </a:top>
          <a:bottom>
            <a:ln w="3175" cap="flat">
              <a:solidFill>
                <a:srgbClr val="F0F0F0"/>
              </a:solidFill>
              <a:prstDash val="solid"/>
              <a:miter lim="400000"/>
            </a:ln>
          </a:bottom>
          <a:insideH>
            <a:ln w="3175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 b="def" i="def"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3175" cap="flat">
              <a:solidFill>
                <a:srgbClr val="F0F0F0"/>
              </a:solidFill>
              <a:prstDash val="solid"/>
              <a:miter lim="400000"/>
            </a:ln>
          </a:top>
          <a:bottom>
            <a:ln w="3175" cap="flat">
              <a:solidFill>
                <a:srgbClr val="F0F0F0"/>
              </a:solidFill>
              <a:prstDash val="solid"/>
              <a:miter lim="400000"/>
            </a:ln>
          </a:bottom>
          <a:insideH>
            <a:ln w="3175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3175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119562" y="3464718"/>
            <a:ext cx="16144876" cy="3571876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119562" y="7250906"/>
            <a:ext cx="16144876" cy="1214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02642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i="1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4833937" y="6052542"/>
            <a:ext cx="14716126" cy="9144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b="1" sz="50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4601765" y="1067257"/>
            <a:ext cx="15180470" cy="8358189"/>
          </a:xfrm>
          <a:prstGeom prst="rect">
            <a:avLst/>
          </a:prstGeom>
          <a:ln w="25400"/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119562" y="9679781"/>
            <a:ext cx="16144876" cy="151804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119562" y="11430000"/>
            <a:ext cx="16144876" cy="128587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35814" y="13001625"/>
            <a:ext cx="494513" cy="502641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119562" y="4947046"/>
            <a:ext cx="16144876" cy="382190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02642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2406312" y="589359"/>
            <a:ext cx="7858126" cy="12162235"/>
          </a:xfrm>
          <a:prstGeom prst="rect">
            <a:avLst/>
          </a:prstGeom>
          <a:ln w="25400"/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119562" y="589359"/>
            <a:ext cx="7572376" cy="6465095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119562" y="7375921"/>
            <a:ext cx="7572376" cy="535781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02642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2406312" y="3339703"/>
            <a:ext cx="7858126" cy="9572626"/>
          </a:xfrm>
          <a:prstGeom prst="rect">
            <a:avLst/>
          </a:prstGeom>
          <a:ln w="25400"/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4119562" y="3339703"/>
            <a:ext cx="7572376" cy="9572626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buClr>
                <a:srgbClr val="EBEBEB"/>
              </a:buClr>
              <a:defRPr sz="3800"/>
            </a:lvl1pPr>
            <a:lvl2pPr marL="808264" indent="-465364">
              <a:spcBef>
                <a:spcPts val="4500"/>
              </a:spcBef>
              <a:buClr>
                <a:srgbClr val="EBEBEB"/>
              </a:buClr>
              <a:defRPr sz="3800"/>
            </a:lvl2pPr>
            <a:lvl3pPr marL="1151164" indent="-465364">
              <a:spcBef>
                <a:spcPts val="4500"/>
              </a:spcBef>
              <a:buClr>
                <a:srgbClr val="EBEBEB"/>
              </a:buClr>
              <a:defRPr sz="3800"/>
            </a:lvl3pPr>
            <a:lvl4pPr marL="1494064" indent="-465364">
              <a:spcBef>
                <a:spcPts val="4500"/>
              </a:spcBef>
              <a:buClr>
                <a:srgbClr val="EBEBEB"/>
              </a:buClr>
              <a:defRPr sz="3800"/>
            </a:lvl4pPr>
            <a:lvl5pPr marL="1836964" indent="-465364">
              <a:spcBef>
                <a:spcPts val="4500"/>
              </a:spcBef>
              <a:buClr>
                <a:srgbClr val="EBEBEB"/>
              </a:buClr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119562" y="1357312"/>
            <a:ext cx="16144876" cy="1100137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2442031" y="7911703"/>
            <a:ext cx="7858126" cy="4839891"/>
          </a:xfrm>
          <a:prstGeom prst="rect">
            <a:avLst/>
          </a:prstGeom>
          <a:ln w="25400"/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2442031" y="589359"/>
            <a:ext cx="7858126" cy="6911579"/>
          </a:xfrm>
          <a:prstGeom prst="rect">
            <a:avLst/>
          </a:prstGeom>
          <a:ln w="25400"/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4119562" y="589359"/>
            <a:ext cx="7858126" cy="12162235"/>
          </a:xfrm>
          <a:prstGeom prst="rect">
            <a:avLst/>
          </a:prstGeom>
          <a:ln w="25400"/>
          <a:effectLst>
            <a:outerShdw sx="100000" sy="100000" kx="0" ky="0" algn="b" rotWithShape="0" blurRad="355600" dist="177800" dir="540000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119562" y="285750"/>
            <a:ext cx="16144876" cy="3018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119562" y="3393281"/>
            <a:ext cx="16144876" cy="8947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5814" y="13027124"/>
            <a:ext cx="494513" cy="502642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0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9835" marR="0" indent="-549835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956235" marR="0" indent="-549835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362635" marR="0" indent="-549835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1769035" marR="0" indent="-549835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175435" marR="0" indent="-549835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2581835" marR="0" indent="-549835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2988235" marR="0" indent="-549835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3394635" marR="0" indent="-549835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3801035" marR="0" indent="-549835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4600" u="none">
          <a:ln>
            <a:noFill/>
          </a:ln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Relationship Id="rId3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Relationship Id="rId3" Type="http://schemas.openxmlformats.org/officeDocument/2006/relationships/image" Target="../media/image5.tif"/><Relationship Id="rId4" Type="http://schemas.openxmlformats.org/officeDocument/2006/relationships/image" Target="../media/image6.tif"/><Relationship Id="rId5" Type="http://schemas.openxmlformats.org/officeDocument/2006/relationships/image" Target="../media/image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tif"/><Relationship Id="rId3" Type="http://schemas.openxmlformats.org/officeDocument/2006/relationships/image" Target="../media/image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tif"/><Relationship Id="rId3" Type="http://schemas.openxmlformats.org/officeDocument/2006/relationships/image" Target="../media/image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tif"/><Relationship Id="rId3" Type="http://schemas.openxmlformats.org/officeDocument/2006/relationships/image" Target="../media/image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tif"/><Relationship Id="rId3" Type="http://schemas.openxmlformats.org/officeDocument/2006/relationships/image" Target="../media/image10.tif"/><Relationship Id="rId4" Type="http://schemas.openxmlformats.org/officeDocument/2006/relationships/image" Target="../media/image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tif"/><Relationship Id="rId3" Type="http://schemas.openxmlformats.org/officeDocument/2006/relationships/image" Target="../media/image11.tif"/><Relationship Id="rId4" Type="http://schemas.openxmlformats.org/officeDocument/2006/relationships/image" Target="../media/image3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tif"/><Relationship Id="rId3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tif"/><Relationship Id="rId3" Type="http://schemas.openxmlformats.org/officeDocument/2006/relationships/image" Target="../media/image13.tif"/><Relationship Id="rId4" Type="http://schemas.openxmlformats.org/officeDocument/2006/relationships/image" Target="../media/image14.tif"/><Relationship Id="rId5" Type="http://schemas.openxmlformats.org/officeDocument/2006/relationships/image" Target="../media/image3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tif"/><Relationship Id="rId3" Type="http://schemas.openxmlformats.org/officeDocument/2006/relationships/image" Target="../media/image15.tif"/><Relationship Id="rId4" Type="http://schemas.openxmlformats.org/officeDocument/2006/relationships/image" Target="../media/image3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tif"/><Relationship Id="rId3" Type="http://schemas.openxmlformats.org/officeDocument/2006/relationships/image" Target="../media/image16.tif"/><Relationship Id="rId4" Type="http://schemas.openxmlformats.org/officeDocument/2006/relationships/image" Target="../media/image3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tif"/><Relationship Id="rId3" Type="http://schemas.openxmlformats.org/officeDocument/2006/relationships/image" Target="../media/image3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tif"/><Relationship Id="rId3" Type="http://schemas.openxmlformats.org/officeDocument/2006/relationships/image" Target="../media/image17.tif"/><Relationship Id="rId4" Type="http://schemas.openxmlformats.org/officeDocument/2006/relationships/image" Target="../media/image3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tif"/><Relationship Id="rId3" Type="http://schemas.openxmlformats.org/officeDocument/2006/relationships/image" Target="../media/image19.tif"/><Relationship Id="rId4" Type="http://schemas.openxmlformats.org/officeDocument/2006/relationships/image" Target="../media/image3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tif"/><Relationship Id="rId3" Type="http://schemas.openxmlformats.org/officeDocument/2006/relationships/image" Target="../media/image19.tif"/><Relationship Id="rId4" Type="http://schemas.openxmlformats.org/officeDocument/2006/relationships/image" Target="../media/image3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png"/><Relationship Id="rId4" Type="http://schemas.openxmlformats.org/officeDocument/2006/relationships/image" Target="../media/image20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tif"/><Relationship Id="rId3" Type="http://schemas.openxmlformats.org/officeDocument/2006/relationships/image" Target="../media/image1.tif"/><Relationship Id="rId4" Type="http://schemas.openxmlformats.org/officeDocument/2006/relationships/image" Target="../media/image2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tif"/><Relationship Id="rId3" Type="http://schemas.openxmlformats.org/officeDocument/2006/relationships/image" Target="../media/image1.tif"/><Relationship Id="rId4" Type="http://schemas.openxmlformats.org/officeDocument/2006/relationships/image" Target="../media/image2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tif"/><Relationship Id="rId3" Type="http://schemas.openxmlformats.org/officeDocument/2006/relationships/image" Target="../media/image1.tif"/><Relationship Id="rId4" Type="http://schemas.openxmlformats.org/officeDocument/2006/relationships/image" Target="../media/image2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tif"/><Relationship Id="rId3" Type="http://schemas.openxmlformats.org/officeDocument/2006/relationships/image" Target="../media/image25.tif"/><Relationship Id="rId4" Type="http://schemas.openxmlformats.org/officeDocument/2006/relationships/image" Target="../media/image1.tif"/><Relationship Id="rId5" Type="http://schemas.openxmlformats.org/officeDocument/2006/relationships/image" Target="../media/image2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tif"/><Relationship Id="rId3" Type="http://schemas.openxmlformats.org/officeDocument/2006/relationships/image" Target="../media/image1.tif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tif"/><Relationship Id="rId3" Type="http://schemas.openxmlformats.org/officeDocument/2006/relationships/image" Target="../media/image26.tif"/><Relationship Id="rId4" Type="http://schemas.openxmlformats.org/officeDocument/2006/relationships/image" Target="../media/image1.tif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tif"/><Relationship Id="rId3" Type="http://schemas.openxmlformats.org/officeDocument/2006/relationships/image" Target="../media/image26.tif"/><Relationship Id="rId4" Type="http://schemas.openxmlformats.org/officeDocument/2006/relationships/image" Target="../media/image1.tif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mailto:ryan@apstra.com" TargetMode="External"/><Relationship Id="rId3" Type="http://schemas.openxmlformats.org/officeDocument/2006/relationships/hyperlink" Target="http://www.apstra.com" TargetMode="External"/><Relationship Id="rId4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1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etwork Automation and the Tools Available Today"/>
          <p:cNvSpPr txBox="1"/>
          <p:nvPr>
            <p:ph type="ctrTitle"/>
          </p:nvPr>
        </p:nvSpPr>
        <p:spPr>
          <a:xfrm>
            <a:off x="3112304" y="1863225"/>
            <a:ext cx="18921020" cy="4831004"/>
          </a:xfrm>
          <a:prstGeom prst="rect">
            <a:avLst/>
          </a:prstGeom>
        </p:spPr>
        <p:txBody>
          <a:bodyPr/>
          <a:lstStyle/>
          <a:p>
            <a:pPr/>
            <a:r>
              <a:t>Network Automation and the Tools Available Today</a:t>
            </a:r>
          </a:p>
        </p:txBody>
      </p:sp>
      <p:sp>
        <p:nvSpPr>
          <p:cNvPr id="120" name="Ryan Booth…"/>
          <p:cNvSpPr txBox="1"/>
          <p:nvPr>
            <p:ph type="subTitle" sz="quarter" idx="1"/>
          </p:nvPr>
        </p:nvSpPr>
        <p:spPr>
          <a:xfrm>
            <a:off x="2559899" y="7288946"/>
            <a:ext cx="17630347" cy="3530009"/>
          </a:xfrm>
          <a:prstGeom prst="rect">
            <a:avLst/>
          </a:prstGeom>
        </p:spPr>
        <p:txBody>
          <a:bodyPr/>
          <a:lstStyle/>
          <a:p>
            <a:pPr/>
            <a:r>
              <a:t>Ryan Booth </a:t>
            </a:r>
          </a:p>
          <a:p>
            <a:pPr/>
            <a:r>
              <a:t>@That1Guy_15 </a:t>
            </a:r>
          </a:p>
        </p:txBody>
      </p:sp>
      <p:pic>
        <p:nvPicPr>
          <p:cNvPr id="121" name="charmander.jpg" descr="charmande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23476" y="7441299"/>
            <a:ext cx="729447" cy="833652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#SDXE"/>
          <p:cNvSpPr txBox="1"/>
          <p:nvPr/>
        </p:nvSpPr>
        <p:spPr>
          <a:xfrm>
            <a:off x="328813" y="12533291"/>
            <a:ext cx="2271497" cy="936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#SDXE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Napal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Napalm</a:t>
            </a:r>
          </a:p>
        </p:txBody>
      </p:sp>
      <p:sp>
        <p:nvSpPr>
          <p:cNvPr id="161" name="What is it?:…"/>
          <p:cNvSpPr txBox="1"/>
          <p:nvPr>
            <p:ph type="body" idx="1"/>
          </p:nvPr>
        </p:nvSpPr>
        <p:spPr>
          <a:xfrm>
            <a:off x="2192942" y="2557651"/>
            <a:ext cx="21368320" cy="10622447"/>
          </a:xfrm>
          <a:prstGeom prst="rect">
            <a:avLst/>
          </a:prstGeom>
        </p:spPr>
        <p:txBody>
          <a:bodyPr/>
          <a:lstStyle/>
          <a:p>
            <a:pPr marL="0" indent="0" defTabSz="558641">
              <a:spcBef>
                <a:spcPts val="4000"/>
              </a:spcBef>
              <a:buSzTx/>
              <a:buNone/>
              <a:defRPr sz="3128">
                <a:effectLst>
                  <a:outerShdw sx="100000" sy="100000" kx="0" ky="0" algn="b" rotWithShape="0" blurRad="34544" dist="17272" dir="5400000">
                    <a:srgbClr val="000000"/>
                  </a:outerShdw>
                </a:effectLst>
              </a:defRPr>
            </a:pPr>
            <a:r>
              <a:t>What is it?:</a:t>
            </a:r>
          </a:p>
          <a:p>
            <a:pPr lvl="2" marL="926591" indent="-373887" defTabSz="558641">
              <a:spcBef>
                <a:spcPts val="4000"/>
              </a:spcBef>
              <a:defRPr sz="3128">
                <a:effectLst>
                  <a:outerShdw sx="100000" sy="100000" kx="0" ky="0" algn="b" rotWithShape="0" blurRad="34544" dist="17272" dir="5400000">
                    <a:srgbClr val="000000"/>
                  </a:outerShdw>
                </a:effectLst>
              </a:defRPr>
            </a:pPr>
            <a:r>
              <a:t>Open source multi-vendor library used to manage and configure network devices </a:t>
            </a:r>
          </a:p>
          <a:p>
            <a:pPr lvl="2" marL="926591" indent="-373887" defTabSz="558641">
              <a:spcBef>
                <a:spcPts val="4000"/>
              </a:spcBef>
              <a:defRPr sz="3128">
                <a:effectLst>
                  <a:outerShdw sx="100000" sy="100000" kx="0" ky="0" algn="b" rotWithShape="0" blurRad="34544" dist="17272" dir="5400000">
                    <a:srgbClr val="000000"/>
                  </a:outerShdw>
                </a:effectLst>
              </a:defRPr>
            </a:pPr>
            <a:r>
              <a:t>advanced configuration management </a:t>
            </a:r>
          </a:p>
          <a:p>
            <a:pPr lvl="5" marL="1755648" indent="-373887" defTabSz="558641">
              <a:spcBef>
                <a:spcPts val="4000"/>
              </a:spcBef>
              <a:defRPr sz="3128">
                <a:effectLst>
                  <a:outerShdw sx="100000" sy="100000" kx="0" ky="0" algn="b" rotWithShape="0" blurRad="34544" dist="17272" dir="5400000">
                    <a:srgbClr val="000000"/>
                  </a:outerShdw>
                </a:effectLst>
              </a:defRPr>
            </a:pPr>
            <a:r>
              <a:t>push / roll-back</a:t>
            </a:r>
          </a:p>
          <a:p>
            <a:pPr lvl="5" marL="1755648" indent="-373887" defTabSz="558641">
              <a:spcBef>
                <a:spcPts val="4000"/>
              </a:spcBef>
              <a:defRPr sz="3128">
                <a:effectLst>
                  <a:outerShdw sx="100000" sy="100000" kx="0" ky="0" algn="b" rotWithShape="0" blurRad="34544" dist="17272" dir="5400000">
                    <a:srgbClr val="000000"/>
                  </a:outerShdw>
                </a:effectLst>
              </a:defRPr>
            </a:pPr>
            <a:r>
              <a:t>diff</a:t>
            </a:r>
          </a:p>
          <a:p>
            <a:pPr lvl="5" marL="1755648" indent="-373887" defTabSz="558641">
              <a:spcBef>
                <a:spcPts val="4000"/>
              </a:spcBef>
              <a:defRPr sz="3128">
                <a:effectLst>
                  <a:outerShdw sx="100000" sy="100000" kx="0" ky="0" algn="b" rotWithShape="0" blurRad="34544" dist="17272" dir="5400000">
                    <a:srgbClr val="000000"/>
                  </a:outerShdw>
                </a:effectLst>
              </a:defRPr>
            </a:pPr>
            <a:r>
              <a:t>merge</a:t>
            </a:r>
          </a:p>
          <a:p>
            <a:pPr lvl="5" marL="1755648" indent="-373887" defTabSz="558641">
              <a:spcBef>
                <a:spcPts val="4000"/>
              </a:spcBef>
              <a:defRPr sz="3128">
                <a:effectLst>
                  <a:outerShdw sx="100000" sy="100000" kx="0" ky="0" algn="b" rotWithShape="0" blurRad="34544" dist="17272" dir="5400000">
                    <a:srgbClr val="000000"/>
                  </a:outerShdw>
                </a:effectLst>
              </a:defRPr>
            </a:pPr>
            <a:r>
              <a:t>validate</a:t>
            </a:r>
          </a:p>
          <a:p>
            <a:pPr lvl="2" marL="926591" indent="-373887" defTabSz="558641">
              <a:spcBef>
                <a:spcPts val="4000"/>
              </a:spcBef>
              <a:defRPr sz="3128">
                <a:effectLst>
                  <a:outerShdw sx="100000" sy="100000" kx="0" ky="0" algn="b" rotWithShape="0" blurRad="34544" dist="17272" dir="5400000">
                    <a:srgbClr val="000000"/>
                  </a:outerShdw>
                </a:effectLst>
              </a:defRPr>
            </a:pPr>
            <a:r>
              <a:t>Supports all major networking vendor's OSes</a:t>
            </a:r>
          </a:p>
          <a:p>
            <a:pPr marL="0" indent="0" defTabSz="558641">
              <a:spcBef>
                <a:spcPts val="4000"/>
              </a:spcBef>
              <a:buSzTx/>
              <a:buNone/>
              <a:defRPr sz="3128">
                <a:effectLst>
                  <a:outerShdw sx="100000" sy="100000" kx="0" ky="0" algn="b" rotWithShape="0" blurRad="34544" dist="17272" dir="5400000">
                    <a:srgbClr val="000000"/>
                  </a:outerShdw>
                </a:effectLst>
              </a:defRPr>
            </a:pPr>
            <a:r>
              <a:t>Usage:</a:t>
            </a:r>
          </a:p>
          <a:p>
            <a:pPr lvl="2" marL="926591" indent="-373887" defTabSz="558641">
              <a:spcBef>
                <a:spcPts val="4000"/>
              </a:spcBef>
              <a:defRPr sz="3128">
                <a:effectLst>
                  <a:outerShdw sx="100000" sy="100000" kx="0" ky="0" algn="b" rotWithShape="0" blurRad="34544" dist="17272" dir="5400000">
                    <a:srgbClr val="000000"/>
                  </a:outerShdw>
                </a:effectLst>
              </a:defRPr>
            </a:pPr>
            <a:r>
              <a:t>Python scripts to collect data push basic changes</a:t>
            </a:r>
          </a:p>
          <a:p>
            <a:pPr lvl="2" marL="926591" indent="-373887" defTabSz="558641">
              <a:spcBef>
                <a:spcPts val="4000"/>
              </a:spcBef>
              <a:defRPr sz="3128">
                <a:effectLst>
                  <a:outerShdw sx="100000" sy="100000" kx="0" ky="0" algn="b" rotWithShape="0" blurRad="34544" dist="17272" dir="5400000">
                    <a:srgbClr val="000000"/>
                  </a:outerShdw>
                </a:effectLst>
              </a:defRPr>
            </a:pPr>
            <a:r>
              <a:t>Framework modules </a:t>
            </a:r>
          </a:p>
        </p:txBody>
      </p:sp>
      <p:pic>
        <p:nvPicPr>
          <p:cNvPr id="162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16557" y="10458006"/>
            <a:ext cx="3018235" cy="30182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075" y="11579618"/>
            <a:ext cx="1628165" cy="1628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Napalm con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Napalm cont…</a:t>
            </a:r>
          </a:p>
        </p:txBody>
      </p:sp>
      <p:sp>
        <p:nvSpPr>
          <p:cNvPr id="166" name="Example Usage:"/>
          <p:cNvSpPr txBox="1"/>
          <p:nvPr>
            <p:ph type="body" idx="1"/>
          </p:nvPr>
        </p:nvSpPr>
        <p:spPr>
          <a:xfrm>
            <a:off x="2036692" y="2822747"/>
            <a:ext cx="21577915" cy="10553275"/>
          </a:xfrm>
          <a:prstGeom prst="rect">
            <a:avLst/>
          </a:prstGeom>
        </p:spPr>
        <p:txBody>
          <a:bodyPr anchor="t"/>
          <a:lstStyle/>
          <a:p>
            <a:pPr/>
            <a:r>
              <a:t>Example Usage:</a:t>
            </a:r>
          </a:p>
        </p:txBody>
      </p:sp>
      <p:pic>
        <p:nvPicPr>
          <p:cNvPr id="167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12233" y="10381924"/>
            <a:ext cx="3018235" cy="30182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7175" y="3725434"/>
            <a:ext cx="11260405" cy="57039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06906" y="9979437"/>
            <a:ext cx="10463408" cy="32394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6954" y="11769821"/>
            <a:ext cx="1628164" cy="1628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FS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TextFSM</a:t>
            </a:r>
          </a:p>
        </p:txBody>
      </p:sp>
      <p:sp>
        <p:nvSpPr>
          <p:cNvPr id="173" name="What is it?:…"/>
          <p:cNvSpPr txBox="1"/>
          <p:nvPr>
            <p:ph type="body" idx="1"/>
          </p:nvPr>
        </p:nvSpPr>
        <p:spPr>
          <a:xfrm>
            <a:off x="2180905" y="2720735"/>
            <a:ext cx="21517585" cy="1049309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What is it?:</a:t>
            </a:r>
          </a:p>
          <a:p>
            <a:pPr lvl="2"/>
            <a:r>
              <a:t>Python module used to parse semi-formatted text such as CLI output into structured data.</a:t>
            </a:r>
          </a:p>
          <a:p>
            <a:pPr lvl="2"/>
            <a:r>
              <a:t>Developed by Google and released for public use (https://github.com/google/textfsm)</a:t>
            </a:r>
          </a:p>
          <a:p>
            <a:pPr lvl="2"/>
            <a:r>
              <a:t>template based state machine using regex to parse output</a:t>
            </a:r>
          </a:p>
          <a:p>
            <a:pPr marL="0" indent="0">
              <a:buSzTx/>
              <a:buNone/>
            </a:pPr>
            <a:r>
              <a:t>Usage:</a:t>
            </a:r>
          </a:p>
          <a:p>
            <a:pPr lvl="2"/>
            <a:r>
              <a:t>Manually collect and parse CLI output from network devices</a:t>
            </a:r>
          </a:p>
        </p:txBody>
      </p:sp>
      <p:pic>
        <p:nvPicPr>
          <p:cNvPr id="17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954" y="11731780"/>
            <a:ext cx="1628164" cy="16281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FSM con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TextFSM cont…</a:t>
            </a:r>
          </a:p>
        </p:txBody>
      </p:sp>
      <p:sp>
        <p:nvSpPr>
          <p:cNvPr id="177" name="Example Usage:…"/>
          <p:cNvSpPr txBox="1"/>
          <p:nvPr>
            <p:ph type="body" idx="1"/>
          </p:nvPr>
        </p:nvSpPr>
        <p:spPr>
          <a:xfrm>
            <a:off x="2110843" y="2626242"/>
            <a:ext cx="21387489" cy="10643400"/>
          </a:xfrm>
          <a:prstGeom prst="rect">
            <a:avLst/>
          </a:prstGeom>
        </p:spPr>
        <p:txBody>
          <a:bodyPr anchor="t"/>
          <a:lstStyle/>
          <a:p>
            <a:pPr/>
            <a:r>
              <a:t>Example Usage:</a:t>
            </a:r>
            <a:endParaRPr sz="2400"/>
          </a:p>
          <a:p>
            <a:pPr lvl="3" marL="0" indent="685800">
              <a:buSzTx/>
              <a:buNone/>
              <a:defRPr sz="2400"/>
            </a:pPr>
            <a:r>
              <a:t>Template</a:t>
            </a:r>
          </a:p>
        </p:txBody>
      </p:sp>
      <p:pic>
        <p:nvPicPr>
          <p:cNvPr id="178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3031" y="4662634"/>
            <a:ext cx="17937938" cy="40003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8913" y="11788841"/>
            <a:ext cx="1628164" cy="1628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FSM con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TextFSM cont…</a:t>
            </a:r>
          </a:p>
        </p:txBody>
      </p:sp>
      <p:sp>
        <p:nvSpPr>
          <p:cNvPr id="182" name="Example Usage:"/>
          <p:cNvSpPr txBox="1"/>
          <p:nvPr>
            <p:ph type="body" idx="1"/>
          </p:nvPr>
        </p:nvSpPr>
        <p:spPr>
          <a:xfrm>
            <a:off x="2055341" y="2905157"/>
            <a:ext cx="21809576" cy="10344424"/>
          </a:xfrm>
          <a:prstGeom prst="rect">
            <a:avLst/>
          </a:prstGeom>
        </p:spPr>
        <p:txBody>
          <a:bodyPr anchor="t"/>
          <a:lstStyle/>
          <a:p>
            <a:pPr/>
            <a:r>
              <a:t>Example Usage:</a:t>
            </a:r>
          </a:p>
        </p:txBody>
      </p:sp>
      <p:pic>
        <p:nvPicPr>
          <p:cNvPr id="183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55011" y="4322233"/>
            <a:ext cx="14273978" cy="85312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1852" y="11921983"/>
            <a:ext cx="1628165" cy="1628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rame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Frameworks</a:t>
            </a:r>
          </a:p>
        </p:txBody>
      </p:sp>
      <p:sp>
        <p:nvSpPr>
          <p:cNvPr id="187" name="Ansible…"/>
          <p:cNvSpPr txBox="1"/>
          <p:nvPr>
            <p:ph type="body" idx="1"/>
          </p:nvPr>
        </p:nvSpPr>
        <p:spPr>
          <a:xfrm>
            <a:off x="4119562" y="3317200"/>
            <a:ext cx="16144876" cy="8947548"/>
          </a:xfrm>
          <a:prstGeom prst="rect">
            <a:avLst/>
          </a:prstGeom>
        </p:spPr>
        <p:txBody>
          <a:bodyPr/>
          <a:lstStyle/>
          <a:p>
            <a:pPr/>
            <a:r>
              <a:t>Ansible</a:t>
            </a:r>
          </a:p>
          <a:p>
            <a:pPr/>
            <a:r>
              <a:t>Salt</a:t>
            </a:r>
          </a:p>
          <a:p>
            <a:pPr/>
            <a:r>
              <a:t>StackStorm</a:t>
            </a:r>
          </a:p>
        </p:txBody>
      </p:sp>
      <p:pic>
        <p:nvPicPr>
          <p:cNvPr id="188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933" y="11807862"/>
            <a:ext cx="1628165" cy="1628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Ansi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Ansible</a:t>
            </a:r>
          </a:p>
        </p:txBody>
      </p:sp>
      <p:sp>
        <p:nvSpPr>
          <p:cNvPr id="191" name="What is it?…"/>
          <p:cNvSpPr txBox="1"/>
          <p:nvPr>
            <p:ph type="body" idx="1"/>
          </p:nvPr>
        </p:nvSpPr>
        <p:spPr>
          <a:xfrm>
            <a:off x="2068492" y="2889020"/>
            <a:ext cx="21934918" cy="10199023"/>
          </a:xfrm>
          <a:prstGeom prst="rect">
            <a:avLst/>
          </a:prstGeom>
        </p:spPr>
        <p:txBody>
          <a:bodyPr/>
          <a:lstStyle/>
          <a:p>
            <a:pPr marL="0" indent="0" defTabSz="755808">
              <a:spcBef>
                <a:spcPts val="5400"/>
              </a:spcBef>
              <a:buSzTx/>
              <a:buNone/>
              <a:defRPr sz="4232">
                <a:effectLst>
                  <a:outerShdw sx="100000" sy="100000" kx="0" ky="0" algn="b" rotWithShape="0" blurRad="46736" dist="23368" dir="5400000">
                    <a:srgbClr val="000000"/>
                  </a:outerShdw>
                </a:effectLst>
              </a:defRPr>
            </a:pPr>
            <a:r>
              <a:t>What is it?</a:t>
            </a:r>
          </a:p>
          <a:p>
            <a:pPr lvl="2" marL="1253624" indent="-505848" defTabSz="755808">
              <a:spcBef>
                <a:spcPts val="5400"/>
              </a:spcBef>
              <a:defRPr sz="4232">
                <a:effectLst>
                  <a:outerShdw sx="100000" sy="100000" kx="0" ky="0" algn="b" rotWithShape="0" blurRad="46736" dist="23368" dir="5400000">
                    <a:srgbClr val="000000"/>
                  </a:outerShdw>
                </a:effectLst>
              </a:defRPr>
            </a:pPr>
            <a:r>
              <a:t>Open source automation platform</a:t>
            </a:r>
          </a:p>
          <a:p>
            <a:pPr lvl="2" marL="1253624" indent="-505848" defTabSz="755808">
              <a:spcBef>
                <a:spcPts val="5400"/>
              </a:spcBef>
              <a:defRPr sz="4232">
                <a:effectLst>
                  <a:outerShdw sx="100000" sy="100000" kx="0" ky="0" algn="b" rotWithShape="0" blurRad="46736" dist="23368" dir="5400000">
                    <a:srgbClr val="000000"/>
                  </a:outerShdw>
                </a:effectLst>
              </a:defRPr>
            </a:pPr>
            <a:r>
              <a:t>Agentless</a:t>
            </a:r>
          </a:p>
          <a:p>
            <a:pPr lvl="2" marL="1253624" indent="-505848" defTabSz="755808">
              <a:spcBef>
                <a:spcPts val="5400"/>
              </a:spcBef>
              <a:defRPr sz="4232">
                <a:effectLst>
                  <a:outerShdw sx="100000" sy="100000" kx="0" ky="0" algn="b" rotWithShape="0" blurRad="46736" dist="23368" dir="5400000">
                    <a:srgbClr val="000000"/>
                  </a:outerShdw>
                </a:effectLst>
              </a:defRPr>
            </a:pPr>
            <a:r>
              <a:t>Supports all major networking vendors</a:t>
            </a:r>
          </a:p>
          <a:p>
            <a:pPr marL="0" indent="0" defTabSz="755808">
              <a:spcBef>
                <a:spcPts val="5400"/>
              </a:spcBef>
              <a:buSzTx/>
              <a:buNone/>
              <a:defRPr sz="4232">
                <a:effectLst>
                  <a:outerShdw sx="100000" sy="100000" kx="0" ky="0" algn="b" rotWithShape="0" blurRad="46736" dist="23368" dir="5400000">
                    <a:srgbClr val="000000"/>
                  </a:outerShdw>
                </a:effectLst>
              </a:defRPr>
            </a:pPr>
            <a:r>
              <a:t>Usage:</a:t>
            </a:r>
          </a:p>
          <a:p>
            <a:pPr lvl="2" marL="1253624" indent="-505848" defTabSz="755808">
              <a:spcBef>
                <a:spcPts val="5400"/>
              </a:spcBef>
              <a:defRPr sz="4232">
                <a:effectLst>
                  <a:outerShdw sx="100000" sy="100000" kx="0" ky="0" algn="b" rotWithShape="0" blurRad="46736" dist="23368" dir="5400000">
                    <a:srgbClr val="000000"/>
                  </a:outerShdw>
                </a:effectLst>
              </a:defRPr>
            </a:pPr>
            <a:r>
              <a:t>Configuration management </a:t>
            </a:r>
          </a:p>
          <a:p>
            <a:pPr lvl="2" marL="1253624" indent="-505848" defTabSz="755808">
              <a:spcBef>
                <a:spcPts val="5400"/>
              </a:spcBef>
              <a:defRPr sz="4232">
                <a:effectLst>
                  <a:outerShdw sx="100000" sy="100000" kx="0" ky="0" algn="b" rotWithShape="0" blurRad="46736" dist="23368" dir="5400000">
                    <a:srgbClr val="000000"/>
                  </a:outerShdw>
                </a:effectLst>
              </a:defRPr>
            </a:pPr>
            <a:r>
              <a:t>Data Collection</a:t>
            </a:r>
          </a:p>
          <a:p>
            <a:pPr lvl="2" marL="1253624" indent="-505848" defTabSz="755808">
              <a:spcBef>
                <a:spcPts val="5400"/>
              </a:spcBef>
              <a:defRPr sz="4232">
                <a:effectLst>
                  <a:outerShdw sx="100000" sy="100000" kx="0" ky="0" algn="b" rotWithShape="0" blurRad="46736" dist="23368" dir="5400000">
                    <a:srgbClr val="000000"/>
                  </a:outerShdw>
                </a:effectLst>
              </a:defRPr>
            </a:pPr>
            <a:r>
              <a:t>Task automation</a:t>
            </a:r>
          </a:p>
        </p:txBody>
      </p:sp>
      <p:pic>
        <p:nvPicPr>
          <p:cNvPr id="192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60866" y="10775412"/>
            <a:ext cx="2878081" cy="2878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8913" y="11788841"/>
            <a:ext cx="1628164" cy="1628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Ansible con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Ansible cont…</a:t>
            </a:r>
          </a:p>
        </p:txBody>
      </p:sp>
      <p:sp>
        <p:nvSpPr>
          <p:cNvPr id="196" name="Example Usage:"/>
          <p:cNvSpPr txBox="1"/>
          <p:nvPr>
            <p:ph type="body" idx="1"/>
          </p:nvPr>
        </p:nvSpPr>
        <p:spPr>
          <a:xfrm>
            <a:off x="2004150" y="2664715"/>
            <a:ext cx="22142060" cy="10771712"/>
          </a:xfrm>
          <a:prstGeom prst="rect">
            <a:avLst/>
          </a:prstGeom>
        </p:spPr>
        <p:txBody>
          <a:bodyPr anchor="t"/>
          <a:lstStyle/>
          <a:p>
            <a:pPr/>
            <a:r>
              <a:t>Example Usage:</a:t>
            </a:r>
          </a:p>
        </p:txBody>
      </p:sp>
      <p:pic>
        <p:nvPicPr>
          <p:cNvPr id="197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15350" y="10720673"/>
            <a:ext cx="2878081" cy="2878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06593" y="3893431"/>
            <a:ext cx="18370813" cy="8627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9893" y="11788841"/>
            <a:ext cx="1628164" cy="1628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Ansible con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Ansible cont…</a:t>
            </a:r>
          </a:p>
        </p:txBody>
      </p:sp>
      <p:pic>
        <p:nvPicPr>
          <p:cNvPr id="202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11867" y="10850332"/>
            <a:ext cx="2878082" cy="2878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07676" y="2845445"/>
            <a:ext cx="10968648" cy="107444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1852" y="11807862"/>
            <a:ext cx="1628165" cy="1628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al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Salt </a:t>
            </a:r>
          </a:p>
        </p:txBody>
      </p:sp>
      <p:sp>
        <p:nvSpPr>
          <p:cNvPr id="207" name="What is it?…"/>
          <p:cNvSpPr txBox="1"/>
          <p:nvPr>
            <p:ph type="body" idx="1"/>
          </p:nvPr>
        </p:nvSpPr>
        <p:spPr>
          <a:xfrm>
            <a:off x="2047391" y="3151738"/>
            <a:ext cx="21785652" cy="10001836"/>
          </a:xfrm>
          <a:prstGeom prst="rect">
            <a:avLst/>
          </a:prstGeom>
        </p:spPr>
        <p:txBody>
          <a:bodyPr/>
          <a:lstStyle/>
          <a:p>
            <a:pPr marL="0" indent="0" defTabSz="739378">
              <a:spcBef>
                <a:spcPts val="5300"/>
              </a:spcBef>
              <a:buSzTx/>
              <a:buNone/>
              <a:defRPr sz="4140">
                <a:effectLst>
                  <a:outerShdw sx="100000" sy="100000" kx="0" ky="0" algn="b" rotWithShape="0" blurRad="45720" dist="22860" dir="5400000">
                    <a:srgbClr val="000000"/>
                  </a:outerShdw>
                </a:effectLst>
              </a:defRPr>
            </a:pPr>
            <a:r>
              <a:t>What is it?</a:t>
            </a:r>
          </a:p>
          <a:p>
            <a:pPr lvl="2" marL="1226371" indent="-494851" defTabSz="739378">
              <a:spcBef>
                <a:spcPts val="5300"/>
              </a:spcBef>
              <a:defRPr sz="4140">
                <a:effectLst>
                  <a:outerShdw sx="100000" sy="100000" kx="0" ky="0" algn="b" rotWithShape="0" blurRad="45720" dist="22860" dir="5400000">
                    <a:srgbClr val="000000"/>
                  </a:outerShdw>
                </a:effectLst>
              </a:defRPr>
            </a:pPr>
            <a:r>
              <a:t>Open source automation platform</a:t>
            </a:r>
          </a:p>
          <a:p>
            <a:pPr lvl="2" marL="1226371" indent="-494851" defTabSz="739378">
              <a:spcBef>
                <a:spcPts val="5300"/>
              </a:spcBef>
              <a:defRPr sz="4140">
                <a:effectLst>
                  <a:outerShdw sx="100000" sy="100000" kx="0" ky="0" algn="b" rotWithShape="0" blurRad="45720" dist="22860" dir="5400000">
                    <a:srgbClr val="000000"/>
                  </a:outerShdw>
                </a:effectLst>
              </a:defRPr>
            </a:pPr>
            <a:r>
              <a:t>Agentless</a:t>
            </a:r>
          </a:p>
          <a:p>
            <a:pPr lvl="2" marL="1226371" indent="-494851" defTabSz="739378">
              <a:spcBef>
                <a:spcPts val="5300"/>
              </a:spcBef>
              <a:defRPr sz="4140">
                <a:effectLst>
                  <a:outerShdw sx="100000" sy="100000" kx="0" ky="0" algn="b" rotWithShape="0" blurRad="45720" dist="22860" dir="5400000">
                    <a:srgbClr val="000000"/>
                  </a:outerShdw>
                </a:effectLst>
              </a:defRPr>
            </a:pPr>
            <a:r>
              <a:t>Uses NAPALM for network modules</a:t>
            </a:r>
          </a:p>
          <a:p>
            <a:pPr marL="0" indent="0" defTabSz="739378">
              <a:spcBef>
                <a:spcPts val="5300"/>
              </a:spcBef>
              <a:buSzTx/>
              <a:buNone/>
              <a:defRPr sz="4140">
                <a:effectLst>
                  <a:outerShdw sx="100000" sy="100000" kx="0" ky="0" algn="b" rotWithShape="0" blurRad="45720" dist="22860" dir="5400000">
                    <a:srgbClr val="000000"/>
                  </a:outerShdw>
                </a:effectLst>
              </a:defRPr>
            </a:pPr>
            <a:r>
              <a:t>Usage:</a:t>
            </a:r>
          </a:p>
          <a:p>
            <a:pPr lvl="2" marL="1226371" indent="-494851" defTabSz="739378">
              <a:spcBef>
                <a:spcPts val="5300"/>
              </a:spcBef>
              <a:defRPr sz="4140">
                <a:effectLst>
                  <a:outerShdw sx="100000" sy="100000" kx="0" ky="0" algn="b" rotWithShape="0" blurRad="45720" dist="22860" dir="5400000">
                    <a:srgbClr val="000000"/>
                  </a:outerShdw>
                </a:effectLst>
              </a:defRPr>
            </a:pPr>
            <a:r>
              <a:t>Configuration management </a:t>
            </a:r>
          </a:p>
          <a:p>
            <a:pPr lvl="2" marL="1226371" indent="-494851" defTabSz="739378">
              <a:spcBef>
                <a:spcPts val="5300"/>
              </a:spcBef>
              <a:defRPr sz="4140">
                <a:effectLst>
                  <a:outerShdw sx="100000" sy="100000" kx="0" ky="0" algn="b" rotWithShape="0" blurRad="45720" dist="22860" dir="5400000">
                    <a:srgbClr val="000000"/>
                  </a:outerShdw>
                </a:effectLst>
              </a:defRPr>
            </a:pPr>
            <a:r>
              <a:t>Data Collection</a:t>
            </a:r>
          </a:p>
          <a:p>
            <a:pPr lvl="2" marL="1226371" indent="-494851" defTabSz="739378">
              <a:spcBef>
                <a:spcPts val="5300"/>
              </a:spcBef>
              <a:defRPr sz="4140">
                <a:effectLst>
                  <a:outerShdw sx="100000" sy="100000" kx="0" ky="0" algn="b" rotWithShape="0" blurRad="45720" dist="22860" dir="5400000">
                    <a:srgbClr val="000000"/>
                  </a:outerShdw>
                </a:effectLst>
              </a:defRPr>
            </a:pPr>
            <a:r>
              <a:t>Task automation</a:t>
            </a:r>
          </a:p>
        </p:txBody>
      </p:sp>
      <p:pic>
        <p:nvPicPr>
          <p:cNvPr id="208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60585" y="12235817"/>
            <a:ext cx="5357814" cy="1250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8913" y="11807862"/>
            <a:ext cx="1628164" cy="1628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About Me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Me:</a:t>
            </a:r>
          </a:p>
        </p:txBody>
      </p:sp>
      <p:sp>
        <p:nvSpPr>
          <p:cNvPr id="125" name="CCIE RS #50117…"/>
          <p:cNvSpPr txBox="1"/>
          <p:nvPr>
            <p:ph type="body" idx="1"/>
          </p:nvPr>
        </p:nvSpPr>
        <p:spPr>
          <a:xfrm>
            <a:off x="1800239" y="2670510"/>
            <a:ext cx="20783522" cy="10660265"/>
          </a:xfrm>
          <a:prstGeom prst="rect">
            <a:avLst/>
          </a:prstGeom>
        </p:spPr>
        <p:txBody>
          <a:bodyPr/>
          <a:lstStyle/>
          <a:p>
            <a:pPr marL="0" indent="0" defTabSz="616148">
              <a:spcBef>
                <a:spcPts val="4400"/>
              </a:spcBef>
              <a:buSzTx/>
              <a:buNone/>
              <a:defRPr b="1" sz="3450">
                <a:effectLst>
                  <a:outerShdw sx="100000" sy="100000" kx="0" ky="0" algn="b" rotWithShape="0" blurRad="38100" dist="19050" dir="540000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t>CCIE RS #50117</a:t>
            </a:r>
          </a:p>
          <a:p>
            <a:pPr marL="0" indent="0" defTabSz="616148">
              <a:spcBef>
                <a:spcPts val="4400"/>
              </a:spcBef>
              <a:buSzTx/>
              <a:buNone/>
              <a:defRPr b="1" sz="3450">
                <a:effectLst>
                  <a:outerShdw sx="100000" sy="100000" kx="0" ky="0" algn="b" rotWithShape="0" blurRad="38100" dist="19050" dir="540000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t>Network Engineer - 12+ years</a:t>
            </a:r>
          </a:p>
          <a:p>
            <a:pPr lvl="2" marL="1021976" indent="-412376" defTabSz="616148">
              <a:spcBef>
                <a:spcPts val="4400"/>
              </a:spcBef>
              <a:defRPr sz="3450">
                <a:effectLst>
                  <a:outerShdw sx="100000" sy="100000" kx="0" ky="0" algn="b" rotWithShape="0" blurRad="38100" dist="19050" dir="5400000">
                    <a:srgbClr val="000000"/>
                  </a:outerShdw>
                </a:effectLst>
              </a:defRPr>
            </a:pPr>
            <a:r>
              <a:t>Primary focus is the DC</a:t>
            </a:r>
          </a:p>
          <a:p>
            <a:pPr marL="0" indent="0" defTabSz="616148">
              <a:spcBef>
                <a:spcPts val="4400"/>
              </a:spcBef>
              <a:buSzTx/>
              <a:buNone/>
              <a:defRPr b="1" sz="3450">
                <a:effectLst>
                  <a:outerShdw sx="100000" sy="100000" kx="0" ky="0" algn="b" rotWithShape="0" blurRad="38100" dist="19050" dir="540000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t>Industry Experience:</a:t>
            </a:r>
          </a:p>
          <a:p>
            <a:pPr lvl="2" marL="1021976" indent="-412376" defTabSz="616148">
              <a:spcBef>
                <a:spcPts val="4400"/>
              </a:spcBef>
              <a:defRPr sz="3450">
                <a:effectLst>
                  <a:outerShdw sx="100000" sy="100000" kx="0" ky="0" algn="b" rotWithShape="0" blurRad="38100" dist="19050" dir="5400000">
                    <a:srgbClr val="000000"/>
                  </a:outerShdw>
                </a:effectLst>
              </a:defRPr>
            </a:pPr>
            <a:r>
              <a:t>Service Provider</a:t>
            </a:r>
          </a:p>
          <a:p>
            <a:pPr lvl="2" marL="1021976" indent="-412376" defTabSz="616148">
              <a:spcBef>
                <a:spcPts val="4400"/>
              </a:spcBef>
              <a:defRPr sz="3450">
                <a:effectLst>
                  <a:outerShdw sx="100000" sy="100000" kx="0" ky="0" algn="b" rotWithShape="0" blurRad="38100" dist="19050" dir="5400000">
                    <a:srgbClr val="000000"/>
                  </a:outerShdw>
                </a:effectLst>
              </a:defRPr>
            </a:pPr>
            <a:r>
              <a:t>Enterprise</a:t>
            </a:r>
          </a:p>
          <a:p>
            <a:pPr lvl="2" marL="1021976" indent="-412376" defTabSz="616148">
              <a:spcBef>
                <a:spcPts val="4400"/>
              </a:spcBef>
              <a:defRPr sz="3450">
                <a:effectLst>
                  <a:outerShdw sx="100000" sy="100000" kx="0" ky="0" algn="b" rotWithShape="0" blurRad="38100" dist="19050" dir="5400000">
                    <a:srgbClr val="000000"/>
                  </a:outerShdw>
                </a:effectLst>
              </a:defRPr>
            </a:pPr>
            <a:r>
              <a:t>Government</a:t>
            </a:r>
          </a:p>
          <a:p>
            <a:pPr lvl="2" marL="1021976" indent="-412376" defTabSz="616148">
              <a:spcBef>
                <a:spcPts val="4400"/>
              </a:spcBef>
              <a:defRPr sz="3450">
                <a:effectLst>
                  <a:outerShdw sx="100000" sy="100000" kx="0" ky="0" algn="b" rotWithShape="0" blurRad="38100" dist="19050" dir="5400000">
                    <a:srgbClr val="000000"/>
                  </a:outerShdw>
                </a:effectLst>
              </a:defRPr>
            </a:pPr>
            <a:r>
              <a:t>Medical</a:t>
            </a:r>
          </a:p>
          <a:p>
            <a:pPr lvl="2" marL="1021976" indent="-412376" defTabSz="616148">
              <a:spcBef>
                <a:spcPts val="4400"/>
              </a:spcBef>
              <a:defRPr sz="3450">
                <a:effectLst>
                  <a:outerShdw sx="100000" sy="100000" kx="0" ky="0" algn="b" rotWithShape="0" blurRad="38100" dist="19050" dir="5400000">
                    <a:srgbClr val="000000"/>
                  </a:outerShdw>
                </a:effectLst>
              </a:defRPr>
            </a:pPr>
            <a:r>
              <a:t>Financial</a:t>
            </a:r>
          </a:p>
          <a:p>
            <a:pPr marL="0" indent="0" defTabSz="616148">
              <a:spcBef>
                <a:spcPts val="4400"/>
              </a:spcBef>
              <a:buSzTx/>
              <a:buNone/>
              <a:defRPr b="1" sz="3450">
                <a:effectLst>
                  <a:outerShdw sx="100000" sy="100000" kx="0" ky="0" algn="b" rotWithShape="0" blurRad="38100" dist="19050" dir="540000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t>Network automation and development - 2 years</a:t>
            </a:r>
          </a:p>
        </p:txBody>
      </p:sp>
      <p:sp>
        <p:nvSpPr>
          <p:cNvPr id="126" name="Content Placeholder 2"/>
          <p:cNvSpPr txBox="1"/>
          <p:nvPr/>
        </p:nvSpPr>
        <p:spPr>
          <a:xfrm>
            <a:off x="17730002" y="4132409"/>
            <a:ext cx="1883302" cy="1001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 defTabSz="914400">
              <a:lnSpc>
                <a:spcPts val="3000"/>
              </a:lnSpc>
              <a:spcBef>
                <a:spcPts val="1000"/>
              </a:spcBef>
              <a:defRPr b="1" sz="3600">
                <a:solidFill>
                  <a:srgbClr val="FFFFFF"/>
                </a:solidFill>
                <a:effectLst/>
                <a:latin typeface="Arial"/>
                <a:ea typeface="Arial"/>
                <a:cs typeface="Arial"/>
                <a:sym typeface="Arial"/>
              </a:defRPr>
            </a:pPr>
            <a:r>
              <a:t>Ryan</a:t>
            </a:r>
            <a:endParaRPr sz="2800"/>
          </a:p>
          <a:p>
            <a:pPr algn="l" defTabSz="914400">
              <a:lnSpc>
                <a:spcPts val="3000"/>
              </a:lnSpc>
              <a:spcBef>
                <a:spcPts val="1000"/>
              </a:spcBef>
              <a:defRPr b="1" sz="3600">
                <a:solidFill>
                  <a:srgbClr val="FFFFFF"/>
                </a:solidFill>
                <a:effectLst/>
                <a:latin typeface="Arial"/>
                <a:ea typeface="Arial"/>
                <a:cs typeface="Arial"/>
                <a:sym typeface="Arial"/>
              </a:defRPr>
            </a:pPr>
            <a:r>
              <a:t>Booth</a:t>
            </a:r>
          </a:p>
        </p:txBody>
      </p:sp>
      <p:sp>
        <p:nvSpPr>
          <p:cNvPr id="127" name="Rectangle 5"/>
          <p:cNvSpPr txBox="1"/>
          <p:nvPr/>
        </p:nvSpPr>
        <p:spPr>
          <a:xfrm>
            <a:off x="17736118" y="5101755"/>
            <a:ext cx="2813886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i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effectLst/>
              </a:defRPr>
            </a:pPr>
            <a:r>
              <a:t>Advanced Solutions Engineer</a:t>
            </a:r>
          </a:p>
        </p:txBody>
      </p:sp>
      <p:pic>
        <p:nvPicPr>
          <p:cNvPr id="12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22445" t="9480" r="18296" b="27111"/>
          <a:stretch>
            <a:fillRect/>
          </a:stretch>
        </p:blipFill>
        <p:spPr>
          <a:xfrm>
            <a:off x="14683813" y="3969345"/>
            <a:ext cx="3049247" cy="3262693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Rectangle 5"/>
          <p:cNvSpPr txBox="1"/>
          <p:nvPr/>
        </p:nvSpPr>
        <p:spPr>
          <a:xfrm>
            <a:off x="18167443" y="9064237"/>
            <a:ext cx="2813886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 defTabSz="914400">
              <a:defRPr i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>
                <a:effectLst/>
              </a:defRPr>
            </a:pPr>
            <a:r>
              <a:t>@ApstraInc</a:t>
            </a:r>
          </a:p>
        </p:txBody>
      </p:sp>
      <p:pic>
        <p:nvPicPr>
          <p:cNvPr id="130" name="apstra_logo_cmyk_vertical_white.png" descr="apstra_logo_cmyk_vertical_whi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14089" y="7548842"/>
            <a:ext cx="2731005" cy="20735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alt con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Salt cont…</a:t>
            </a:r>
          </a:p>
        </p:txBody>
      </p:sp>
      <p:sp>
        <p:nvSpPr>
          <p:cNvPr id="212" name="Example Usage:…"/>
          <p:cNvSpPr txBox="1"/>
          <p:nvPr>
            <p:ph type="body" idx="1"/>
          </p:nvPr>
        </p:nvSpPr>
        <p:spPr>
          <a:xfrm>
            <a:off x="2047465" y="2954774"/>
            <a:ext cx="21999037" cy="10292119"/>
          </a:xfrm>
          <a:prstGeom prst="rect">
            <a:avLst/>
          </a:prstGeom>
        </p:spPr>
        <p:txBody>
          <a:bodyPr anchor="t"/>
          <a:lstStyle/>
          <a:p>
            <a:pPr/>
            <a:r>
              <a:t>Example Usage:</a:t>
            </a:r>
          </a:p>
          <a:p>
            <a:pPr marL="0" indent="0">
              <a:buSzTx/>
              <a:buNone/>
              <a:defRPr sz="3200"/>
            </a:pPr>
            <a:r>
              <a:t>Topology file - /etc/salt/pillar/top.sls</a:t>
            </a:r>
          </a:p>
          <a:p>
            <a:pPr lvl="1"/>
          </a:p>
          <a:p>
            <a:pPr marL="0" indent="0">
              <a:buSzTx/>
              <a:buNone/>
              <a:defRPr sz="3200"/>
            </a:pPr>
          </a:p>
          <a:p>
            <a:pPr marL="0" indent="0">
              <a:buSzTx/>
              <a:buNone/>
              <a:defRPr sz="3200"/>
            </a:pPr>
            <a:r>
              <a:t>Proxy file - /etc/salt/pillar/switch1.sls</a:t>
            </a:r>
          </a:p>
        </p:txBody>
      </p:sp>
      <p:pic>
        <p:nvPicPr>
          <p:cNvPr id="213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98626" y="12121695"/>
            <a:ext cx="5357813" cy="1250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27379" y="5233891"/>
            <a:ext cx="7177509" cy="30182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58812" y="9006091"/>
            <a:ext cx="9547200" cy="42831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7933" y="11788841"/>
            <a:ext cx="1628165" cy="1628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alt con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Salt cont…</a:t>
            </a:r>
          </a:p>
        </p:txBody>
      </p:sp>
      <p:sp>
        <p:nvSpPr>
          <p:cNvPr id="219" name="Example Usage:"/>
          <p:cNvSpPr txBox="1"/>
          <p:nvPr>
            <p:ph type="body" idx="1"/>
          </p:nvPr>
        </p:nvSpPr>
        <p:spPr>
          <a:xfrm>
            <a:off x="2063439" y="2833743"/>
            <a:ext cx="22018132" cy="10420059"/>
          </a:xfrm>
          <a:prstGeom prst="rect">
            <a:avLst/>
          </a:prstGeom>
        </p:spPr>
        <p:txBody>
          <a:bodyPr anchor="t"/>
          <a:lstStyle/>
          <a:p>
            <a:pPr/>
            <a:r>
              <a:t>Example Usage:</a:t>
            </a:r>
          </a:p>
        </p:txBody>
      </p:sp>
      <p:pic>
        <p:nvPicPr>
          <p:cNvPr id="220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98626" y="12197776"/>
            <a:ext cx="5357813" cy="1250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44442" y="4763955"/>
            <a:ext cx="17895116" cy="5973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6954" y="11750801"/>
            <a:ext cx="1628164" cy="1628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alt con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Salt cont…</a:t>
            </a:r>
          </a:p>
        </p:txBody>
      </p:sp>
      <p:sp>
        <p:nvSpPr>
          <p:cNvPr id="225" name="Example Commands:"/>
          <p:cNvSpPr txBox="1"/>
          <p:nvPr>
            <p:ph type="body" idx="1"/>
          </p:nvPr>
        </p:nvSpPr>
        <p:spPr>
          <a:xfrm>
            <a:off x="2035875" y="2750157"/>
            <a:ext cx="22185970" cy="10504686"/>
          </a:xfrm>
          <a:prstGeom prst="rect">
            <a:avLst/>
          </a:prstGeom>
        </p:spPr>
        <p:txBody>
          <a:bodyPr anchor="t"/>
          <a:lstStyle/>
          <a:p>
            <a:pPr/>
            <a:r>
              <a:t>Example Commands:</a:t>
            </a:r>
          </a:p>
        </p:txBody>
      </p:sp>
      <p:pic>
        <p:nvPicPr>
          <p:cNvPr id="226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36666" y="12070599"/>
            <a:ext cx="5357814" cy="1250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93949" y="4837190"/>
            <a:ext cx="16196102" cy="6330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8913" y="11881595"/>
            <a:ext cx="1628164" cy="16281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tackStor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StackStorm</a:t>
            </a:r>
          </a:p>
        </p:txBody>
      </p:sp>
      <p:sp>
        <p:nvSpPr>
          <p:cNvPr id="231" name="What is it?…"/>
          <p:cNvSpPr txBox="1"/>
          <p:nvPr>
            <p:ph type="body" idx="1"/>
          </p:nvPr>
        </p:nvSpPr>
        <p:spPr>
          <a:xfrm>
            <a:off x="1990701" y="2812494"/>
            <a:ext cx="22170665" cy="10490716"/>
          </a:xfrm>
          <a:prstGeom prst="rect">
            <a:avLst/>
          </a:prstGeom>
        </p:spPr>
        <p:txBody>
          <a:bodyPr/>
          <a:lstStyle/>
          <a:p>
            <a:pPr marL="0" indent="0" defTabSz="772239">
              <a:spcBef>
                <a:spcPts val="5500"/>
              </a:spcBef>
              <a:buSzTx/>
              <a:buNone/>
              <a:defRPr sz="4324">
                <a:effectLst>
                  <a:outerShdw sx="100000" sy="100000" kx="0" ky="0" algn="b" rotWithShape="0" blurRad="47752" dist="23876" dir="5400000">
                    <a:srgbClr val="000000"/>
                  </a:outerShdw>
                </a:effectLst>
              </a:defRPr>
            </a:pPr>
            <a:r>
              <a:t>What is it?</a:t>
            </a:r>
          </a:p>
          <a:p>
            <a:pPr lvl="2" marL="1280877" indent="-516845" defTabSz="772239">
              <a:spcBef>
                <a:spcPts val="5500"/>
              </a:spcBef>
              <a:defRPr sz="4324">
                <a:effectLst>
                  <a:outerShdw sx="100000" sy="100000" kx="0" ky="0" algn="b" rotWithShape="0" blurRad="47752" dist="23876" dir="5400000">
                    <a:srgbClr val="000000"/>
                  </a:outerShdw>
                </a:effectLst>
              </a:defRPr>
            </a:pPr>
            <a:r>
              <a:t>Open source automation/orchastration platform</a:t>
            </a:r>
          </a:p>
          <a:p>
            <a:pPr lvl="2" marL="1280877" indent="-516845" defTabSz="772239">
              <a:spcBef>
                <a:spcPts val="5500"/>
              </a:spcBef>
              <a:defRPr sz="4324">
                <a:effectLst>
                  <a:outerShdw sx="100000" sy="100000" kx="0" ky="0" algn="b" rotWithShape="0" blurRad="47752" dist="23876" dir="5400000">
                    <a:srgbClr val="000000"/>
                  </a:outerShdw>
                </a:effectLst>
              </a:defRPr>
            </a:pPr>
            <a:r>
              <a:t>Event-driven automation</a:t>
            </a:r>
          </a:p>
          <a:p>
            <a:pPr lvl="2" marL="1280877" indent="-516845" defTabSz="772239">
              <a:spcBef>
                <a:spcPts val="5500"/>
              </a:spcBef>
              <a:defRPr sz="4324">
                <a:effectLst>
                  <a:outerShdw sx="100000" sy="100000" kx="0" ky="0" algn="b" rotWithShape="0" blurRad="47752" dist="23876" dir="5400000">
                    <a:srgbClr val="000000"/>
                  </a:outerShdw>
                </a:effectLst>
              </a:defRPr>
            </a:pPr>
            <a:r>
              <a:t>IFTTT (If This Then That)</a:t>
            </a:r>
          </a:p>
          <a:p>
            <a:pPr marL="0" indent="0" defTabSz="772239">
              <a:spcBef>
                <a:spcPts val="5500"/>
              </a:spcBef>
              <a:buSzTx/>
              <a:buNone/>
              <a:defRPr sz="4324">
                <a:effectLst>
                  <a:outerShdw sx="100000" sy="100000" kx="0" ky="0" algn="b" rotWithShape="0" blurRad="47752" dist="23876" dir="5400000">
                    <a:srgbClr val="000000"/>
                  </a:outerShdw>
                </a:effectLst>
              </a:defRPr>
            </a:pPr>
            <a:r>
              <a:t>Usage:</a:t>
            </a:r>
          </a:p>
          <a:p>
            <a:pPr lvl="2" marL="1280877" indent="-516845" defTabSz="772239">
              <a:spcBef>
                <a:spcPts val="5500"/>
              </a:spcBef>
              <a:defRPr sz="4324">
                <a:effectLst>
                  <a:outerShdw sx="100000" sy="100000" kx="0" ky="0" algn="b" rotWithShape="0" blurRad="47752" dist="23876" dir="5400000">
                    <a:srgbClr val="000000"/>
                  </a:outerShdw>
                </a:effectLst>
              </a:defRPr>
            </a:pPr>
            <a:r>
              <a:t>Task and Event Automation</a:t>
            </a:r>
          </a:p>
          <a:p>
            <a:pPr lvl="2" marL="1280877" indent="-516845" defTabSz="772239">
              <a:spcBef>
                <a:spcPts val="5500"/>
              </a:spcBef>
              <a:defRPr sz="4324">
                <a:effectLst>
                  <a:outerShdw sx="100000" sy="100000" kx="0" ky="0" algn="b" rotWithShape="0" blurRad="47752" dist="23876" dir="5400000">
                    <a:srgbClr val="000000"/>
                  </a:outerShdw>
                </a:effectLst>
              </a:defRPr>
            </a:pPr>
            <a:r>
              <a:t>Configuration auditing</a:t>
            </a:r>
          </a:p>
          <a:p>
            <a:pPr lvl="2" marL="1280877" indent="-516845" defTabSz="772239">
              <a:spcBef>
                <a:spcPts val="5500"/>
              </a:spcBef>
              <a:defRPr sz="4324">
                <a:effectLst>
                  <a:outerShdw sx="100000" sy="100000" kx="0" ky="0" algn="b" rotWithShape="0" blurRad="47752" dist="23876" dir="5400000">
                    <a:srgbClr val="000000"/>
                  </a:outerShdw>
                </a:effectLst>
              </a:defRPr>
            </a:pPr>
            <a:r>
              <a:t>Auto-remediation</a:t>
            </a:r>
          </a:p>
        </p:txBody>
      </p:sp>
      <p:pic>
        <p:nvPicPr>
          <p:cNvPr id="232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23812" y="12014162"/>
            <a:ext cx="6077707" cy="14506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0873" y="11769821"/>
            <a:ext cx="1628164" cy="1628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tackStorm con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StackStorm cont…</a:t>
            </a:r>
          </a:p>
        </p:txBody>
      </p:sp>
      <p:sp>
        <p:nvSpPr>
          <p:cNvPr id="236" name="Example Usage:…"/>
          <p:cNvSpPr txBox="1"/>
          <p:nvPr>
            <p:ph type="body" idx="1"/>
          </p:nvPr>
        </p:nvSpPr>
        <p:spPr>
          <a:xfrm>
            <a:off x="2096428" y="2645546"/>
            <a:ext cx="21960402" cy="10786720"/>
          </a:xfrm>
          <a:prstGeom prst="rect">
            <a:avLst/>
          </a:prstGeom>
        </p:spPr>
        <p:txBody>
          <a:bodyPr anchor="t"/>
          <a:lstStyle/>
          <a:p>
            <a:pPr/>
            <a:r>
              <a:t>Example Usage:</a:t>
            </a:r>
          </a:p>
          <a:p>
            <a:pPr marL="0" indent="0">
              <a:buSzTx/>
              <a:buNone/>
              <a:defRPr sz="3200"/>
            </a:pPr>
            <a:r>
              <a:t>Config file - /opt/stackstorm/configs/napalm.yaml</a:t>
            </a:r>
          </a:p>
        </p:txBody>
      </p:sp>
      <p:pic>
        <p:nvPicPr>
          <p:cNvPr id="237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5082" y="4928060"/>
            <a:ext cx="14565645" cy="81737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22396" y="12070061"/>
            <a:ext cx="6077707" cy="14506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7933" y="11807862"/>
            <a:ext cx="1628165" cy="1628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tackStorm con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StackStorm cont…</a:t>
            </a:r>
          </a:p>
        </p:txBody>
      </p:sp>
      <p:sp>
        <p:nvSpPr>
          <p:cNvPr id="242" name="Example Usage:"/>
          <p:cNvSpPr txBox="1"/>
          <p:nvPr>
            <p:ph type="body" idx="1"/>
          </p:nvPr>
        </p:nvSpPr>
        <p:spPr>
          <a:xfrm>
            <a:off x="2037064" y="2959975"/>
            <a:ext cx="22012856" cy="10395021"/>
          </a:xfrm>
          <a:prstGeom prst="rect">
            <a:avLst/>
          </a:prstGeom>
        </p:spPr>
        <p:txBody>
          <a:bodyPr anchor="t"/>
          <a:lstStyle/>
          <a:p>
            <a:pPr/>
            <a:r>
              <a:t>Example Usage:</a:t>
            </a:r>
          </a:p>
        </p:txBody>
      </p:sp>
      <p:pic>
        <p:nvPicPr>
          <p:cNvPr id="243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65335" y="12051041"/>
            <a:ext cx="6077707" cy="14506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79572" y="5010767"/>
            <a:ext cx="18824856" cy="62934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2832" y="11826882"/>
            <a:ext cx="1628164" cy="1628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tackStorm con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StackStorm cont…</a:t>
            </a:r>
          </a:p>
        </p:txBody>
      </p:sp>
      <p:sp>
        <p:nvSpPr>
          <p:cNvPr id="248" name="Example Usage:"/>
          <p:cNvSpPr txBox="1"/>
          <p:nvPr>
            <p:ph type="body" idx="1"/>
          </p:nvPr>
        </p:nvSpPr>
        <p:spPr>
          <a:xfrm>
            <a:off x="1926287" y="2604310"/>
            <a:ext cx="22213831" cy="10739987"/>
          </a:xfrm>
          <a:prstGeom prst="rect">
            <a:avLst/>
          </a:prstGeom>
        </p:spPr>
        <p:txBody>
          <a:bodyPr anchor="t"/>
          <a:lstStyle/>
          <a:p>
            <a:pPr/>
            <a:r>
              <a:t>Example Usage:</a:t>
            </a:r>
          </a:p>
        </p:txBody>
      </p:sp>
      <p:pic>
        <p:nvPicPr>
          <p:cNvPr id="249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22396" y="11936919"/>
            <a:ext cx="6077707" cy="14506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62765" y="4788535"/>
            <a:ext cx="19058470" cy="63715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3812" y="11848161"/>
            <a:ext cx="1628164" cy="1628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Vendor Solu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Vendor Solutions</a:t>
            </a:r>
          </a:p>
        </p:txBody>
      </p:sp>
      <p:sp>
        <p:nvSpPr>
          <p:cNvPr id="254" name="Apstra AO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Apstra AOS</a:t>
            </a:r>
          </a:p>
          <a:p>
            <a:pPr/>
            <a:r>
              <a:t>Arista Cloud Vision Portal (CVP)</a:t>
            </a:r>
          </a:p>
        </p:txBody>
      </p:sp>
      <p:pic>
        <p:nvPicPr>
          <p:cNvPr id="255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933" y="11801044"/>
            <a:ext cx="1628165" cy="1628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Apstra A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Apstra AOS</a:t>
            </a:r>
          </a:p>
        </p:txBody>
      </p:sp>
      <p:sp>
        <p:nvSpPr>
          <p:cNvPr id="258" name="What is it?…"/>
          <p:cNvSpPr txBox="1"/>
          <p:nvPr>
            <p:ph type="body" idx="1"/>
          </p:nvPr>
        </p:nvSpPr>
        <p:spPr>
          <a:xfrm>
            <a:off x="1962023" y="2126143"/>
            <a:ext cx="22048593" cy="10383356"/>
          </a:xfrm>
          <a:prstGeom prst="rect">
            <a:avLst/>
          </a:prstGeom>
        </p:spPr>
        <p:txBody>
          <a:bodyPr/>
          <a:lstStyle/>
          <a:p>
            <a:pPr marL="0" indent="0" defTabSz="501134">
              <a:spcBef>
                <a:spcPts val="3600"/>
              </a:spcBef>
              <a:buSzTx/>
              <a:buNone/>
              <a:defRPr sz="2806">
                <a:effectLst>
                  <a:outerShdw sx="100000" sy="100000" kx="0" ky="0" algn="b" rotWithShape="0" blurRad="30988" dist="15494" dir="5400000">
                    <a:srgbClr val="000000"/>
                  </a:outerShdw>
                </a:effectLst>
              </a:defRPr>
            </a:pPr>
            <a:r>
              <a:t>What is it?</a:t>
            </a:r>
          </a:p>
          <a:p>
            <a:pPr lvl="2" marL="831207" indent="-335399" defTabSz="501134">
              <a:spcBef>
                <a:spcPts val="3600"/>
              </a:spcBef>
              <a:defRPr sz="2806">
                <a:effectLst>
                  <a:outerShdw sx="100000" sy="100000" kx="0" ky="0" algn="b" rotWithShape="0" blurRad="30988" dist="15494" dir="5400000">
                    <a:srgbClr val="000000"/>
                  </a:outerShdw>
                </a:effectLst>
              </a:defRPr>
            </a:pPr>
            <a:r>
              <a:t>Full network lifecycle automation</a:t>
            </a:r>
          </a:p>
          <a:p>
            <a:pPr lvl="8" marL="0" indent="1115568" defTabSz="501134">
              <a:spcBef>
                <a:spcPts val="3600"/>
              </a:spcBef>
              <a:buSzTx/>
              <a:buNone/>
              <a:defRPr sz="2806">
                <a:effectLst>
                  <a:outerShdw sx="100000" sy="100000" kx="0" ky="0" algn="b" rotWithShape="0" blurRad="30988" dist="15494" dir="5400000">
                    <a:srgbClr val="000000"/>
                  </a:outerShdw>
                </a:effectLst>
              </a:defRPr>
            </a:pPr>
            <a:r>
              <a:t>Continuous enforcement &amp; validation of intent vs network state (closed-loop)</a:t>
            </a:r>
          </a:p>
          <a:p>
            <a:pPr lvl="2" marL="831207" indent="-335399" defTabSz="501134">
              <a:spcBef>
                <a:spcPts val="3600"/>
              </a:spcBef>
              <a:defRPr sz="2806">
                <a:effectLst>
                  <a:outerShdw sx="100000" sy="100000" kx="0" ky="0" algn="b" rotWithShape="0" blurRad="30988" dist="15494" dir="5400000">
                    <a:srgbClr val="000000"/>
                  </a:outerShdw>
                </a:effectLst>
              </a:defRPr>
            </a:pPr>
            <a:r>
              <a:t>Vendor-agnostic</a:t>
            </a:r>
          </a:p>
          <a:p>
            <a:pPr lvl="8" marL="0" indent="1115568" defTabSz="501134">
              <a:spcBef>
                <a:spcPts val="3600"/>
              </a:spcBef>
              <a:buSzTx/>
              <a:buNone/>
              <a:defRPr sz="2806">
                <a:effectLst>
                  <a:outerShdw sx="100000" sy="100000" kx="0" ky="0" algn="b" rotWithShape="0" blurRad="30988" dist="15494" dir="5400000">
                    <a:srgbClr val="000000"/>
                  </a:outerShdw>
                </a:effectLst>
              </a:defRPr>
            </a:pPr>
            <a:r>
              <a:t>Supports: Cisco NX-OS, Arista EOS, Cumulus OS and Snaproute</a:t>
            </a:r>
          </a:p>
          <a:p>
            <a:pPr lvl="2" marL="831207" indent="-335399" defTabSz="501134">
              <a:spcBef>
                <a:spcPts val="3600"/>
              </a:spcBef>
              <a:defRPr sz="2806">
                <a:effectLst>
                  <a:outerShdw sx="100000" sy="100000" kx="0" ky="0" algn="b" rotWithShape="0" blurRad="30988" dist="15494" dir="5400000">
                    <a:srgbClr val="000000"/>
                  </a:outerShdw>
                </a:effectLst>
              </a:defRPr>
            </a:pPr>
            <a:r>
              <a:t>Agent based</a:t>
            </a:r>
          </a:p>
          <a:p>
            <a:pPr marL="0" indent="0" defTabSz="501134">
              <a:spcBef>
                <a:spcPts val="3600"/>
              </a:spcBef>
              <a:buSzTx/>
              <a:buNone/>
              <a:defRPr sz="2806">
                <a:effectLst>
                  <a:outerShdw sx="100000" sy="100000" kx="0" ky="0" algn="b" rotWithShape="0" blurRad="30988" dist="15494" dir="5400000">
                    <a:srgbClr val="000000"/>
                  </a:outerShdw>
                </a:effectLst>
              </a:defRPr>
            </a:pPr>
            <a:r>
              <a:t>Usage:</a:t>
            </a:r>
          </a:p>
          <a:p>
            <a:pPr lvl="2" marL="831207" indent="-335399" defTabSz="501134">
              <a:spcBef>
                <a:spcPts val="3600"/>
              </a:spcBef>
              <a:defRPr sz="2806">
                <a:effectLst>
                  <a:outerShdw sx="100000" sy="100000" kx="0" ky="0" algn="b" rotWithShape="0" blurRad="30988" dist="15494" dir="5400000">
                    <a:srgbClr val="000000"/>
                  </a:outerShdw>
                </a:effectLst>
              </a:defRPr>
            </a:pPr>
            <a:r>
              <a:t>Automates network design, build, deploy and operate</a:t>
            </a:r>
          </a:p>
          <a:p>
            <a:pPr lvl="2" marL="831207" indent="-335399" defTabSz="501134">
              <a:spcBef>
                <a:spcPts val="3600"/>
              </a:spcBef>
              <a:defRPr sz="2806">
                <a:effectLst>
                  <a:outerShdw sx="100000" sy="100000" kx="0" ky="0" algn="b" rotWithShape="0" blurRad="30988" dist="15494" dir="5400000">
                    <a:srgbClr val="000000"/>
                  </a:outerShdw>
                </a:effectLst>
              </a:defRPr>
            </a:pPr>
            <a:r>
              <a:t>Zero Touch Provisioning (ZTP)</a:t>
            </a:r>
          </a:p>
          <a:p>
            <a:pPr lvl="2" marL="831207" indent="-335399" defTabSz="501134">
              <a:spcBef>
                <a:spcPts val="3600"/>
              </a:spcBef>
              <a:defRPr sz="2806">
                <a:effectLst>
                  <a:outerShdw sx="100000" sy="100000" kx="0" ky="0" algn="b" rotWithShape="0" blurRad="30988" dist="15494" dir="5400000">
                    <a:srgbClr val="000000"/>
                  </a:outerShdw>
                </a:effectLst>
              </a:defRPr>
            </a:pPr>
            <a:r>
              <a:t>Unique visibility into network state and deviations </a:t>
            </a:r>
          </a:p>
          <a:p>
            <a:pPr lvl="8" marL="0" indent="1115568" defTabSz="501134">
              <a:spcBef>
                <a:spcPts val="3600"/>
              </a:spcBef>
              <a:buSzTx/>
              <a:buNone/>
              <a:defRPr sz="2806">
                <a:effectLst>
                  <a:outerShdw sx="100000" sy="100000" kx="0" ky="0" algn="b" rotWithShape="0" blurRad="30988" dist="15494" dir="5400000">
                    <a:srgbClr val="000000"/>
                  </a:outerShdw>
                </a:effectLst>
              </a:defRPr>
            </a:pPr>
            <a:r>
              <a:t>Streaming telemetry</a:t>
            </a:r>
          </a:p>
          <a:p>
            <a:pPr lvl="2" marL="831207" indent="-335399" defTabSz="501134">
              <a:spcBef>
                <a:spcPts val="3600"/>
              </a:spcBef>
              <a:defRPr sz="2806">
                <a:effectLst>
                  <a:outerShdw sx="100000" sy="100000" kx="0" ky="0" algn="b" rotWithShape="0" blurRad="30988" dist="15494" dir="5400000">
                    <a:srgbClr val="000000"/>
                  </a:outerShdw>
                </a:effectLst>
              </a:defRPr>
            </a:pPr>
            <a:r>
              <a:t>Fully integrated API</a:t>
            </a:r>
          </a:p>
        </p:txBody>
      </p:sp>
      <p:pic>
        <p:nvPicPr>
          <p:cNvPr id="259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893" y="11820064"/>
            <a:ext cx="1628164" cy="16281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apstra_logo_cmyk_vertical_white.png" descr="apstra_logo_cmyk_vertical_whi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66863" y="11447999"/>
            <a:ext cx="2731005" cy="20735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Apstra con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Apstra cont…</a:t>
            </a:r>
          </a:p>
        </p:txBody>
      </p:sp>
      <p:sp>
        <p:nvSpPr>
          <p:cNvPr id="263" name="Text"/>
          <p:cNvSpPr txBox="1"/>
          <p:nvPr/>
        </p:nvSpPr>
        <p:spPr>
          <a:xfrm>
            <a:off x="12084843" y="6665912"/>
            <a:ext cx="206376" cy="384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642937">
              <a:lnSpc>
                <a:spcPts val="3800"/>
              </a:lnSpc>
              <a:defRPr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>
                <a:effectLst/>
              </a:defRPr>
            </a:pPr>
            <a:r>
              <a:t> </a:t>
            </a:r>
          </a:p>
        </p:txBody>
      </p:sp>
      <p:sp>
        <p:nvSpPr>
          <p:cNvPr id="264" name="Text"/>
          <p:cNvSpPr txBox="1"/>
          <p:nvPr/>
        </p:nvSpPr>
        <p:spPr>
          <a:xfrm>
            <a:off x="12263437" y="6844506"/>
            <a:ext cx="206376" cy="384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642937">
              <a:lnSpc>
                <a:spcPts val="3800"/>
              </a:lnSpc>
              <a:defRPr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>
                <a:effectLst/>
              </a:defRPr>
            </a:pPr>
            <a:r>
              <a:t> </a:t>
            </a:r>
          </a:p>
        </p:txBody>
      </p:sp>
      <p:pic>
        <p:nvPicPr>
          <p:cNvPr id="265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893" y="11763003"/>
            <a:ext cx="1628164" cy="16281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apstra_logo_cmyk_vertical_white.png" descr="apstra_logo_cmyk_vertical_whi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883" y="11390939"/>
            <a:ext cx="2731006" cy="20735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00415" y="2768591"/>
            <a:ext cx="14383170" cy="103830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33" name="Technical look at the tools available to network engineers today to automate and simplify the management of current infrastructure with the limitations in place today.…"/>
          <p:cNvSpPr txBox="1"/>
          <p:nvPr>
            <p:ph type="body" idx="1"/>
          </p:nvPr>
        </p:nvSpPr>
        <p:spPr>
          <a:xfrm>
            <a:off x="1551824" y="2727571"/>
            <a:ext cx="21828449" cy="1062898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Technical look at the tools available to network engineers today to automate and simplify the management of current infrastructure with the limitations in place today. </a:t>
            </a:r>
          </a:p>
          <a:p>
            <a:pPr marL="0" indent="0">
              <a:buSzTx/>
              <a:buNone/>
            </a:pPr>
            <a:r>
              <a:t>Main focus will be DC and Enterprise networks. Will also cover what areas of our job can automate.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Apstra con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Apstra cont…</a:t>
            </a:r>
          </a:p>
        </p:txBody>
      </p:sp>
      <p:sp>
        <p:nvSpPr>
          <p:cNvPr id="270" name="Text"/>
          <p:cNvSpPr txBox="1"/>
          <p:nvPr/>
        </p:nvSpPr>
        <p:spPr>
          <a:xfrm>
            <a:off x="12084843" y="6665912"/>
            <a:ext cx="206376" cy="384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642937">
              <a:lnSpc>
                <a:spcPts val="3800"/>
              </a:lnSpc>
              <a:defRPr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>
                <a:effectLst/>
              </a:defRPr>
            </a:pPr>
            <a:r>
              <a:t> </a:t>
            </a:r>
          </a:p>
        </p:txBody>
      </p:sp>
      <p:sp>
        <p:nvSpPr>
          <p:cNvPr id="271" name="Text"/>
          <p:cNvSpPr txBox="1"/>
          <p:nvPr/>
        </p:nvSpPr>
        <p:spPr>
          <a:xfrm>
            <a:off x="12263437" y="6844506"/>
            <a:ext cx="206376" cy="384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642937">
              <a:lnSpc>
                <a:spcPts val="3800"/>
              </a:lnSpc>
              <a:defRPr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>
                <a:effectLst/>
              </a:defRPr>
            </a:pPr>
            <a:r>
              <a:t> </a:t>
            </a:r>
          </a:p>
        </p:txBody>
      </p:sp>
      <p:pic>
        <p:nvPicPr>
          <p:cNvPr id="272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7143" y="2628043"/>
            <a:ext cx="15329714" cy="104729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893" y="11763003"/>
            <a:ext cx="1628164" cy="16281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apstra_logo_cmyk_vertical_white.png" descr="apstra_logo_cmyk_vertical_whit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385883" y="11390938"/>
            <a:ext cx="2731006" cy="20735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Apstra con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Apstra cont…</a:t>
            </a:r>
          </a:p>
        </p:txBody>
      </p:sp>
      <p:sp>
        <p:nvSpPr>
          <p:cNvPr id="277" name="Text"/>
          <p:cNvSpPr txBox="1"/>
          <p:nvPr/>
        </p:nvSpPr>
        <p:spPr>
          <a:xfrm>
            <a:off x="12084843" y="6665912"/>
            <a:ext cx="206376" cy="384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642937">
              <a:lnSpc>
                <a:spcPts val="3800"/>
              </a:lnSpc>
              <a:defRPr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>
                <a:effectLst/>
              </a:defRPr>
            </a:pPr>
            <a:r>
              <a:t> </a:t>
            </a:r>
          </a:p>
        </p:txBody>
      </p:sp>
      <p:sp>
        <p:nvSpPr>
          <p:cNvPr id="278" name="Text"/>
          <p:cNvSpPr txBox="1"/>
          <p:nvPr/>
        </p:nvSpPr>
        <p:spPr>
          <a:xfrm>
            <a:off x="12263437" y="6844506"/>
            <a:ext cx="206376" cy="384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642937">
              <a:lnSpc>
                <a:spcPts val="3800"/>
              </a:lnSpc>
              <a:defRPr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>
                <a:effectLst/>
              </a:defRPr>
            </a:pPr>
            <a:r>
              <a:t> </a:t>
            </a:r>
          </a:p>
        </p:txBody>
      </p:sp>
      <p:pic>
        <p:nvPicPr>
          <p:cNvPr id="279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6933" y="3128304"/>
            <a:ext cx="19034408" cy="9472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1852" y="11801044"/>
            <a:ext cx="1628165" cy="16281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apstra_logo_cmyk_vertical_white.png" descr="apstra_logo_cmyk_vertical_whit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538046" y="11409959"/>
            <a:ext cx="2731005" cy="20735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Apstra con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Apstra cont…</a:t>
            </a:r>
          </a:p>
        </p:txBody>
      </p:sp>
      <p:sp>
        <p:nvSpPr>
          <p:cNvPr id="284" name="Text"/>
          <p:cNvSpPr txBox="1"/>
          <p:nvPr/>
        </p:nvSpPr>
        <p:spPr>
          <a:xfrm>
            <a:off x="12084843" y="6665912"/>
            <a:ext cx="206376" cy="384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642937">
              <a:lnSpc>
                <a:spcPts val="3800"/>
              </a:lnSpc>
              <a:defRPr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>
                <a:effectLst/>
              </a:defRPr>
            </a:pPr>
            <a:r>
              <a:t> </a:t>
            </a:r>
          </a:p>
        </p:txBody>
      </p:sp>
      <p:sp>
        <p:nvSpPr>
          <p:cNvPr id="285" name="Text"/>
          <p:cNvSpPr txBox="1"/>
          <p:nvPr/>
        </p:nvSpPr>
        <p:spPr>
          <a:xfrm>
            <a:off x="12263437" y="6844506"/>
            <a:ext cx="206376" cy="384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642937">
              <a:lnSpc>
                <a:spcPts val="3800"/>
              </a:lnSpc>
              <a:defRPr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>
                <a:effectLst/>
              </a:defRPr>
            </a:pPr>
            <a:r>
              <a:t> </a:t>
            </a:r>
          </a:p>
        </p:txBody>
      </p:sp>
      <p:pic>
        <p:nvPicPr>
          <p:cNvPr id="286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2878" y="2745104"/>
            <a:ext cx="18447494" cy="100532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0873" y="11724963"/>
            <a:ext cx="1628164" cy="16281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apstra_logo_cmyk_vertical_white.png" descr="apstra_logo_cmyk_vertical_whit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404904" y="11502274"/>
            <a:ext cx="2731005" cy="20735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Apstra AP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Apstra API </a:t>
            </a:r>
          </a:p>
        </p:txBody>
      </p:sp>
      <p:sp>
        <p:nvSpPr>
          <p:cNvPr id="291" name="Text"/>
          <p:cNvSpPr txBox="1"/>
          <p:nvPr/>
        </p:nvSpPr>
        <p:spPr>
          <a:xfrm>
            <a:off x="12084843" y="6665912"/>
            <a:ext cx="206376" cy="384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642937">
              <a:lnSpc>
                <a:spcPts val="3800"/>
              </a:lnSpc>
              <a:defRPr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>
                <a:effectLst/>
              </a:defRPr>
            </a:pPr>
            <a:r>
              <a:t> </a:t>
            </a:r>
          </a:p>
        </p:txBody>
      </p:sp>
      <p:sp>
        <p:nvSpPr>
          <p:cNvPr id="292" name="Text"/>
          <p:cNvSpPr txBox="1"/>
          <p:nvPr/>
        </p:nvSpPr>
        <p:spPr>
          <a:xfrm>
            <a:off x="12263437" y="6844506"/>
            <a:ext cx="206376" cy="384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642937">
              <a:lnSpc>
                <a:spcPts val="3800"/>
              </a:lnSpc>
              <a:defRPr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>
                <a:effectLst/>
              </a:defRPr>
            </a:pPr>
            <a:r>
              <a:t> </a:t>
            </a:r>
          </a:p>
        </p:txBody>
      </p:sp>
      <p:pic>
        <p:nvPicPr>
          <p:cNvPr id="293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26255" y="2506862"/>
            <a:ext cx="14880740" cy="106029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97520" y="11881683"/>
            <a:ext cx="4302869" cy="1774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9893" y="11820064"/>
            <a:ext cx="1628164" cy="16281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apstra_logo_cmyk_vertical_white.png" descr="apstra_logo_cmyk_vertical_whit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119599" y="9679113"/>
            <a:ext cx="2731006" cy="20735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Arista CV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Arista CVP</a:t>
            </a:r>
          </a:p>
        </p:txBody>
      </p:sp>
      <p:sp>
        <p:nvSpPr>
          <p:cNvPr id="299" name="What is it?…"/>
          <p:cNvSpPr txBox="1"/>
          <p:nvPr>
            <p:ph type="body" idx="1"/>
          </p:nvPr>
        </p:nvSpPr>
        <p:spPr>
          <a:xfrm>
            <a:off x="4119562" y="3402210"/>
            <a:ext cx="16144876" cy="8947548"/>
          </a:xfrm>
          <a:prstGeom prst="rect">
            <a:avLst/>
          </a:prstGeom>
        </p:spPr>
        <p:txBody>
          <a:bodyPr/>
          <a:lstStyle/>
          <a:p>
            <a:pPr marL="445366" indent="-445366" defTabSz="665440">
              <a:spcBef>
                <a:spcPts val="4700"/>
              </a:spcBef>
              <a:defRPr sz="3725">
                <a:effectLst>
                  <a:outerShdw sx="100000" sy="100000" kx="0" ky="0" algn="b" rotWithShape="0" blurRad="41148" dist="20574" dir="5400000">
                    <a:srgbClr val="000000"/>
                  </a:outerShdw>
                </a:effectLst>
              </a:defRPr>
            </a:pPr>
            <a:r>
              <a:t>What is it?</a:t>
            </a:r>
          </a:p>
          <a:p>
            <a:pPr lvl="1" marL="774550" indent="-445366" defTabSz="665440">
              <a:spcBef>
                <a:spcPts val="4700"/>
              </a:spcBef>
              <a:defRPr sz="3725">
                <a:effectLst>
                  <a:outerShdw sx="100000" sy="100000" kx="0" ky="0" algn="b" rotWithShape="0" blurRad="41148" dist="20574" dir="5400000">
                    <a:srgbClr val="000000"/>
                  </a:outerShdw>
                </a:effectLst>
              </a:defRPr>
            </a:pPr>
            <a:r>
              <a:t>Network device management</a:t>
            </a:r>
          </a:p>
          <a:p>
            <a:pPr lvl="1" marL="774550" indent="-445366" defTabSz="665440">
              <a:spcBef>
                <a:spcPts val="4700"/>
              </a:spcBef>
              <a:defRPr sz="3725">
                <a:effectLst>
                  <a:outerShdw sx="100000" sy="100000" kx="0" ky="0" algn="b" rotWithShape="0" blurRad="41148" dist="20574" dir="5400000">
                    <a:srgbClr val="000000"/>
                  </a:outerShdw>
                </a:effectLst>
              </a:defRPr>
            </a:pPr>
            <a:r>
              <a:t>Central control and visibility</a:t>
            </a:r>
          </a:p>
          <a:p>
            <a:pPr lvl="1" marL="774550" indent="-445366" defTabSz="665440">
              <a:spcBef>
                <a:spcPts val="4700"/>
              </a:spcBef>
              <a:defRPr sz="3725">
                <a:effectLst>
                  <a:outerShdw sx="100000" sy="100000" kx="0" ky="0" algn="b" rotWithShape="0" blurRad="41148" dist="20574" dir="5400000">
                    <a:srgbClr val="000000"/>
                  </a:outerShdw>
                </a:effectLst>
              </a:defRPr>
            </a:pPr>
            <a:r>
              <a:t>Arista devices only</a:t>
            </a:r>
          </a:p>
          <a:p>
            <a:pPr marL="445366" indent="-445366" defTabSz="665440">
              <a:spcBef>
                <a:spcPts val="4700"/>
              </a:spcBef>
              <a:defRPr sz="3725">
                <a:effectLst>
                  <a:outerShdw sx="100000" sy="100000" kx="0" ky="0" algn="b" rotWithShape="0" blurRad="41148" dist="20574" dir="5400000">
                    <a:srgbClr val="000000"/>
                  </a:outerShdw>
                </a:effectLst>
              </a:defRPr>
            </a:pPr>
            <a:r>
              <a:t>Usage:</a:t>
            </a:r>
          </a:p>
          <a:p>
            <a:pPr lvl="1" marL="774550" indent="-445366" defTabSz="665440">
              <a:spcBef>
                <a:spcPts val="4700"/>
              </a:spcBef>
              <a:defRPr sz="3725">
                <a:effectLst>
                  <a:outerShdw sx="100000" sy="100000" kx="0" ky="0" algn="b" rotWithShape="0" blurRad="41148" dist="20574" dir="5400000">
                    <a:srgbClr val="000000"/>
                  </a:outerShdw>
                </a:effectLst>
              </a:defRPr>
            </a:pPr>
            <a:r>
              <a:t>Zero Touch Provisioning (ZTP)</a:t>
            </a:r>
          </a:p>
          <a:p>
            <a:pPr lvl="1" marL="774550" indent="-445366" defTabSz="665440">
              <a:spcBef>
                <a:spcPts val="4700"/>
              </a:spcBef>
              <a:defRPr sz="3725">
                <a:effectLst>
                  <a:outerShdw sx="100000" sy="100000" kx="0" ky="0" algn="b" rotWithShape="0" blurRad="41148" dist="20574" dir="5400000">
                    <a:srgbClr val="000000"/>
                  </a:outerShdw>
                </a:effectLst>
              </a:defRPr>
            </a:pPr>
            <a:r>
              <a:t>Configuration and NOS management </a:t>
            </a:r>
          </a:p>
          <a:p>
            <a:pPr lvl="1" marL="774550" indent="-445366" defTabSz="665440">
              <a:spcBef>
                <a:spcPts val="4700"/>
              </a:spcBef>
              <a:defRPr sz="3725">
                <a:effectLst>
                  <a:outerShdw sx="100000" sy="100000" kx="0" ky="0" algn="b" rotWithShape="0" blurRad="41148" dist="20574" dir="5400000">
                    <a:srgbClr val="000000"/>
                  </a:outerShdw>
                </a:effectLst>
              </a:defRPr>
            </a:pPr>
            <a:r>
              <a:t>Policy enforcement</a:t>
            </a:r>
          </a:p>
        </p:txBody>
      </p:sp>
      <p:pic>
        <p:nvPicPr>
          <p:cNvPr id="300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62688" y="11567436"/>
            <a:ext cx="3459600" cy="19373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893" y="11722042"/>
            <a:ext cx="1628164" cy="16281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Arista con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Arista cont…</a:t>
            </a:r>
          </a:p>
        </p:txBody>
      </p:sp>
      <p:pic>
        <p:nvPicPr>
          <p:cNvPr id="304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2378" y="2789578"/>
            <a:ext cx="19619244" cy="10080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624648" y="11605477"/>
            <a:ext cx="3459600" cy="1937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9893" y="11760083"/>
            <a:ext cx="1628164" cy="1628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Arista con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Arista cont…</a:t>
            </a:r>
          </a:p>
        </p:txBody>
      </p:sp>
      <p:pic>
        <p:nvPicPr>
          <p:cNvPr id="309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2691" y="2881182"/>
            <a:ext cx="19238618" cy="9940623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662688" y="11529396"/>
            <a:ext cx="3459600" cy="1937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pasted-image.tiff" descr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8913" y="11684002"/>
            <a:ext cx="1628164" cy="1628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Most Importantl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Most Importantly</a:t>
            </a:r>
          </a:p>
        </p:txBody>
      </p:sp>
      <p:sp>
        <p:nvSpPr>
          <p:cNvPr id="314" name="Just get started!…"/>
          <p:cNvSpPr txBox="1"/>
          <p:nvPr>
            <p:ph type="body" idx="1"/>
          </p:nvPr>
        </p:nvSpPr>
        <p:spPr>
          <a:xfrm>
            <a:off x="3173525" y="2457498"/>
            <a:ext cx="20334689" cy="10580097"/>
          </a:xfrm>
          <a:prstGeom prst="rect">
            <a:avLst/>
          </a:prstGeom>
        </p:spPr>
        <p:txBody>
          <a:bodyPr/>
          <a:lstStyle/>
          <a:p>
            <a:pPr/>
            <a:r>
              <a:t>Just get started!</a:t>
            </a:r>
          </a:p>
          <a:p>
            <a:pPr/>
            <a:r>
              <a:t>Find what works best for your objectives and team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Apstr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Apstra</a:t>
            </a:r>
          </a:p>
        </p:txBody>
      </p:sp>
      <p:sp>
        <p:nvSpPr>
          <p:cNvPr id="317" name="Interested and want to learn more?…"/>
          <p:cNvSpPr txBox="1"/>
          <p:nvPr>
            <p:ph type="body" idx="1"/>
          </p:nvPr>
        </p:nvSpPr>
        <p:spPr>
          <a:xfrm>
            <a:off x="4119562" y="3336220"/>
            <a:ext cx="16144876" cy="8947548"/>
          </a:xfrm>
          <a:prstGeom prst="rect">
            <a:avLst/>
          </a:prstGeom>
        </p:spPr>
        <p:txBody>
          <a:bodyPr/>
          <a:lstStyle/>
          <a:p>
            <a:pPr/>
            <a:r>
              <a:t>Interested and want to learn more?</a:t>
            </a:r>
          </a:p>
          <a:p>
            <a:pPr/>
            <a:r>
              <a:t>Email:</a:t>
            </a:r>
          </a:p>
          <a:p>
            <a:pPr marL="0" indent="0">
              <a:buSzTx/>
              <a:buNone/>
            </a:pPr>
            <a:r>
              <a:rPr u="sng">
                <a:hlinkClick r:id="rId2" invalidUrl="" action="" tgtFrame="" tooltip="" history="1" highlightClick="0" endSnd="0"/>
              </a:rPr>
              <a:t>ryan@apstra.com</a:t>
            </a:r>
          </a:p>
          <a:p>
            <a:pPr marL="0" indent="0">
              <a:buSzTx/>
              <a:buNone/>
            </a:pPr>
            <a:r>
              <a:rPr u="sng">
                <a:hlinkClick r:id="rId3" invalidUrl="" action="" tgtFrame="" tooltip="" history="1" highlightClick="0" endSnd="0"/>
              </a:rPr>
              <a:t>http://www.apstra.com</a:t>
            </a:r>
            <a:r>
              <a:t> </a:t>
            </a:r>
          </a:p>
        </p:txBody>
      </p:sp>
      <p:pic>
        <p:nvPicPr>
          <p:cNvPr id="318" name="apstra_logo_cmyk_vertical_white.png" descr="apstra_logo_cmyk_vertical_whit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617534" y="4637953"/>
            <a:ext cx="8355619" cy="6344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verview con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 cont…</a:t>
            </a:r>
          </a:p>
        </p:txBody>
      </p:sp>
      <p:sp>
        <p:nvSpPr>
          <p:cNvPr id="136" name="Areas of Automation…"/>
          <p:cNvSpPr txBox="1"/>
          <p:nvPr>
            <p:ph type="body" idx="1"/>
          </p:nvPr>
        </p:nvSpPr>
        <p:spPr>
          <a:xfrm>
            <a:off x="1201100" y="2468494"/>
            <a:ext cx="21981800" cy="10613828"/>
          </a:xfrm>
          <a:prstGeom prst="rect">
            <a:avLst/>
          </a:prstGeom>
        </p:spPr>
        <p:txBody>
          <a:bodyPr/>
          <a:lstStyle/>
          <a:p>
            <a:pPr/>
            <a:r>
              <a:t>Areas of Automation</a:t>
            </a:r>
          </a:p>
          <a:p>
            <a:pPr/>
            <a:r>
              <a:t>Organization approach towards automation and tooling</a:t>
            </a:r>
          </a:p>
          <a:p>
            <a:pPr/>
            <a:r>
              <a:t>Tools</a:t>
            </a:r>
          </a:p>
          <a:p>
            <a:pPr/>
            <a:r>
              <a:t>Frameworks</a:t>
            </a:r>
          </a:p>
          <a:p>
            <a:pPr/>
            <a:r>
              <a:t>Vendor Solutions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Areas of Automation:"/>
          <p:cNvSpPr txBox="1"/>
          <p:nvPr>
            <p:ph type="title"/>
          </p:nvPr>
        </p:nvSpPr>
        <p:spPr>
          <a:xfrm>
            <a:off x="4119562" y="294679"/>
            <a:ext cx="16144876" cy="3018236"/>
          </a:xfrm>
          <a:prstGeom prst="rect">
            <a:avLst/>
          </a:prstGeom>
        </p:spPr>
        <p:txBody>
          <a:bodyPr/>
          <a:lstStyle/>
          <a:p>
            <a:pPr/>
            <a:r>
              <a:t>Areas of Automation:</a:t>
            </a:r>
          </a:p>
        </p:txBody>
      </p:sp>
      <p:sp>
        <p:nvSpPr>
          <p:cNvPr id="139" name="Broken down into several main categories.…"/>
          <p:cNvSpPr txBox="1"/>
          <p:nvPr>
            <p:ph type="body" idx="1"/>
          </p:nvPr>
        </p:nvSpPr>
        <p:spPr>
          <a:xfrm>
            <a:off x="1123905" y="2518348"/>
            <a:ext cx="22136190" cy="1042607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Broken down into several main categories. </a:t>
            </a:r>
          </a:p>
          <a:p>
            <a:pPr lvl="2"/>
            <a:r>
              <a:t>Automated deployment (ZTP, scale-out, Initial configuration, etc)</a:t>
            </a:r>
          </a:p>
          <a:p>
            <a:pPr lvl="2"/>
            <a:r>
              <a:t>Config management and add/change/move and validate</a:t>
            </a:r>
          </a:p>
          <a:p>
            <a:pPr lvl="2"/>
            <a:r>
              <a:t>Troubleshooting and visibility beyond manual CLI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Organizational approach towards automation and too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5808">
              <a:defRPr sz="8280">
                <a:effectLst>
                  <a:outerShdw sx="100000" sy="100000" kx="0" ky="0" algn="b" rotWithShape="0" blurRad="46736" dist="23368" dir="5400000">
                    <a:srgbClr val="000000"/>
                  </a:outerShdw>
                </a:effectLst>
              </a:defRPr>
            </a:lvl1pPr>
          </a:lstStyle>
          <a:p>
            <a:pPr/>
            <a:r>
              <a:t>Organizational approach towards automation and tooling</a:t>
            </a:r>
          </a:p>
        </p:txBody>
      </p:sp>
      <p:sp>
        <p:nvSpPr>
          <p:cNvPr id="142" name="Turn-key solution(s) with little customization…"/>
          <p:cNvSpPr txBox="1"/>
          <p:nvPr>
            <p:ph type="body" idx="1"/>
          </p:nvPr>
        </p:nvSpPr>
        <p:spPr>
          <a:xfrm>
            <a:off x="2991348" y="2702175"/>
            <a:ext cx="18889814" cy="949542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Turn-key solution(s) with little customization</a:t>
            </a:r>
          </a:p>
          <a:p>
            <a:pPr lvl="2"/>
            <a:r>
              <a:t>3rd party applications</a:t>
            </a:r>
          </a:p>
          <a:p>
            <a:pPr marL="0" indent="0">
              <a:buSzTx/>
              <a:buNone/>
            </a:pPr>
            <a:r>
              <a:t>DIY using Frameworks and in-house development </a:t>
            </a:r>
          </a:p>
          <a:p>
            <a:pPr lvl="2"/>
            <a:r>
              <a:t>fully customized and tailored to your needs</a:t>
            </a:r>
          </a:p>
        </p:txBody>
      </p:sp>
      <p:pic>
        <p:nvPicPr>
          <p:cNvPr id="143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0299" y="7490258"/>
            <a:ext cx="1628164" cy="16281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0299" y="4573337"/>
            <a:ext cx="1628164" cy="1628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ools Available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Tools Available:</a:t>
            </a:r>
          </a:p>
        </p:txBody>
      </p:sp>
      <p:sp>
        <p:nvSpPr>
          <p:cNvPr id="147" name="Netmik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Netmiko</a:t>
            </a:r>
          </a:p>
          <a:p>
            <a:pPr/>
            <a:r>
              <a:t>Napalm</a:t>
            </a:r>
          </a:p>
          <a:p>
            <a:pPr/>
            <a:r>
              <a:t>TextFSM</a:t>
            </a:r>
          </a:p>
        </p:txBody>
      </p:sp>
      <p:pic>
        <p:nvPicPr>
          <p:cNvPr id="148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238" y="11598638"/>
            <a:ext cx="1628164" cy="16281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Netmik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Netmiko</a:t>
            </a:r>
          </a:p>
        </p:txBody>
      </p:sp>
      <p:sp>
        <p:nvSpPr>
          <p:cNvPr id="151" name="What is it?:…"/>
          <p:cNvSpPr txBox="1"/>
          <p:nvPr>
            <p:ph type="body" idx="1"/>
          </p:nvPr>
        </p:nvSpPr>
        <p:spPr>
          <a:xfrm>
            <a:off x="2050290" y="2478524"/>
            <a:ext cx="20498364" cy="10540571"/>
          </a:xfrm>
          <a:prstGeom prst="rect">
            <a:avLst/>
          </a:prstGeom>
        </p:spPr>
        <p:txBody>
          <a:bodyPr/>
          <a:lstStyle/>
          <a:p>
            <a:pPr marL="0" indent="0" defTabSz="731162">
              <a:spcBef>
                <a:spcPts val="5200"/>
              </a:spcBef>
              <a:buSzTx/>
              <a:buNone/>
              <a:defRPr sz="4093">
                <a:effectLst>
                  <a:outerShdw sx="100000" sy="100000" kx="0" ky="0" algn="b" rotWithShape="0" blurRad="45212" dist="22606" dir="5400000">
                    <a:srgbClr val="000000"/>
                  </a:outerShdw>
                </a:effectLst>
              </a:defRPr>
            </a:pPr>
            <a:r>
              <a:t>What is it?:</a:t>
            </a:r>
          </a:p>
          <a:p>
            <a:pPr lvl="1" marL="851049" indent="-489353" defTabSz="731162">
              <a:spcBef>
                <a:spcPts val="5200"/>
              </a:spcBef>
              <a:defRPr sz="4093">
                <a:effectLst>
                  <a:outerShdw sx="100000" sy="100000" kx="0" ky="0" algn="b" rotWithShape="0" blurRad="45212" dist="22606" dir="5400000">
                    <a:srgbClr val="000000"/>
                  </a:outerShdw>
                </a:effectLst>
              </a:defRPr>
            </a:pPr>
            <a:r>
              <a:t>Open source multi-vendor Python library to simplify SSH connections to network devices </a:t>
            </a:r>
          </a:p>
          <a:p>
            <a:pPr lvl="1" marL="851049" indent="-489353" defTabSz="731162">
              <a:spcBef>
                <a:spcPts val="5200"/>
              </a:spcBef>
              <a:defRPr sz="4093">
                <a:effectLst>
                  <a:outerShdw sx="100000" sy="100000" kx="0" ky="0" algn="b" rotWithShape="0" blurRad="45212" dist="22606" dir="5400000">
                    <a:srgbClr val="000000"/>
                  </a:outerShdw>
                </a:effectLst>
              </a:defRPr>
            </a:pPr>
            <a:r>
              <a:t>Build on-top of Paramiko</a:t>
            </a:r>
          </a:p>
          <a:p>
            <a:pPr lvl="1" marL="851049" indent="-489353" defTabSz="731162">
              <a:spcBef>
                <a:spcPts val="5200"/>
              </a:spcBef>
              <a:defRPr sz="4093">
                <a:effectLst>
                  <a:outerShdw sx="100000" sy="100000" kx="0" ky="0" algn="b" rotWithShape="0" blurRad="45212" dist="22606" dir="5400000">
                    <a:srgbClr val="000000"/>
                  </a:outerShdw>
                </a:effectLst>
              </a:defRPr>
            </a:pPr>
            <a:r>
              <a:t>Supports all major networking vendor's OSes</a:t>
            </a:r>
          </a:p>
          <a:p>
            <a:pPr marL="0" indent="0" defTabSz="731162">
              <a:spcBef>
                <a:spcPts val="5200"/>
              </a:spcBef>
              <a:buSzTx/>
              <a:buNone/>
              <a:defRPr sz="4093">
                <a:effectLst>
                  <a:outerShdw sx="100000" sy="100000" kx="0" ky="0" algn="b" rotWithShape="0" blurRad="45212" dist="22606" dir="5400000">
                    <a:srgbClr val="000000"/>
                  </a:outerShdw>
                </a:effectLst>
              </a:defRPr>
            </a:pPr>
            <a:r>
              <a:t>Usage:</a:t>
            </a:r>
          </a:p>
          <a:p>
            <a:pPr lvl="1" marL="851049" indent="-489353" defTabSz="731162">
              <a:spcBef>
                <a:spcPts val="5200"/>
              </a:spcBef>
              <a:defRPr sz="4093">
                <a:effectLst>
                  <a:outerShdw sx="100000" sy="100000" kx="0" ky="0" algn="b" rotWithShape="0" blurRad="45212" dist="22606" dir="5400000">
                    <a:srgbClr val="000000"/>
                  </a:outerShdw>
                </a:effectLst>
              </a:defRPr>
            </a:pPr>
            <a:r>
              <a:t>Python scripts to collect data push basic changes</a:t>
            </a:r>
          </a:p>
          <a:p>
            <a:pPr lvl="1" marL="851049" indent="-489353" defTabSz="731162">
              <a:spcBef>
                <a:spcPts val="5200"/>
              </a:spcBef>
              <a:defRPr sz="4093">
                <a:effectLst>
                  <a:outerShdw sx="100000" sy="100000" kx="0" ky="0" algn="b" rotWithShape="0" blurRad="45212" dist="22606" dir="5400000">
                    <a:srgbClr val="000000"/>
                  </a:outerShdw>
                </a:effectLst>
              </a:defRPr>
            </a:pPr>
            <a:r>
              <a:t>Ansible modules for playbooks</a:t>
            </a:r>
          </a:p>
          <a:p>
            <a:pPr lvl="1" marL="851049" indent="-489353" defTabSz="731162">
              <a:spcBef>
                <a:spcPts val="5200"/>
              </a:spcBef>
              <a:defRPr sz="4093">
                <a:effectLst>
                  <a:outerShdw sx="100000" sy="100000" kx="0" ky="0" algn="b" rotWithShape="0" blurRad="45212" dist="22606" dir="5400000">
                    <a:srgbClr val="000000"/>
                  </a:outerShdw>
                </a:effectLst>
              </a:defRPr>
            </a:pPr>
            <a:r>
              <a:t>&lt;code snip show supported methods or options&gt;</a:t>
            </a:r>
          </a:p>
        </p:txBody>
      </p:sp>
      <p:pic>
        <p:nvPicPr>
          <p:cNvPr id="152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5974" y="11769821"/>
            <a:ext cx="1628164" cy="1628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Netmiko cont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Netmiko cont…</a:t>
            </a:r>
          </a:p>
        </p:txBody>
      </p:sp>
      <p:sp>
        <p:nvSpPr>
          <p:cNvPr id="155" name="Example Usage:"/>
          <p:cNvSpPr txBox="1"/>
          <p:nvPr>
            <p:ph type="body" idx="1"/>
          </p:nvPr>
        </p:nvSpPr>
        <p:spPr>
          <a:xfrm>
            <a:off x="2024953" y="3092091"/>
            <a:ext cx="21487420" cy="9962235"/>
          </a:xfrm>
          <a:prstGeom prst="rect">
            <a:avLst/>
          </a:prstGeom>
        </p:spPr>
        <p:txBody>
          <a:bodyPr anchor="t"/>
          <a:lstStyle/>
          <a:p>
            <a:pPr/>
            <a:r>
              <a:t>Example Usage:</a:t>
            </a:r>
          </a:p>
        </p:txBody>
      </p:sp>
      <p:pic>
        <p:nvPicPr>
          <p:cNvPr id="156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4854" y="4413055"/>
            <a:ext cx="12005974" cy="5167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40024" y="10056281"/>
            <a:ext cx="15564310" cy="3044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8913" y="11750801"/>
            <a:ext cx="1628164" cy="1628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EBEB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