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Canva Sans Bold" charset="1" panose="020B0803030501040103"/>
      <p:regular r:id="rId11"/>
    </p:embeddedFont>
    <p:embeddedFont>
      <p:font typeface="Canva Sans" charset="1" panose="020B0503030501040103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B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250435" y="1040130"/>
            <a:ext cx="5997435" cy="8206740"/>
          </a:xfrm>
          <a:custGeom>
            <a:avLst/>
            <a:gdLst/>
            <a:ahLst/>
            <a:cxnLst/>
            <a:rect r="r" b="b" t="t" l="l"/>
            <a:pathLst>
              <a:path h="8206740" w="5997435">
                <a:moveTo>
                  <a:pt x="0" y="0"/>
                </a:moveTo>
                <a:lnTo>
                  <a:pt x="5997435" y="0"/>
                </a:lnTo>
                <a:lnTo>
                  <a:pt x="5997435" y="8206740"/>
                </a:lnTo>
                <a:lnTo>
                  <a:pt x="0" y="82067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90" t="-139" r="-182" b="-396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239005" y="1028700"/>
            <a:ext cx="6019800" cy="8228990"/>
          </a:xfrm>
          <a:custGeom>
            <a:avLst/>
            <a:gdLst/>
            <a:ahLst/>
            <a:cxnLst/>
            <a:rect r="r" b="b" t="t" l="l"/>
            <a:pathLst>
              <a:path h="8228990" w="6019800">
                <a:moveTo>
                  <a:pt x="0" y="0"/>
                </a:moveTo>
                <a:lnTo>
                  <a:pt x="6019800" y="0"/>
                </a:lnTo>
                <a:lnTo>
                  <a:pt x="6019800" y="8228990"/>
                </a:lnTo>
                <a:lnTo>
                  <a:pt x="0" y="822899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3624224"/>
            <a:ext cx="8453704" cy="34606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175"/>
              </a:lnSpc>
            </a:pPr>
            <a:r>
              <a:rPr lang="en-US" b="true" sz="7999">
                <a:solidFill>
                  <a:srgbClr val="F3F4F7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Interactive Sales Dashboard</a:t>
            </a:r>
          </a:p>
          <a:p>
            <a:pPr algn="l">
              <a:lnSpc>
                <a:spcPts val="6211"/>
              </a:lnSpc>
            </a:pPr>
            <a:r>
              <a:rPr lang="en-US" sz="2484">
                <a:solidFill>
                  <a:srgbClr val="F3F4F7"/>
                </a:solidFill>
                <a:latin typeface="Canva Sans"/>
                <a:ea typeface="Canva Sans"/>
                <a:cs typeface="Canva Sans"/>
                <a:sym typeface="Canva Sans"/>
              </a:rPr>
              <a:t>An Overview of Key Business Insights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284B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-23483"/>
            <a:ext cx="18288000" cy="9791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80"/>
              </a:lnSpc>
            </a:pPr>
            <a:r>
              <a:rPr lang="en-US" b="true" sz="5700" u="sng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Sales Performance Insights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225851" y="1064260"/>
            <a:ext cx="7836297" cy="497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0"/>
              </a:lnSpc>
            </a:pPr>
            <a:r>
              <a:rPr lang="en-US" sz="2900" u="sng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Turning Raw Sales Data into Strategic Action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58097" y="1670686"/>
            <a:ext cx="17771806" cy="8489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33" indent="-291467" lvl="1">
              <a:lnSpc>
                <a:spcPts val="3780"/>
              </a:lnSpc>
              <a:buFont typeface="Arial"/>
              <a:buChar char="•"/>
            </a:pPr>
            <a:r>
              <a:rPr lang="en-US" b="true" sz="27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Visualizing Key Metrics:  </a:t>
            </a:r>
            <a:r>
              <a:rPr lang="en-US" sz="27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Leveraged sales data to build a dynamic dashboard that clearly presents high-level performance indicators such as total sales, total profit, and discounts offered — providing instant insight into business health.</a:t>
            </a:r>
          </a:p>
          <a:p>
            <a:pPr algn="l" marL="582933" indent="-291467" lvl="1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b="true" sz="27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Performance by Product Category: </a:t>
            </a:r>
            <a:r>
              <a:rPr lang="en-US" sz="27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Analyzed sub-categories like Phones, Chairs, and Storage, which emerged as top contributors to sales. This helps identify high-performing product lines and areas needing attention.</a:t>
            </a:r>
          </a:p>
          <a:p>
            <a:pPr algn="l" marL="582933" indent="-291467" lvl="1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b="true" sz="27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Customer Segment Analysis: </a:t>
            </a:r>
            <a:r>
              <a:rPr lang="en-US" sz="27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Segmented data by customer type — Consumer, Corporate, and Home Office. Corporate customers account for the highest sales share, revealing potential for targeted retention and upselling strategies.</a:t>
            </a:r>
          </a:p>
          <a:p>
            <a:pPr algn="l" marL="582933" indent="-291467" lvl="1">
              <a:lnSpc>
                <a:spcPts val="3780"/>
              </a:lnSpc>
              <a:buFont typeface="Arial"/>
              <a:buChar char="•"/>
            </a:pPr>
            <a:r>
              <a:rPr lang="en-US" b="true" sz="27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Geographical Sales Insights: </a:t>
            </a:r>
            <a:r>
              <a:rPr lang="en-US" sz="27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Mapped sales across East, West, Central, and South regions. East leads with the highest sales volume, while Central shows potential for growth, guiding regional focus for future campaigns.</a:t>
            </a:r>
          </a:p>
          <a:p>
            <a:pPr algn="l" marL="582933" indent="-291467" lvl="1">
              <a:lnSpc>
                <a:spcPts val="3780"/>
              </a:lnSpc>
              <a:buFont typeface="Arial"/>
              <a:buChar char="•"/>
            </a:pPr>
            <a:r>
              <a:rPr lang="en-US" b="true" sz="27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Time-Series Trends: </a:t>
            </a:r>
            <a:r>
              <a:rPr lang="en-US" sz="27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Included visual breakdowns of sales and profit over time. Year-wise growth from 2018 to 2021 shows consistent improvement, while daily sales tracking highlights seasonal trends and spikes.</a:t>
            </a:r>
          </a:p>
          <a:p>
            <a:pPr algn="l" marL="582933" indent="-291467" lvl="1">
              <a:lnSpc>
                <a:spcPts val="3780"/>
              </a:lnSpc>
              <a:buFont typeface="Arial"/>
              <a:buChar char="•"/>
            </a:pPr>
            <a:r>
              <a:rPr lang="en-US" b="true" sz="27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b="true" sz="27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Interactive Filtering:</a:t>
            </a:r>
            <a:r>
              <a:rPr lang="en-US" sz="27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Integrated slicers and filters allow real-time drill-down by year, region, segment, and category — enhancing decision-making by offering flexible views for different business needs.</a:t>
            </a:r>
          </a:p>
          <a:p>
            <a:pPr algn="l">
              <a:lnSpc>
                <a:spcPts val="3220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275" y="0"/>
            <a:ext cx="18267725" cy="10287000"/>
          </a:xfrm>
          <a:custGeom>
            <a:avLst/>
            <a:gdLst/>
            <a:ahLst/>
            <a:cxnLst/>
            <a:rect r="r" b="b" t="t" l="l"/>
            <a:pathLst>
              <a:path h="10287000" w="18267725">
                <a:moveTo>
                  <a:pt x="0" y="0"/>
                </a:moveTo>
                <a:lnTo>
                  <a:pt x="18267725" y="0"/>
                </a:lnTo>
                <a:lnTo>
                  <a:pt x="18267725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11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284B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271891" y="2790930"/>
            <a:ext cx="2451649" cy="19050"/>
            <a:chOff x="0" y="0"/>
            <a:chExt cx="2451646" cy="190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51735" cy="19050"/>
            </a:xfrm>
            <a:custGeom>
              <a:avLst/>
              <a:gdLst/>
              <a:ahLst/>
              <a:cxnLst/>
              <a:rect r="r" b="b" t="t" l="l"/>
              <a:pathLst>
                <a:path h="19050" w="2451735">
                  <a:moveTo>
                    <a:pt x="0" y="0"/>
                  </a:moveTo>
                  <a:lnTo>
                    <a:pt x="0" y="19050"/>
                  </a:lnTo>
                  <a:lnTo>
                    <a:pt x="310388" y="19050"/>
                  </a:lnTo>
                  <a:lnTo>
                    <a:pt x="310388" y="0"/>
                  </a:lnTo>
                  <a:close/>
                  <a:moveTo>
                    <a:pt x="439547" y="0"/>
                  </a:moveTo>
                  <a:lnTo>
                    <a:pt x="439547" y="19050"/>
                  </a:lnTo>
                  <a:lnTo>
                    <a:pt x="1659509" y="19050"/>
                  </a:lnTo>
                  <a:lnTo>
                    <a:pt x="1659509" y="0"/>
                  </a:lnTo>
                  <a:close/>
                  <a:moveTo>
                    <a:pt x="1734058" y="0"/>
                  </a:moveTo>
                  <a:lnTo>
                    <a:pt x="1734058" y="19050"/>
                  </a:lnTo>
                  <a:lnTo>
                    <a:pt x="2277237" y="19050"/>
                  </a:lnTo>
                  <a:lnTo>
                    <a:pt x="2277237" y="0"/>
                  </a:lnTo>
                  <a:close/>
                  <a:moveTo>
                    <a:pt x="2351532" y="0"/>
                  </a:moveTo>
                  <a:lnTo>
                    <a:pt x="2351532" y="19050"/>
                  </a:lnTo>
                  <a:lnTo>
                    <a:pt x="2451735" y="19050"/>
                  </a:lnTo>
                  <a:lnTo>
                    <a:pt x="2451735" y="0"/>
                  </a:lnTo>
                  <a:close/>
                </a:path>
              </a:pathLst>
            </a:custGeom>
            <a:solidFill>
              <a:srgbClr val="F3F4F7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2221678" y="760895"/>
            <a:ext cx="13844740" cy="57150"/>
            <a:chOff x="0" y="0"/>
            <a:chExt cx="13844740" cy="5715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844778" cy="57150"/>
            </a:xfrm>
            <a:custGeom>
              <a:avLst/>
              <a:gdLst/>
              <a:ahLst/>
              <a:cxnLst/>
              <a:rect r="r" b="b" t="t" l="l"/>
              <a:pathLst>
                <a:path h="57150" w="13844778">
                  <a:moveTo>
                    <a:pt x="0" y="0"/>
                  </a:moveTo>
                  <a:lnTo>
                    <a:pt x="0" y="57150"/>
                  </a:lnTo>
                  <a:lnTo>
                    <a:pt x="5488813" y="57150"/>
                  </a:lnTo>
                  <a:lnTo>
                    <a:pt x="5488813" y="0"/>
                  </a:lnTo>
                  <a:close/>
                  <a:moveTo>
                    <a:pt x="5782056" y="0"/>
                  </a:moveTo>
                  <a:lnTo>
                    <a:pt x="5782056" y="57150"/>
                  </a:lnTo>
                  <a:lnTo>
                    <a:pt x="12735560" y="57150"/>
                  </a:lnTo>
                  <a:lnTo>
                    <a:pt x="12735560" y="0"/>
                  </a:lnTo>
                  <a:close/>
                  <a:moveTo>
                    <a:pt x="13028803" y="0"/>
                  </a:moveTo>
                  <a:lnTo>
                    <a:pt x="13028803" y="57150"/>
                  </a:lnTo>
                  <a:lnTo>
                    <a:pt x="13844778" y="57150"/>
                  </a:lnTo>
                  <a:lnTo>
                    <a:pt x="13844778" y="0"/>
                  </a:lnTo>
                  <a:close/>
                </a:path>
              </a:pathLst>
            </a:custGeom>
            <a:solidFill>
              <a:srgbClr val="F3F4F7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284134" y="2473188"/>
            <a:ext cx="4914379" cy="18945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182" b="true">
                <a:solidFill>
                  <a:srgbClr val="F3F4F7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Metrics (KPIs)</a:t>
            </a:r>
          </a:p>
          <a:p>
            <a:pPr algn="l" marL="471202" indent="-235601" lvl="1">
              <a:lnSpc>
                <a:spcPts val="3000"/>
              </a:lnSpc>
              <a:buFont typeface="Arial"/>
              <a:buChar char="•"/>
            </a:pPr>
            <a:r>
              <a:rPr lang="en-US" sz="2182">
                <a:solidFill>
                  <a:srgbClr val="F3F4F7"/>
                </a:solidFill>
                <a:latin typeface="Canva Sans"/>
                <a:ea typeface="Canva Sans"/>
                <a:cs typeface="Canva Sans"/>
                <a:sym typeface="Canva Sans"/>
              </a:rPr>
              <a:t>Total Sales: ₹22,97,200.86</a:t>
            </a:r>
          </a:p>
          <a:p>
            <a:pPr algn="l" marL="471202" indent="-235601" lvl="1">
              <a:lnSpc>
                <a:spcPts val="3000"/>
              </a:lnSpc>
              <a:buFont typeface="Arial"/>
              <a:buChar char="•"/>
            </a:pPr>
            <a:r>
              <a:rPr lang="en-US" sz="2182">
                <a:solidFill>
                  <a:srgbClr val="F3F4F7"/>
                </a:solidFill>
                <a:latin typeface="Canva Sans"/>
                <a:ea typeface="Canva Sans"/>
                <a:cs typeface="Canva Sans"/>
                <a:sym typeface="Canva Sans"/>
              </a:rPr>
              <a:t>Total Profit: ₹2,86,397.02</a:t>
            </a:r>
          </a:p>
          <a:p>
            <a:pPr algn="l" marL="471202" indent="-235601" lvl="1">
              <a:lnSpc>
                <a:spcPts val="3000"/>
              </a:lnSpc>
              <a:buFont typeface="Arial"/>
              <a:buChar char="•"/>
            </a:pPr>
            <a:r>
              <a:rPr lang="en-US" sz="2182">
                <a:solidFill>
                  <a:srgbClr val="F3F4F7"/>
                </a:solidFill>
                <a:latin typeface="Canva Sans"/>
                <a:ea typeface="Canva Sans"/>
                <a:cs typeface="Canva Sans"/>
                <a:sym typeface="Canva Sans"/>
              </a:rPr>
              <a:t>Total Discount Given: ₹1,561.09</a:t>
            </a:r>
          </a:p>
          <a:p>
            <a:pPr algn="l">
              <a:lnSpc>
                <a:spcPts val="300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0" y="54521"/>
            <a:ext cx="18288000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b="true" sz="4500">
                <a:solidFill>
                  <a:srgbClr val="F3F4F7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Dashboard Summary: Sales Performance Analysis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71891" y="894921"/>
            <a:ext cx="17484557" cy="12779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b="true" sz="2499">
                <a:solidFill>
                  <a:srgbClr val="F3F4F7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Overview:</a:t>
            </a:r>
            <a:r>
              <a:rPr lang="en-US" sz="2499">
                <a:solidFill>
                  <a:srgbClr val="F3F4F7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  <a:p>
            <a:pPr algn="l">
              <a:lnSpc>
                <a:spcPts val="3437"/>
              </a:lnSpc>
            </a:pPr>
            <a:r>
              <a:rPr lang="en-US" sz="2499">
                <a:solidFill>
                  <a:srgbClr val="F3F4F7"/>
                </a:solidFill>
                <a:latin typeface="Canva Sans"/>
                <a:ea typeface="Canva Sans"/>
                <a:cs typeface="Canva Sans"/>
                <a:sym typeface="Canva Sans"/>
              </a:rPr>
              <a:t>This interactive dashboard provides a comprehensive analysis of the company’s sales, profit, product performance, and market reach, helping stakeholders make data-driven decisions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84134" y="4329682"/>
            <a:ext cx="4664011" cy="45615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182" b="true">
                <a:solidFill>
                  <a:srgbClr val="F3F4F7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Product Performance</a:t>
            </a:r>
          </a:p>
          <a:p>
            <a:pPr algn="l" marL="471202" indent="-235601" lvl="1">
              <a:lnSpc>
                <a:spcPts val="3000"/>
              </a:lnSpc>
              <a:buFont typeface="Arial"/>
              <a:buChar char="•"/>
            </a:pPr>
            <a:r>
              <a:rPr lang="en-US" sz="2182">
                <a:solidFill>
                  <a:srgbClr val="F3F4F7"/>
                </a:solidFill>
                <a:latin typeface="Canva Sans"/>
                <a:ea typeface="Canva Sans"/>
                <a:cs typeface="Canva Sans"/>
                <a:sym typeface="Canva Sans"/>
              </a:rPr>
              <a:t>Top Seller: Phones dominate the sub-category sales, followed by Chairs and Storage.</a:t>
            </a:r>
          </a:p>
          <a:p>
            <a:pPr algn="l" marL="471202" indent="-235601" lvl="1">
              <a:lnSpc>
                <a:spcPts val="3000"/>
              </a:lnSpc>
              <a:buFont typeface="Arial"/>
              <a:buChar char="•"/>
            </a:pPr>
            <a:r>
              <a:rPr lang="en-US" sz="2182">
                <a:solidFill>
                  <a:srgbClr val="F3F4F7"/>
                </a:solidFill>
                <a:latin typeface="Canva Sans"/>
                <a:ea typeface="Canva Sans"/>
                <a:cs typeface="Canva Sans"/>
                <a:sym typeface="Canva Sans"/>
              </a:rPr>
              <a:t>Sales Distribution: Significant difference between top and low-selling sub-categories.</a:t>
            </a:r>
          </a:p>
          <a:p>
            <a:pPr algn="l" marL="471202" indent="-235601" lvl="1">
              <a:lnSpc>
                <a:spcPts val="3000"/>
              </a:lnSpc>
              <a:buFont typeface="Arial"/>
              <a:buChar char="•"/>
            </a:pPr>
            <a:r>
              <a:rPr lang="en-US" sz="2182">
                <a:solidFill>
                  <a:srgbClr val="F3F4F7"/>
                </a:solidFill>
                <a:latin typeface="Canva Sans"/>
                <a:ea typeface="Canva Sans"/>
                <a:cs typeface="Canva Sans"/>
                <a:sym typeface="Canva Sans"/>
              </a:rPr>
              <a:t>Underperformers: Fasteners, Labels, and Envelopes show the lowest sales figures.</a:t>
            </a:r>
          </a:p>
          <a:p>
            <a:pPr algn="l">
              <a:lnSpc>
                <a:spcPts val="3000"/>
              </a:lnSpc>
            </a:pPr>
          </a:p>
        </p:txBody>
      </p:sp>
      <p:sp>
        <p:nvSpPr>
          <p:cNvPr name="AutoShape 10" id="10"/>
          <p:cNvSpPr/>
          <p:nvPr/>
        </p:nvSpPr>
        <p:spPr>
          <a:xfrm>
            <a:off x="5186270" y="2511288"/>
            <a:ext cx="0" cy="7447652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1" id="11"/>
          <p:cNvSpPr txBox="true"/>
          <p:nvPr/>
        </p:nvSpPr>
        <p:spPr>
          <a:xfrm rot="0">
            <a:off x="5410021" y="2482713"/>
            <a:ext cx="7706750" cy="41309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71"/>
              </a:lnSpc>
            </a:pPr>
            <a:r>
              <a:rPr lang="en-US" sz="2161" b="true">
                <a:solidFill>
                  <a:srgbClr val="F3F4F7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Geographical &amp; Segment Analysis</a:t>
            </a:r>
          </a:p>
          <a:p>
            <a:pPr algn="l" marL="466640" indent="-233320" lvl="1">
              <a:lnSpc>
                <a:spcPts val="2971"/>
              </a:lnSpc>
              <a:buFont typeface="Arial"/>
              <a:buChar char="•"/>
            </a:pPr>
            <a:r>
              <a:rPr lang="en-US" sz="2161">
                <a:solidFill>
                  <a:srgbClr val="F3F4F7"/>
                </a:solidFill>
                <a:latin typeface="Canva Sans"/>
                <a:ea typeface="Canva Sans"/>
                <a:cs typeface="Canva Sans"/>
                <a:sym typeface="Canva Sans"/>
              </a:rPr>
              <a:t>Sales by Region:</a:t>
            </a:r>
          </a:p>
          <a:p>
            <a:pPr algn="l" marL="933280" indent="-311093" lvl="2">
              <a:lnSpc>
                <a:spcPts val="2971"/>
              </a:lnSpc>
              <a:buFont typeface="Arial"/>
              <a:buChar char="⚬"/>
            </a:pPr>
            <a:r>
              <a:rPr lang="en-US" sz="2161">
                <a:solidFill>
                  <a:srgbClr val="F3F4F7"/>
                </a:solidFill>
                <a:latin typeface="Canva Sans"/>
                <a:ea typeface="Canva Sans"/>
                <a:cs typeface="Canva Sans"/>
                <a:sym typeface="Canva Sans"/>
              </a:rPr>
              <a:t>Top Regions: East (31.58%) and South (29.55%) show the highest contribution to total sales.</a:t>
            </a:r>
          </a:p>
          <a:p>
            <a:pPr algn="l" marL="933280" indent="-311093" lvl="2">
              <a:lnSpc>
                <a:spcPts val="2971"/>
              </a:lnSpc>
              <a:buFont typeface="Arial"/>
              <a:buChar char="⚬"/>
            </a:pPr>
            <a:r>
              <a:rPr lang="en-US" sz="2161">
                <a:solidFill>
                  <a:srgbClr val="F3F4F7"/>
                </a:solidFill>
                <a:latin typeface="Canva Sans"/>
                <a:ea typeface="Canva Sans"/>
                <a:cs typeface="Canva Sans"/>
                <a:sym typeface="Canva Sans"/>
              </a:rPr>
              <a:t>West and Central regions have lower yet notable sales.</a:t>
            </a:r>
          </a:p>
          <a:p>
            <a:pPr algn="l" marL="466640" indent="-233320" lvl="1">
              <a:lnSpc>
                <a:spcPts val="2971"/>
              </a:lnSpc>
              <a:buFont typeface="Arial"/>
              <a:buChar char="•"/>
            </a:pPr>
            <a:r>
              <a:rPr lang="en-US" sz="2161">
                <a:solidFill>
                  <a:srgbClr val="F3F4F7"/>
                </a:solidFill>
                <a:latin typeface="Canva Sans"/>
                <a:ea typeface="Canva Sans"/>
                <a:cs typeface="Canva Sans"/>
                <a:sym typeface="Canva Sans"/>
              </a:rPr>
              <a:t>Sales by Segment:</a:t>
            </a:r>
          </a:p>
          <a:p>
            <a:pPr algn="l" marL="933280" indent="-311093" lvl="2">
              <a:lnSpc>
                <a:spcPts val="2971"/>
              </a:lnSpc>
              <a:buFont typeface="Arial"/>
              <a:buChar char="⚬"/>
            </a:pPr>
            <a:r>
              <a:rPr lang="en-US" sz="2161">
                <a:solidFill>
                  <a:srgbClr val="F3F4F7"/>
                </a:solidFill>
                <a:latin typeface="Canva Sans"/>
                <a:ea typeface="Canva Sans"/>
                <a:cs typeface="Canva Sans"/>
                <a:sym typeface="Canva Sans"/>
              </a:rPr>
              <a:t>Corporate (50.56%) leads, followed by Consumer (30.74%) and Home Office (18.7%), indicating stronger B2B sales performance.</a:t>
            </a:r>
          </a:p>
          <a:p>
            <a:pPr algn="l">
              <a:lnSpc>
                <a:spcPts val="2971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5429071" y="6487406"/>
            <a:ext cx="7706750" cy="37995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182" b="true">
                <a:solidFill>
                  <a:srgbClr val="F3F4F7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Time-Based Trends</a:t>
            </a:r>
          </a:p>
          <a:p>
            <a:pPr algn="l" marL="471202" indent="-235601" lvl="1">
              <a:lnSpc>
                <a:spcPts val="3000"/>
              </a:lnSpc>
              <a:buFont typeface="Arial"/>
              <a:buChar char="•"/>
            </a:pPr>
            <a:r>
              <a:rPr lang="en-US" sz="2182">
                <a:solidFill>
                  <a:srgbClr val="F3F4F7"/>
                </a:solidFill>
                <a:latin typeface="Canva Sans"/>
                <a:ea typeface="Canva Sans"/>
                <a:cs typeface="Canva Sans"/>
                <a:sym typeface="Canva Sans"/>
              </a:rPr>
              <a:t>Yearly Profit Trend:</a:t>
            </a:r>
          </a:p>
          <a:p>
            <a:pPr algn="l" marL="942404" indent="-314135" lvl="2">
              <a:lnSpc>
                <a:spcPts val="3000"/>
              </a:lnSpc>
              <a:buFont typeface="Arial"/>
              <a:buChar char="⚬"/>
            </a:pPr>
            <a:r>
              <a:rPr lang="en-US" sz="2182">
                <a:solidFill>
                  <a:srgbClr val="F3F4F7"/>
                </a:solidFill>
                <a:latin typeface="Canva Sans"/>
                <a:ea typeface="Canva Sans"/>
                <a:cs typeface="Canva Sans"/>
                <a:sym typeface="Canva Sans"/>
              </a:rPr>
              <a:t>Consistent profit growth observed from 2018 to 2021, reflecting successful sales strategies over time.</a:t>
            </a:r>
          </a:p>
          <a:p>
            <a:pPr algn="l" marL="471202" indent="-235601" lvl="1">
              <a:lnSpc>
                <a:spcPts val="3000"/>
              </a:lnSpc>
              <a:buFont typeface="Arial"/>
              <a:buChar char="•"/>
            </a:pPr>
            <a:r>
              <a:rPr lang="en-US" sz="2182">
                <a:solidFill>
                  <a:srgbClr val="F3F4F7"/>
                </a:solidFill>
                <a:latin typeface="Canva Sans"/>
                <a:ea typeface="Canva Sans"/>
                <a:cs typeface="Canva Sans"/>
                <a:sym typeface="Canva Sans"/>
              </a:rPr>
              <a:t>Sales Over Time:</a:t>
            </a:r>
          </a:p>
          <a:p>
            <a:pPr algn="l" marL="942404" indent="-314135" lvl="2">
              <a:lnSpc>
                <a:spcPts val="3000"/>
              </a:lnSpc>
              <a:buFont typeface="Arial"/>
              <a:buChar char="⚬"/>
            </a:pPr>
            <a:r>
              <a:rPr lang="en-US" sz="2182">
                <a:solidFill>
                  <a:srgbClr val="F3F4F7"/>
                </a:solidFill>
                <a:latin typeface="Canva Sans"/>
                <a:ea typeface="Canva Sans"/>
                <a:cs typeface="Canva Sans"/>
                <a:sym typeface="Canva Sans"/>
              </a:rPr>
              <a:t>Line chart for Order Date reveals fluctuating daily sales volume with seasonal spikes and promotional impact.</a:t>
            </a:r>
          </a:p>
          <a:p>
            <a:pPr algn="l">
              <a:lnSpc>
                <a:spcPts val="3000"/>
              </a:lnSpc>
            </a:pPr>
          </a:p>
        </p:txBody>
      </p:sp>
      <p:sp>
        <p:nvSpPr>
          <p:cNvPr name="AutoShape 13" id="13"/>
          <p:cNvSpPr/>
          <p:nvPr/>
        </p:nvSpPr>
        <p:spPr>
          <a:xfrm>
            <a:off x="13116771" y="2511288"/>
            <a:ext cx="0" cy="7447652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4" id="14"/>
          <p:cNvSpPr txBox="true"/>
          <p:nvPr/>
        </p:nvSpPr>
        <p:spPr>
          <a:xfrm rot="0">
            <a:off x="13405925" y="2482713"/>
            <a:ext cx="4350523" cy="62956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71"/>
              </a:lnSpc>
            </a:pPr>
            <a:r>
              <a:rPr lang="en-US" sz="2161" b="true">
                <a:solidFill>
                  <a:srgbClr val="F3F4F7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Stakeholder Insights</a:t>
            </a:r>
          </a:p>
          <a:p>
            <a:pPr algn="l" marL="466640" indent="-233320" lvl="1">
              <a:lnSpc>
                <a:spcPts val="2971"/>
              </a:lnSpc>
              <a:buFont typeface="Arial"/>
              <a:buChar char="•"/>
            </a:pPr>
            <a:r>
              <a:rPr lang="en-US" sz="2161">
                <a:solidFill>
                  <a:srgbClr val="F3F4F7"/>
                </a:solidFill>
                <a:latin typeface="Canva Sans"/>
                <a:ea typeface="Canva Sans"/>
                <a:cs typeface="Canva Sans"/>
                <a:sym typeface="Canva Sans"/>
              </a:rPr>
              <a:t>Spot top-selling and low-performing product categories.</a:t>
            </a:r>
          </a:p>
          <a:p>
            <a:pPr algn="l" marL="466640" indent="-233320" lvl="1">
              <a:lnSpc>
                <a:spcPts val="2971"/>
              </a:lnSpc>
              <a:buFont typeface="Arial"/>
              <a:buChar char="•"/>
            </a:pPr>
            <a:r>
              <a:rPr lang="en-US" sz="2161">
                <a:solidFill>
                  <a:srgbClr val="F3F4F7"/>
                </a:solidFill>
                <a:latin typeface="Canva Sans"/>
                <a:ea typeface="Canva Sans"/>
                <a:cs typeface="Canva Sans"/>
                <a:sym typeface="Canva Sans"/>
              </a:rPr>
              <a:t>Evaluate which customer segments drive the most revenue.</a:t>
            </a:r>
          </a:p>
          <a:p>
            <a:pPr algn="l" marL="466640" indent="-233320" lvl="1">
              <a:lnSpc>
                <a:spcPts val="2971"/>
              </a:lnSpc>
              <a:buFont typeface="Arial"/>
              <a:buChar char="•"/>
            </a:pPr>
            <a:r>
              <a:rPr lang="en-US" sz="2161">
                <a:solidFill>
                  <a:srgbClr val="F3F4F7"/>
                </a:solidFill>
                <a:latin typeface="Canva Sans"/>
                <a:ea typeface="Canva Sans"/>
                <a:cs typeface="Canva Sans"/>
                <a:sym typeface="Canva Sans"/>
              </a:rPr>
              <a:t>Understand regional performance to plan marketing and inventory.</a:t>
            </a:r>
          </a:p>
          <a:p>
            <a:pPr algn="l" marL="466640" indent="-233320" lvl="1">
              <a:lnSpc>
                <a:spcPts val="2971"/>
              </a:lnSpc>
              <a:buFont typeface="Arial"/>
              <a:buChar char="•"/>
            </a:pPr>
            <a:r>
              <a:rPr lang="en-US" sz="2161">
                <a:solidFill>
                  <a:srgbClr val="F3F4F7"/>
                </a:solidFill>
                <a:latin typeface="Canva Sans"/>
                <a:ea typeface="Canva Sans"/>
                <a:cs typeface="Canva Sans"/>
                <a:sym typeface="Canva Sans"/>
              </a:rPr>
              <a:t>Use year-over-year growth to forecast and plan strategically.</a:t>
            </a:r>
          </a:p>
          <a:p>
            <a:pPr algn="l" marL="466640" indent="-233320" lvl="1">
              <a:lnSpc>
                <a:spcPts val="2971"/>
              </a:lnSpc>
              <a:buFont typeface="Arial"/>
              <a:buChar char="•"/>
            </a:pPr>
            <a:r>
              <a:rPr lang="en-US" sz="2161">
                <a:solidFill>
                  <a:srgbClr val="F3F4F7"/>
                </a:solidFill>
                <a:latin typeface="Canva Sans"/>
                <a:ea typeface="Canva Sans"/>
                <a:cs typeface="Canva Sans"/>
                <a:sym typeface="Canva Sans"/>
              </a:rPr>
              <a:t>Enable informed, data-driven business decisions through an easy-to-read interface.</a:t>
            </a:r>
          </a:p>
          <a:p>
            <a:pPr algn="l">
              <a:lnSpc>
                <a:spcPts val="2971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284B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6594719" y="5586393"/>
            <a:ext cx="5098409" cy="95250"/>
            <a:chOff x="0" y="0"/>
            <a:chExt cx="5098402" cy="952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98415" cy="95250"/>
            </a:xfrm>
            <a:custGeom>
              <a:avLst/>
              <a:gdLst/>
              <a:ahLst/>
              <a:cxnLst/>
              <a:rect r="r" b="b" t="t" l="l"/>
              <a:pathLst>
                <a:path h="95250" w="5098415">
                  <a:moveTo>
                    <a:pt x="0" y="0"/>
                  </a:moveTo>
                  <a:lnTo>
                    <a:pt x="5098415" y="0"/>
                  </a:lnTo>
                  <a:lnTo>
                    <a:pt x="5098415" y="95250"/>
                  </a:lnTo>
                  <a:lnTo>
                    <a:pt x="0" y="9525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0" y="4333856"/>
            <a:ext cx="18288000" cy="13589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199"/>
              </a:lnSpc>
            </a:pPr>
            <a:r>
              <a:rPr lang="en-US" b="true" sz="79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DAGo8uUGKww</dc:identifier>
  <dcterms:modified xsi:type="dcterms:W3CDTF">2011-08-01T06:04:30Z</dcterms:modified>
  <cp:revision>1</cp:revision>
  <dc:title>Sales Performance Overview Analyzing sales data for informed business decisions</dc:title>
</cp:coreProperties>
</file>