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431800" indent="-4064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431800" indent="762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431800" indent="5588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431800" indent="10414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431800" indent="1498600" algn="ctr">
              <a:spcBef>
                <a:spcPts val="6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xfrm rot="5400000">
            <a:off x="2309018" y="-251618"/>
            <a:ext cx="4525964" cy="8229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 rot="5400000">
            <a:off x="4732337" y="2171700"/>
            <a:ext cx="5851526" cy="2057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541337" y="190500"/>
            <a:ext cx="5851526" cy="6019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Google Shape;36;p7"/>
          <p:cNvSpPr txBox="1"/>
          <p:nvPr>
            <p:ph type="body" sz="half" idx="2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indent="-406400">
              <a:spcBef>
                <a:spcPts val="500"/>
              </a:spcBef>
              <a:buSzPts val="2800"/>
              <a:defRPr sz="2800"/>
            </a:pPr>
          </a:p>
        </p:txBody>
      </p:sp>
      <p:sp>
        <p:nvSpPr>
          <p:cNvPr id="4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b="1" sz="2400"/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b="1" sz="2400"/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b="1" sz="2400"/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43;p8"/>
          <p:cNvSpPr txBox="1"/>
          <p:nvPr>
            <p:ph type="body" sz="half" idx="2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51" name="Google Shape;44;p8"/>
          <p:cNvSpPr txBox="1"/>
          <p:nvPr>
            <p:ph type="body" sz="quarter" idx="22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52" name="Google Shape;45;p8"/>
          <p:cNvSpPr txBox="1"/>
          <p:nvPr>
            <p:ph type="body" sz="half" idx="23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5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indent="-431800">
              <a:spcBef>
                <a:spcPts val="600"/>
              </a:spcBef>
            </a:lvl1pPr>
            <a:lvl2pPr marL="972457" indent="-464457">
              <a:spcBef>
                <a:spcPts val="600"/>
              </a:spcBef>
            </a:lvl2pPr>
            <a:lvl3pPr marL="1498600" indent="-508000">
              <a:spcBef>
                <a:spcPts val="600"/>
              </a:spcBef>
            </a:lvl3pPr>
            <a:lvl4pPr marL="2042160" indent="-568960">
              <a:spcBef>
                <a:spcPts val="600"/>
              </a:spcBef>
            </a:lvl4pPr>
            <a:lvl5pPr marL="2499360" indent="-568960">
              <a:spcBef>
                <a:spcPts val="6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61;p11"/>
          <p:cNvSpPr txBox="1"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7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67;p1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22860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22860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22860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22860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DEA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8428216" y="6414780"/>
            <a:ext cx="258585" cy="248265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63385" marR="0" indent="-39188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85900" marR="0" indent="-457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34539" marR="0" indent="-5486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91739" marR="0" indent="-5486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48939" marR="0" indent="-548639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406140" marR="0" indent="-5486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63340" marR="0" indent="-5486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20540" marR="0" indent="-54864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earchgate.net/publication/267261428_Collaborative_Filtering_Based_Recommendation_System_A_survey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earchgate.net/publication/322795837_Stock_Management_System_Using_RFID_and_Geolocation_Technologie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G_3169.PNG" descr="IMG_3169.PNG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0" y="1298206"/>
            <a:ext cx="9144000" cy="5582388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Google Shape;96;p1"/>
          <p:cNvSpPr txBox="1"/>
          <p:nvPr/>
        </p:nvSpPr>
        <p:spPr>
          <a:xfrm>
            <a:off x="3169924" y="6414780"/>
            <a:ext cx="2804151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Computer Science and Engineering</a:t>
            </a:r>
          </a:p>
        </p:txBody>
      </p:sp>
      <p:sp>
        <p:nvSpPr>
          <p:cNvPr id="117" name="Google Shape;89;p1"/>
          <p:cNvSpPr txBox="1"/>
          <p:nvPr>
            <p:ph type="ctrTitle"/>
          </p:nvPr>
        </p:nvSpPr>
        <p:spPr>
          <a:xfrm>
            <a:off x="527599" y="1395300"/>
            <a:ext cx="8089901" cy="191370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0C0C0C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IoT BASED PRODUCT RECOMMENDATION SYSTEM USING MACHINE LEARNING </a:t>
            </a:r>
          </a:p>
        </p:txBody>
      </p:sp>
      <p:sp>
        <p:nvSpPr>
          <p:cNvPr id="118" name="Google Shape;90;p1"/>
          <p:cNvSpPr txBox="1"/>
          <p:nvPr>
            <p:ph type="subTitle" sz="half" idx="1"/>
          </p:nvPr>
        </p:nvSpPr>
        <p:spPr>
          <a:xfrm>
            <a:off x="1140100" y="3317337"/>
            <a:ext cx="6873600" cy="27633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defRPr sz="2500">
                <a:solidFill>
                  <a:srgbClr val="000000"/>
                </a:solidFill>
              </a:defRPr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defRPr sz="2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GUIDE : </a:t>
            </a:r>
          </a:p>
          <a:p>
            <a:pPr marL="0" indent="0">
              <a:spcBef>
                <a:spcPts val="0"/>
              </a:spcBef>
              <a:defRPr sz="2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Dr. C. Sridharan</a:t>
            </a:r>
          </a:p>
          <a:p>
            <a:pPr marL="0" indent="0">
              <a:spcBef>
                <a:spcPts val="0"/>
              </a:spcBef>
              <a:defRPr sz="2500">
                <a:solidFill>
                  <a:srgbClr val="000000"/>
                </a:solidFill>
              </a:defRPr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spcBef>
                <a:spcPts val="0"/>
              </a:spcBef>
              <a:defRPr sz="2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TEAM MEMBERS :</a:t>
            </a:r>
          </a:p>
          <a:p>
            <a:pPr marL="0" indent="0">
              <a:spcBef>
                <a:spcPts val="0"/>
              </a:spcBef>
              <a:defRPr sz="2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Nitin Vinayak S (19C062)</a:t>
            </a:r>
          </a:p>
          <a:p>
            <a:pPr marL="0" indent="0">
              <a:spcBef>
                <a:spcPts val="0"/>
              </a:spcBef>
              <a:defRPr sz="25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Rajarajesvarri G (19C077)</a:t>
            </a:r>
          </a:p>
        </p:txBody>
      </p:sp>
      <p:grpSp>
        <p:nvGrpSpPr>
          <p:cNvPr id="121" name="Google Shape;91;p1"/>
          <p:cNvGrpSpPr/>
          <p:nvPr/>
        </p:nvGrpSpPr>
        <p:grpSpPr>
          <a:xfrm>
            <a:off x="304800" y="231775"/>
            <a:ext cx="7856850" cy="963276"/>
            <a:chOff x="0" y="0"/>
            <a:chExt cx="7856849" cy="963275"/>
          </a:xfrm>
        </p:grpSpPr>
        <p:pic>
          <p:nvPicPr>
            <p:cNvPr id="119" name="Google Shape;92;p1" descr="Google Shape;92;p1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2914"/>
            <a:stretch>
              <a:fillRect/>
            </a:stretch>
          </p:blipFill>
          <p:spPr>
            <a:xfrm>
              <a:off x="0" y="0"/>
              <a:ext cx="983355" cy="9138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" name="Google Shape;93;p1"/>
            <p:cNvSpPr txBox="1"/>
            <p:nvPr/>
          </p:nvSpPr>
          <p:spPr>
            <a:xfrm>
              <a:off x="862106" y="20975"/>
              <a:ext cx="6994744" cy="94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sz="2000">
                  <a:latin typeface="Cambria"/>
                  <a:ea typeface="Cambria"/>
                  <a:cs typeface="Cambria"/>
                  <a:sym typeface="Cambria"/>
                </a:defRPr>
              </a:pPr>
              <a:r>
                <a:t>THIAGARAJAR COLLEGE OF ENGINEERING, MADURAI-15</a:t>
              </a:r>
            </a:p>
            <a:p>
              <a:pPr algn="ctr">
                <a:defRPr sz="1800">
                  <a:latin typeface="Cambria"/>
                  <a:ea typeface="Cambria"/>
                  <a:cs typeface="Cambria"/>
                  <a:sym typeface="Cambria"/>
                </a:defRPr>
              </a:pPr>
              <a:r>
                <a:t>(A Govt. Aided Autonomous Institution affiliated to Anna University)</a:t>
              </a:r>
              <a:endParaRPr sz="2000"/>
            </a:p>
            <a:p>
              <a:pPr algn="ctr">
                <a:defRPr sz="2000">
                  <a:latin typeface="Cambria"/>
                  <a:ea typeface="Cambria"/>
                  <a:cs typeface="Cambria"/>
                  <a:sym typeface="Cambria"/>
                </a:defRPr>
              </a:pPr>
              <a:r>
                <a:t>                            - where quality and ethics matter </a:t>
              </a:r>
            </a:p>
          </p:txBody>
        </p:sp>
      </p:grpSp>
      <p:sp>
        <p:nvSpPr>
          <p:cNvPr id="122" name="Google Shape;94;p1"/>
          <p:cNvSpPr/>
          <p:nvPr/>
        </p:nvSpPr>
        <p:spPr>
          <a:xfrm>
            <a:off x="0" y="1295400"/>
            <a:ext cx="9144000" cy="0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7647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  <p:sp>
        <p:nvSpPr>
          <p:cNvPr id="123" name="Google Shape;95;p1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24" name="Google Shape;97;p1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75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Category of the Project</a:t>
            </a:r>
          </a:p>
        </p:txBody>
      </p:sp>
      <p:sp>
        <p:nvSpPr>
          <p:cNvPr id="176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77" name="Google Shape;105;p2"/>
          <p:cNvSpPr txBox="1"/>
          <p:nvPr>
            <p:ph type="sldNum" sz="quarter" idx="2"/>
          </p:nvPr>
        </p:nvSpPr>
        <p:spPr>
          <a:xfrm>
            <a:off x="8428216" y="6414780"/>
            <a:ext cx="258584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8" name="Research &amp; Development (R&amp;D)…"/>
          <p:cNvSpPr txBox="1"/>
          <p:nvPr>
            <p:ph type="body" idx="1"/>
          </p:nvPr>
        </p:nvSpPr>
        <p:spPr>
          <a:xfrm>
            <a:off x="457200" y="1016000"/>
            <a:ext cx="8229600" cy="5054600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ClrTx/>
              <a:buSzTx/>
              <a:buFontTx/>
              <a:buNone/>
              <a:defRPr sz="2500">
                <a:latin typeface="Cambria"/>
                <a:ea typeface="Cambria"/>
                <a:cs typeface="Cambria"/>
                <a:sym typeface="Cambria"/>
              </a:defRPr>
            </a:pPr>
            <a:r>
              <a:t>Research &amp; Development (R&amp;D)</a:t>
            </a:r>
          </a:p>
          <a:p>
            <a:pPr marL="0" indent="0" algn="ctr">
              <a:buClrTx/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marL="0" indent="0" algn="just">
              <a:buClrTx/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The goal of a R&amp;D project is generally to increase efficiency of the existing product and to contribute towards growth and success.</a:t>
            </a:r>
          </a:p>
          <a:p>
            <a:pPr marL="0" indent="0" algn="just">
              <a:buClrTx/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marL="0" indent="0" algn="just">
              <a:buClrTx/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In today's world, barcodes are the typical means of billing. But with RFID tags getting cheaper, this might see a significant change in the future. Considering the fact, that RFID scanning and billing also proves to be much secure, it may be the future of standard billing in offline stores.</a:t>
            </a:r>
          </a:p>
          <a:p>
            <a:pPr marL="0" indent="0" algn="just">
              <a:buClrTx/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marL="0" indent="0" algn="just">
              <a:buClrTx/>
              <a:buSzTx/>
              <a:buFont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Hence, our project falls under the category of R&amp;D.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27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28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29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" name="To automate the billing process instead of waiting for long queues at stores.…"/>
          <p:cNvSpPr txBox="1"/>
          <p:nvPr>
            <p:ph type="body" idx="1"/>
          </p:nvPr>
        </p:nvSpPr>
        <p:spPr>
          <a:xfrm>
            <a:off x="457200" y="1016000"/>
            <a:ext cx="8229600" cy="5054600"/>
          </a:xfrm>
          <a:prstGeom prst="rect">
            <a:avLst/>
          </a:prstGeom>
        </p:spPr>
        <p:txBody>
          <a:bodyPr anchor="ctr"/>
          <a:lstStyle/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To automate the billing process instead of waiting for long queues at stores.</a:t>
            </a:r>
          </a:p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To recommend a particular product and all of it’s related products based on the availability of current stocks and arrival of new stocks.</a:t>
            </a:r>
          </a:p>
          <a:p>
            <a:pPr marL="0" indent="457200" algn="just">
              <a:buSz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To manage the stocks better by collecting the necessary information such as the goods sold, available goods and to recommend the frequently sold products and their related products.</a:t>
            </a:r>
          </a:p>
          <a:p>
            <a:pPr marL="0" indent="457200" algn="just">
              <a:buSzTx/>
              <a:buNone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To implement better marketing strategies, to increase the sales of goods and services and make the business profitable.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33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Design of the System</a:t>
            </a:r>
          </a:p>
        </p:txBody>
      </p:sp>
      <p:sp>
        <p:nvSpPr>
          <p:cNvPr id="134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35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36" name="IoT based Product Recommendation System.png" descr="IoT based Product Recommendation Syste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1030" y="1028700"/>
            <a:ext cx="4611608" cy="523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39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Contributions</a:t>
            </a:r>
          </a:p>
        </p:txBody>
      </p:sp>
      <p:sp>
        <p:nvSpPr>
          <p:cNvPr id="140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41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42" name="Contributions"/>
          <p:cNvGraphicFramePr/>
          <p:nvPr/>
        </p:nvGraphicFramePr>
        <p:xfrm>
          <a:off x="774700" y="1143000"/>
          <a:ext cx="7366000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981450"/>
                <a:gridCol w="3867150"/>
              </a:tblGrid>
              <a:tr h="1270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cap="small" sz="1700">
                          <a:sym typeface="Arial"/>
                        </a:rPr>
                        <a:t>Nitin Vinayak 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cap="small" sz="1700">
                          <a:sym typeface="Arial"/>
                        </a:rPr>
                        <a:t>Rajarajesvarri G</a:t>
                      </a:r>
                    </a:p>
                  </a:txBody>
                  <a:tcPr marL="0" marR="0" marT="0" marB="0" anchor="ctr" anchorCtr="0" horzOverflow="overflow"/>
                </a:tc>
              </a:tr>
              <a:tr h="1206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ym typeface="Arial"/>
                        </a:rPr>
                        <a:t>Collected Dataset to Train the Machine Learning Model &amp; Testing the Model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ym typeface="Arial"/>
                        </a:rPr>
                        <a:t>Code for the Machine Learning Model</a:t>
                      </a:r>
                    </a:p>
                  </a:txBody>
                  <a:tcPr marL="0" marR="0" marT="0" marB="0" anchor="ctr" anchorCtr="0" horzOverflow="overflow"/>
                </a:tc>
              </a:tr>
              <a:tr h="1206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ym typeface="Arial"/>
                        </a:rPr>
                        <a:t>Display the Machine Learning Model's output in a website using Flask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ym typeface="Arial"/>
                        </a:rPr>
                        <a:t>Integration of Hardware Components</a:t>
                      </a:r>
                    </a:p>
                  </a:txBody>
                  <a:tcPr marL="0" marR="0" marT="0" marB="0" anchor="ctr" anchorCtr="0" horzOverflow="overflow"/>
                </a:tc>
              </a:tr>
              <a:tr h="1206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ym typeface="Arial"/>
                        </a:rPr>
                        <a:t>Research Paper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ym typeface="Arial"/>
                        </a:rPr>
                        <a:t>Research Paper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45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Results &amp; Discussions</a:t>
            </a:r>
          </a:p>
        </p:txBody>
      </p:sp>
      <p:sp>
        <p:nvSpPr>
          <p:cNvPr id="146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47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8" name="Collection of Dataset using RFID…"/>
          <p:cNvSpPr txBox="1"/>
          <p:nvPr>
            <p:ph type="body" idx="1"/>
          </p:nvPr>
        </p:nvSpPr>
        <p:spPr>
          <a:xfrm>
            <a:off x="457200" y="1016000"/>
            <a:ext cx="8229600" cy="5054600"/>
          </a:xfrm>
          <a:prstGeom prst="rect">
            <a:avLst/>
          </a:prstGeom>
        </p:spPr>
        <p:txBody>
          <a:bodyPr anchor="ctr"/>
          <a:lstStyle/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Collection of Dataset using RFID</a:t>
            </a:r>
          </a:p>
          <a:p>
            <a:pPr lvl="1" marL="828675" indent="-257175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The dataset for the construction of the the Machine Learning Model has been collected. </a:t>
            </a:r>
          </a:p>
          <a:p>
            <a:pPr lvl="1" marL="828675" indent="-257175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Built Machine Learning Model (i.e Product Recommendation Engine)</a:t>
            </a:r>
          </a:p>
          <a:p>
            <a:pPr lvl="1" marL="828675" indent="-257175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The model has been successfully run using a sample dataset. The model is being constructed for our dataset.</a:t>
            </a:r>
          </a:p>
          <a:p>
            <a:pPr lvl="1" marL="828675" indent="-257175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</a:p>
          <a:p>
            <a:pPr indent="-361950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Integration of Python Flask</a:t>
            </a:r>
          </a:p>
          <a:p>
            <a:pPr lvl="1" marL="828675" indent="-257175" algn="just">
              <a:buSzPts val="2100"/>
              <a:buFont typeface="Cambria"/>
              <a:defRPr sz="2100">
                <a:latin typeface="Cambria"/>
                <a:ea typeface="Cambria"/>
                <a:cs typeface="Cambria"/>
                <a:sym typeface="Cambria"/>
              </a:defRPr>
            </a:pPr>
            <a:r>
              <a:t>In-order to display the list of recommended products in the web-app a flask module has been used.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51" name="Google Shape;102;p2"/>
          <p:cNvSpPr txBox="1"/>
          <p:nvPr>
            <p:ph type="title"/>
          </p:nvPr>
        </p:nvSpPr>
        <p:spPr>
          <a:xfrm>
            <a:off x="203200" y="4249"/>
            <a:ext cx="8510700" cy="1155701"/>
          </a:xfrm>
          <a:prstGeom prst="rect">
            <a:avLst/>
          </a:prstGeom>
        </p:spPr>
        <p:txBody>
          <a:bodyPr/>
          <a:lstStyle/>
          <a:p>
            <a:pPr>
              <a:defRPr cap="small">
                <a:latin typeface="Cambria"/>
                <a:ea typeface="Cambria"/>
                <a:cs typeface="Cambria"/>
                <a:sym typeface="Cambria"/>
              </a:defRPr>
            </a:pPr>
            <a:r>
              <a:t>Action Plan</a:t>
            </a:r>
          </a:p>
          <a:p>
            <a:pPr>
              <a:defRPr cap="small" sz="2500">
                <a:latin typeface="Cambria"/>
                <a:ea typeface="Cambria"/>
                <a:cs typeface="Cambria"/>
                <a:sym typeface="Cambria"/>
              </a:defRPr>
            </a:pPr>
            <a:r>
              <a:t>for Completion of the Project</a:t>
            </a:r>
          </a:p>
        </p:txBody>
      </p:sp>
      <p:sp>
        <p:nvSpPr>
          <p:cNvPr id="152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53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54" name="Table 1"/>
          <p:cNvGraphicFramePr/>
          <p:nvPr/>
        </p:nvGraphicFramePr>
        <p:xfrm>
          <a:off x="287867" y="1241425"/>
          <a:ext cx="7476066" cy="423606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05000"/>
                <a:gridCol w="2857500"/>
                <a:gridCol w="1270000"/>
                <a:gridCol w="1270000"/>
                <a:gridCol w="1270000"/>
              </a:tblGrid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Works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Description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Start date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End date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Status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Domain and Sub-Domain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Selecting Domain(IoT) and Sub-Domain(ML)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Jan 4</a:t>
                      </a:r>
                      <a:r>
                        <a:rPr baseline="31999"/>
                        <a:t>th</a:t>
                      </a:r>
                      <a:r>
                        <a:t>, 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Jan 8</a:t>
                      </a:r>
                      <a:r>
                        <a:rPr baseline="30000"/>
                        <a:t>th</a:t>
                      </a:r>
                      <a:r>
                        <a:t> 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Literature Survey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Studied IEEE, Springer, Wiley, Tech Science Press journals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Jan 9</a:t>
                      </a:r>
                      <a:r>
                        <a:rPr baseline="30000"/>
                        <a:t>th</a:t>
                      </a:r>
                      <a:r>
                        <a:t> 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Jan 15</a:t>
                      </a:r>
                      <a:r>
                        <a:rPr baseline="30000"/>
                        <a:t>th</a:t>
                      </a:r>
                      <a:r>
                        <a:t> 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Problem Statement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Formulation of the problem Statement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Jan 16</a:t>
                      </a:r>
                      <a:r>
                        <a:rPr baseline="30000"/>
                        <a:t>th</a:t>
                      </a:r>
                      <a:r>
                        <a:t> 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Jan 19</a:t>
                      </a:r>
                      <a:r>
                        <a:rPr baseline="30000"/>
                        <a:t>th</a:t>
                      </a:r>
                      <a:r>
                        <a:t>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Methodology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Identifying different methods of implementation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Jan 21</a:t>
                      </a:r>
                      <a:r>
                        <a:rPr baseline="30000"/>
                        <a:t>st</a:t>
                      </a:r>
                      <a:r>
                        <a:t> 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Feb 1</a:t>
                      </a:r>
                      <a:r>
                        <a:rPr baseline="30000"/>
                        <a:t>st</a:t>
                      </a:r>
                      <a:r>
                        <a:t> 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Dataset collection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Collecting required datasets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Feb 2</a:t>
                      </a:r>
                      <a:r>
                        <a:rPr baseline="30000"/>
                        <a:t>nd</a:t>
                      </a:r>
                      <a:r>
                        <a:t> 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Feb 9</a:t>
                      </a:r>
                      <a:r>
                        <a:rPr baseline="31999"/>
                        <a:t>th</a:t>
                      </a:r>
                      <a:r>
                        <a:t> ,2023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Code for Machine Learning Model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ML Model for Recommendation of Products to Shopkeepers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Feb 11</a:t>
                      </a:r>
                      <a:r>
                        <a:rPr baseline="31999"/>
                        <a:t>th</a:t>
                      </a:r>
                      <a:r>
                        <a:t>, 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Feb 28</a:t>
                      </a:r>
                      <a:r>
                        <a:rPr baseline="31999"/>
                        <a:t>th</a:t>
                      </a:r>
                      <a:r>
                        <a:t>, 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Integration using Flask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 display the Product Recommendations to the Shopkeepers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Mar 1</a:t>
                      </a:r>
                      <a:r>
                        <a:rPr baseline="31999"/>
                        <a:t>st</a:t>
                      </a:r>
                      <a:r>
                        <a:t>, 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Mar 9</a:t>
                      </a:r>
                      <a:r>
                        <a:rPr baseline="31999"/>
                        <a:t>th</a:t>
                      </a:r>
                      <a:r>
                        <a:t>, 2023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Yet to be Completed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57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58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59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60" name="Table 1"/>
          <p:cNvGraphicFramePr/>
          <p:nvPr/>
        </p:nvGraphicFramePr>
        <p:xfrm>
          <a:off x="254000" y="1143000"/>
          <a:ext cx="7366000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571500"/>
                <a:gridCol w="2159000"/>
                <a:gridCol w="2159000"/>
                <a:gridCol w="1905000"/>
                <a:gridCol w="1778000"/>
              </a:tblGrid>
              <a:tr h="101600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S.NO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Author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Title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Journal / Conference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DOI / Link</a:t>
                      </a:r>
                    </a:p>
                  </a:txBody>
                  <a:tcPr marL="45725" marR="45725" marT="45725" marB="45725" anchor="ctr" anchorCtr="0" horzOverflow="overflow"/>
                </a:tc>
              </a:tr>
              <a:tr h="1016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Satheesan, P., Haddela, P. S., &amp; Alosius, J.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Product Recommendation System for Supermarket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19th IEEE International Conference on Machine Learning and Applications (ICMLA)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10.1109/ICMLA51294.2020.00151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6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Gupte, R., Rege, S., Hawa, S., Rao, Y. S., &amp; Sawant, R.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Automated Shopping Cart Using RFID with a  Collaborative Clustering Driven Recommendation System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Second International Conference on Inventive Research in Computing Applications (ICIRCA)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10.1109/ICIRCA48905.2020.9183100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6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Shankar, S. K., Balasubramani, S., Basha, S. A., Ahamed, S. A., &amp; Reddy, N. S. K.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Smart Trolley for Smart Shopping with an Advance Billing System using IoT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5th International Conference on Computing Methodologies and Communication (ICCMC)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10.1109/iccmc51019.2021.9418348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6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Balamurugan, M., Prabhakar, G., Amsaveni, G., Karthikumar, M., Shifa, J. J., &amp; Sharmila, E.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IoT-based Intelligent Mobile Application for Shopping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International Conference on Automation, Computing and Renewable Systems (ICACRS)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10.1109/ICACRS55517.2022.10029137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63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64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65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66" name="Table 1"/>
          <p:cNvGraphicFramePr/>
          <p:nvPr/>
        </p:nvGraphicFramePr>
        <p:xfrm>
          <a:off x="254000" y="1143000"/>
          <a:ext cx="7366000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571500"/>
                <a:gridCol w="2159000"/>
                <a:gridCol w="2159000"/>
                <a:gridCol w="1905000"/>
                <a:gridCol w="1778000"/>
              </a:tblGrid>
              <a:tr h="101409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S.NO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Author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Title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Journal / Conference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DOI / Link</a:t>
                      </a:r>
                    </a:p>
                  </a:txBody>
                  <a:tcPr marL="45725" marR="45725" marT="45725" marB="45725" anchor="ctr" anchorCtr="0" horzOverflow="overflow"/>
                </a:tc>
              </a:tr>
              <a:tr h="2159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Mekruksavanich, S.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Supermarket Shopping System using RFID as the IoT Application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Joint International Conference on Digital Arts, Media and Technology with ECTI Northern Section Conference on Electrical, Electronics, Computer and Telecommunications Engineering (ECTI DAMT &amp; NCON)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10.1109/ECTIDAMTNCON48261.2020.9090714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40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Hameed, M. A., Al Jadaan, O., &amp; Ramachandram, S.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Collaborative Filtering based Recommendation System: A Survey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International Journal on Computer Science and Engineering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rPr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 invalidUrl="" action="" tgtFrame="" tooltip="" history="1" highlightClick="0" endSnd="0"/>
                        </a:rPr>
                        <a:t>Collaborative Filtering based Recommendation System: A Survey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40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Srifi, M., Oussous, A., Ait Lahcen, A., &amp; Mouline, S.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Recommender Systems based on Collaborative Filtering using Review Texts - A Survey.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Information, 11(6), 317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10.3390/info11060317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04;p2"/>
          <p:cNvSpPr txBox="1"/>
          <p:nvPr/>
        </p:nvSpPr>
        <p:spPr>
          <a:xfrm>
            <a:off x="2407924" y="6398533"/>
            <a:ext cx="4099552" cy="28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Department of  Computer Science and Engineering</a:t>
            </a:r>
          </a:p>
        </p:txBody>
      </p:sp>
      <p:sp>
        <p:nvSpPr>
          <p:cNvPr id="169" name="Google Shape;102;p2"/>
          <p:cNvSpPr txBox="1"/>
          <p:nvPr>
            <p:ph type="title"/>
          </p:nvPr>
        </p:nvSpPr>
        <p:spPr>
          <a:xfrm>
            <a:off x="203200" y="4249"/>
            <a:ext cx="8510700" cy="1143001"/>
          </a:xfrm>
          <a:prstGeom prst="rect">
            <a:avLst/>
          </a:prstGeom>
        </p:spPr>
        <p:txBody>
          <a:bodyPr/>
          <a:lstStyle>
            <a:lvl1pPr>
              <a:defRPr cap="small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70" name="Google Shape;103;p2"/>
          <p:cNvSpPr txBox="1"/>
          <p:nvPr/>
        </p:nvSpPr>
        <p:spPr>
          <a:xfrm>
            <a:off x="502925" y="6414780"/>
            <a:ext cx="2042150" cy="24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b="1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10/03/2023</a:t>
            </a:r>
          </a:p>
        </p:txBody>
      </p:sp>
      <p:sp>
        <p:nvSpPr>
          <p:cNvPr id="171" name="Google Shape;105;p2"/>
          <p:cNvSpPr txBox="1"/>
          <p:nvPr>
            <p:ph type="sldNum" sz="quarter" idx="2"/>
          </p:nvPr>
        </p:nvSpPr>
        <p:spPr>
          <a:xfrm>
            <a:off x="8505458" y="6414780"/>
            <a:ext cx="181343" cy="24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72" name="Table 1"/>
          <p:cNvGraphicFramePr/>
          <p:nvPr/>
        </p:nvGraphicFramePr>
        <p:xfrm>
          <a:off x="254000" y="1143000"/>
          <a:ext cx="7366000" cy="5080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571500"/>
                <a:gridCol w="2159000"/>
                <a:gridCol w="2159000"/>
                <a:gridCol w="1905000"/>
                <a:gridCol w="1778000"/>
              </a:tblGrid>
              <a:tr h="101409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S.NO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Author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Title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Journal / Conference</a:t>
                      </a:r>
                    </a:p>
                  </a:txBody>
                  <a:tcPr marL="45725" marR="45725" marT="45725" marB="45725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DOI / Link</a:t>
                      </a:r>
                    </a:p>
                  </a:txBody>
                  <a:tcPr marL="45725" marR="45725" marT="45725" marB="45725" anchor="ctr" anchorCtr="0" horzOverflow="overflow"/>
                </a:tc>
              </a:tr>
              <a:tr h="10140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Suárez, Franz &amp; Caiza, Germán &amp; Yoo, Sang Guun.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Stock Management System using RFID and Geolocation Technologies.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International Journal of Applied Engineering Research. 12.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rPr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 invalidUrl="" action="" tgtFrame="" tooltip="" history="1" highlightClick="0" endSnd="0"/>
                        </a:rPr>
                        <a:t>Stock Managenment System using RFID and Geolocation Technologies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40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Vidyaetal, K, P.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Virtual Cart : Novel Approach for Revamping Smart Shopping Experience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Arial"/>
                        </a:rPr>
                        <a:t>Distributed Computing, VLSI, Electrical Circuits and Robotics (DISCOVER)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10.1109/discover.2018.8674117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DEADA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