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hK3J20rVj9ssWwVgttQ3Ny6HFN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F0E7F-7A3A-44A5-95E2-64732C9AF121}">
  <a:tblStyle styleId="{A62F0E7F-7A3A-44A5-95E2-64732C9AF1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962a9fef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1d962a9fef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962a9fefa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1d962a9fefa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687a6589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687a65895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1f687a65895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687a65895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687a65895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g1f687a65895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687a65895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687a6589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g1f687a65895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2"/>
          <p:cNvSpPr/>
          <p:nvPr>
            <p:ph idx="2" type="pic"/>
          </p:nvPr>
        </p:nvSpPr>
        <p:spPr>
          <a:xfrm>
            <a:off x="1792288" y="612775"/>
            <a:ext cx="5486400" cy="4114800"/>
          </a:xfrm>
          <a:prstGeom prst="rect">
            <a:avLst/>
          </a:prstGeom>
          <a:noFill/>
          <a:ln>
            <a:noFill/>
          </a:ln>
        </p:spPr>
      </p:sp>
      <p:sp>
        <p:nvSpPr>
          <p:cNvPr id="68" name="Google Shape;68;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ADA"/>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1295400"/>
            <a:ext cx="9144000" cy="5562600"/>
          </a:xfrm>
          <a:prstGeom prst="rect">
            <a:avLst/>
          </a:prstGeom>
          <a:blipFill rotWithShape="1">
            <a:blip r:embed="rId3">
              <a:alphaModFix amt="40000"/>
            </a:blip>
            <a:stretch>
              <a:fillRect b="0" l="0" r="0" t="0"/>
            </a:stretch>
          </a:blip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ph type="ctrTitle"/>
          </p:nvPr>
        </p:nvSpPr>
        <p:spPr>
          <a:xfrm>
            <a:off x="197400" y="1357200"/>
            <a:ext cx="8428800" cy="191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solidFill>
                  <a:srgbClr val="0C0C0C"/>
                </a:solidFill>
                <a:latin typeface="Cambria"/>
                <a:ea typeface="Cambria"/>
                <a:cs typeface="Cambria"/>
                <a:sym typeface="Cambria"/>
              </a:rPr>
              <a:t>IOT BASED PRODUCT RECOMMENDATION SYSTEM USING MACHINE LEARNING </a:t>
            </a:r>
            <a:endParaRPr/>
          </a:p>
        </p:txBody>
      </p:sp>
      <p:sp>
        <p:nvSpPr>
          <p:cNvPr id="90" name="Google Shape;90;p1"/>
          <p:cNvSpPr txBox="1"/>
          <p:nvPr>
            <p:ph idx="1" type="subTitle"/>
          </p:nvPr>
        </p:nvSpPr>
        <p:spPr>
          <a:xfrm>
            <a:off x="975000" y="2695038"/>
            <a:ext cx="6873600" cy="2763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t/>
            </a:r>
            <a:endParaRPr b="1">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rPr b="1" lang="en-US">
                <a:solidFill>
                  <a:schemeClr val="dk1"/>
                </a:solidFill>
                <a:latin typeface="Cambria"/>
                <a:ea typeface="Cambria"/>
                <a:cs typeface="Cambria"/>
                <a:sym typeface="Cambria"/>
              </a:rPr>
              <a:t>GUIDE : </a:t>
            </a:r>
            <a:endParaRPr b="1">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rPr lang="en-US">
                <a:solidFill>
                  <a:schemeClr val="dk1"/>
                </a:solidFill>
                <a:latin typeface="Cambria"/>
                <a:ea typeface="Cambria"/>
                <a:cs typeface="Cambria"/>
                <a:sym typeface="Cambria"/>
              </a:rPr>
              <a:t>Mr C Sridharan</a:t>
            </a:r>
            <a:endParaRPr>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t/>
            </a:r>
            <a:endParaRPr b="1">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rPr b="1" lang="en-US">
                <a:solidFill>
                  <a:schemeClr val="dk1"/>
                </a:solidFill>
                <a:latin typeface="Cambria"/>
                <a:ea typeface="Cambria"/>
                <a:cs typeface="Cambria"/>
                <a:sym typeface="Cambria"/>
              </a:rPr>
              <a:t>TEAM MEMBERS :</a:t>
            </a:r>
            <a:endParaRPr b="1">
              <a:solidFill>
                <a:schemeClr val="dk1"/>
              </a:solidFill>
              <a:latin typeface="Cambria"/>
              <a:ea typeface="Cambria"/>
              <a:cs typeface="Cambria"/>
              <a:sym typeface="Cambria"/>
            </a:endParaRPr>
          </a:p>
          <a:p>
            <a:pPr indent="0" lvl="0" marL="914400" rtl="0" algn="l">
              <a:spcBef>
                <a:spcPts val="0"/>
              </a:spcBef>
              <a:spcAft>
                <a:spcPts val="0"/>
              </a:spcAft>
              <a:buClr>
                <a:schemeClr val="dk1"/>
              </a:buClr>
              <a:buSzPts val="3200"/>
              <a:buNone/>
            </a:pPr>
            <a:r>
              <a:rPr lang="en-US">
                <a:solidFill>
                  <a:schemeClr val="dk1"/>
                </a:solidFill>
                <a:latin typeface="Cambria"/>
                <a:ea typeface="Cambria"/>
                <a:cs typeface="Cambria"/>
                <a:sym typeface="Cambria"/>
              </a:rPr>
              <a:t>   Naveen Karthik K 19C059</a:t>
            </a:r>
            <a:endParaRPr>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rPr lang="en-US">
                <a:solidFill>
                  <a:schemeClr val="dk1"/>
                </a:solidFill>
                <a:latin typeface="Cambria"/>
                <a:ea typeface="Cambria"/>
                <a:cs typeface="Cambria"/>
                <a:sym typeface="Cambria"/>
              </a:rPr>
              <a:t>Nitin Vinayak S 19C062</a:t>
            </a:r>
            <a:endParaRPr>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3200"/>
              <a:buNone/>
            </a:pPr>
            <a:r>
              <a:rPr lang="en-US">
                <a:solidFill>
                  <a:schemeClr val="dk1"/>
                </a:solidFill>
                <a:latin typeface="Cambria"/>
                <a:ea typeface="Cambria"/>
                <a:cs typeface="Cambria"/>
                <a:sym typeface="Cambria"/>
              </a:rPr>
              <a:t>Rajarajesvarri G 19C077</a:t>
            </a:r>
            <a:endParaRPr>
              <a:solidFill>
                <a:schemeClr val="dk1"/>
              </a:solidFill>
              <a:latin typeface="Cambria"/>
              <a:ea typeface="Cambria"/>
              <a:cs typeface="Cambria"/>
              <a:sym typeface="Cambria"/>
            </a:endParaRPr>
          </a:p>
        </p:txBody>
      </p:sp>
      <p:grpSp>
        <p:nvGrpSpPr>
          <p:cNvPr id="91" name="Google Shape;91;p1"/>
          <p:cNvGrpSpPr/>
          <p:nvPr/>
        </p:nvGrpSpPr>
        <p:grpSpPr>
          <a:xfrm>
            <a:off x="304800" y="231775"/>
            <a:ext cx="7902575" cy="984250"/>
            <a:chOff x="21771" y="152400"/>
            <a:chExt cx="7903029" cy="984885"/>
          </a:xfrm>
        </p:grpSpPr>
        <p:pic>
          <p:nvPicPr>
            <p:cNvPr descr="Description: Description: tce_logo.png" id="92" name="Google Shape;92;p1"/>
            <p:cNvPicPr preferRelativeResize="0"/>
            <p:nvPr/>
          </p:nvPicPr>
          <p:blipFill rotWithShape="1">
            <a:blip r:embed="rId4">
              <a:alphaModFix/>
            </a:blip>
            <a:srcRect b="2914" l="0" r="0" t="0"/>
            <a:stretch/>
          </p:blipFill>
          <p:spPr>
            <a:xfrm>
              <a:off x="21771" y="152400"/>
              <a:ext cx="983411" cy="914400"/>
            </a:xfrm>
            <a:prstGeom prst="rect">
              <a:avLst/>
            </a:prstGeom>
            <a:noFill/>
            <a:ln>
              <a:noFill/>
            </a:ln>
          </p:spPr>
        </p:pic>
        <p:sp>
          <p:nvSpPr>
            <p:cNvPr id="93" name="Google Shape;93;p1"/>
            <p:cNvSpPr/>
            <p:nvPr/>
          </p:nvSpPr>
          <p:spPr>
            <a:xfrm>
              <a:off x="838199" y="152400"/>
              <a:ext cx="7086601" cy="98488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i="0" lang="en-US" sz="2000" u="none" cap="none" strike="noStrike">
                  <a:solidFill>
                    <a:schemeClr val="dk1"/>
                  </a:solidFill>
                  <a:latin typeface="Cambria"/>
                  <a:ea typeface="Cambria"/>
                  <a:cs typeface="Cambria"/>
                  <a:sym typeface="Cambria"/>
                </a:rPr>
                <a:t>THIAGARAJAR COLLEGE OF ENGINEERING, MADURAI-15</a:t>
              </a:r>
              <a:endParaRPr b="0" i="0" sz="2000" u="none" cap="none" strike="noStrike">
                <a:solidFill>
                  <a:schemeClr val="dk1"/>
                </a:solidFill>
                <a:latin typeface="Cambria"/>
                <a:ea typeface="Cambria"/>
                <a:cs typeface="Cambria"/>
                <a:sym typeface="Cambria"/>
              </a:endParaRPr>
            </a:p>
            <a:p>
              <a:pPr indent="0" lvl="0" marL="0" marR="0" rtl="0" algn="ctr">
                <a:spcBef>
                  <a:spcPts val="0"/>
                </a:spcBef>
                <a:spcAft>
                  <a:spcPts val="0"/>
                </a:spcAft>
                <a:buClr>
                  <a:schemeClr val="dk1"/>
                </a:buClr>
                <a:buSzPts val="1800"/>
                <a:buFont typeface="Arial"/>
                <a:buNone/>
              </a:pPr>
              <a:r>
                <a:rPr b="0" i="0" lang="en-US" sz="1800" u="none" cap="none" strike="noStrike">
                  <a:solidFill>
                    <a:schemeClr val="dk1"/>
                  </a:solidFill>
                  <a:latin typeface="Cambria"/>
                  <a:ea typeface="Cambria"/>
                  <a:cs typeface="Cambria"/>
                  <a:sym typeface="Cambria"/>
                </a:rPr>
                <a:t>(A Govt. Aided Autonomous Institution affiliated to Anna University)</a:t>
              </a:r>
              <a:endParaRPr b="1" i="1" sz="2000" u="none" cap="none" strike="noStrike">
                <a:solidFill>
                  <a:schemeClr val="dk1"/>
                </a:solidFill>
                <a:latin typeface="Cambria"/>
                <a:ea typeface="Cambria"/>
                <a:cs typeface="Cambria"/>
                <a:sym typeface="Cambria"/>
              </a:endParaRPr>
            </a:p>
            <a:p>
              <a:pPr indent="0" lvl="0" marL="0" marR="0" rtl="0" algn="ctr">
                <a:spcBef>
                  <a:spcPts val="0"/>
                </a:spcBef>
                <a:spcAft>
                  <a:spcPts val="0"/>
                </a:spcAft>
                <a:buClr>
                  <a:schemeClr val="dk1"/>
                </a:buClr>
                <a:buSzPts val="2000"/>
                <a:buFont typeface="Arial"/>
                <a:buNone/>
              </a:pPr>
              <a:r>
                <a:rPr b="1" i="1" lang="en-US" sz="2000" u="none" cap="none" strike="noStrike">
                  <a:solidFill>
                    <a:schemeClr val="dk1"/>
                  </a:solidFill>
                  <a:latin typeface="Cambria"/>
                  <a:ea typeface="Cambria"/>
                  <a:cs typeface="Cambria"/>
                  <a:sym typeface="Cambria"/>
                </a:rPr>
                <a:t>                            - where quality and ethics matter</a:t>
              </a:r>
              <a:r>
                <a:rPr b="0" i="0" lang="en-US" sz="2000" u="none" cap="none" strike="noStrike">
                  <a:solidFill>
                    <a:schemeClr val="dk1"/>
                  </a:solidFill>
                  <a:latin typeface="Cambria"/>
                  <a:ea typeface="Cambria"/>
                  <a:cs typeface="Cambria"/>
                  <a:sym typeface="Cambria"/>
                </a:rPr>
                <a:t> </a:t>
              </a:r>
              <a:endParaRPr/>
            </a:p>
          </p:txBody>
        </p:sp>
      </p:grpSp>
      <p:cxnSp>
        <p:nvCxnSpPr>
          <p:cNvPr id="94" name="Google Shape;94;p1"/>
          <p:cNvCxnSpPr/>
          <p:nvPr/>
        </p:nvCxnSpPr>
        <p:spPr>
          <a:xfrm>
            <a:off x="0" y="1295400"/>
            <a:ext cx="9144000"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95" name="Google Shape;95;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1/10/2023</a:t>
            </a:r>
            <a:endParaRPr/>
          </a:p>
        </p:txBody>
      </p:sp>
      <p:sp>
        <p:nvSpPr>
          <p:cNvPr id="96" name="Google Shape;96;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&lt;Department Name&gt;</a:t>
            </a:r>
            <a:endParaRPr/>
          </a:p>
        </p:txBody>
      </p:sp>
      <p:sp>
        <p:nvSpPr>
          <p:cNvPr id="97" name="Google Shape;9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0" y="-122750"/>
            <a:ext cx="85107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MAJOR AREA : </a:t>
            </a:r>
            <a:endParaRPr b="1">
              <a:latin typeface="Cambria"/>
              <a:ea typeface="Cambria"/>
              <a:cs typeface="Cambria"/>
              <a:sym typeface="Cambria"/>
            </a:endParaRPr>
          </a:p>
        </p:txBody>
      </p:sp>
      <p:sp>
        <p:nvSpPr>
          <p:cNvPr id="103" name="Google Shape;10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FF0000"/>
                </a:solidFill>
              </a:rPr>
              <a:t>1/10/2023</a:t>
            </a:r>
            <a:endParaRPr b="1">
              <a:solidFill>
                <a:srgbClr val="FF0000"/>
              </a:solidFill>
            </a:endParaRPr>
          </a:p>
        </p:txBody>
      </p:sp>
      <p:sp>
        <p:nvSpPr>
          <p:cNvPr id="104" name="Google Shape;104;p2"/>
          <p:cNvSpPr txBox="1"/>
          <p:nvPr>
            <p:ph idx="11" type="ftr"/>
          </p:nvPr>
        </p:nvSpPr>
        <p:spPr>
          <a:xfrm>
            <a:off x="2362200" y="6356350"/>
            <a:ext cx="4191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400">
                <a:solidFill>
                  <a:srgbClr val="FF0000"/>
                </a:solidFill>
              </a:rPr>
              <a:t>Department of  Computer Science and Engineering</a:t>
            </a:r>
            <a:endParaRPr/>
          </a:p>
        </p:txBody>
      </p:sp>
      <p:sp>
        <p:nvSpPr>
          <p:cNvPr id="105" name="Google Shape;10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0000"/>
              </a:buClr>
              <a:buSzPts val="1200"/>
              <a:buFont typeface="Arial"/>
              <a:buNone/>
            </a:pPr>
            <a:fld id="{00000000-1234-1234-1234-123412341234}" type="slidenum">
              <a:rPr b="0" i="0" lang="en-US" sz="1200" u="none" cap="none" strike="noStrike">
                <a:solidFill>
                  <a:srgbClr val="FF0000"/>
                </a:solidFill>
                <a:latin typeface="Calibri"/>
                <a:ea typeface="Calibri"/>
                <a:cs typeface="Calibri"/>
                <a:sym typeface="Calibri"/>
              </a:rPr>
              <a:t>‹#›</a:t>
            </a:fld>
            <a:endParaRPr b="0" i="0" sz="1200" u="none" cap="none" strike="noStrike">
              <a:solidFill>
                <a:srgbClr val="FF0000"/>
              </a:solidFill>
              <a:latin typeface="Calibri"/>
              <a:ea typeface="Calibri"/>
              <a:cs typeface="Calibri"/>
              <a:sym typeface="Calibri"/>
            </a:endParaRPr>
          </a:p>
        </p:txBody>
      </p:sp>
      <p:sp>
        <p:nvSpPr>
          <p:cNvPr id="106" name="Google Shape;106;p2"/>
          <p:cNvSpPr txBox="1"/>
          <p:nvPr/>
        </p:nvSpPr>
        <p:spPr>
          <a:xfrm>
            <a:off x="214825" y="842800"/>
            <a:ext cx="8593200" cy="6564900"/>
          </a:xfrm>
          <a:prstGeom prst="rect">
            <a:avLst/>
          </a:prstGeom>
          <a:noFill/>
          <a:ln>
            <a:noFill/>
          </a:ln>
        </p:spPr>
        <p:txBody>
          <a:bodyPr anchorCtr="0" anchor="t" bIns="91425" lIns="91425" spcFirstLastPara="1" rIns="91425" wrap="square" tIns="91425">
            <a:spAutoFit/>
          </a:bodyPr>
          <a:lstStyle/>
          <a:p>
            <a:pPr indent="-158750" lvl="0" marL="285750" rtl="0" algn="just">
              <a:lnSpc>
                <a:spcPct val="115000"/>
              </a:lnSpc>
              <a:spcBef>
                <a:spcPts val="0"/>
              </a:spcBef>
              <a:spcAft>
                <a:spcPts val="0"/>
              </a:spcAft>
              <a:buClr>
                <a:schemeClr val="dk1"/>
              </a:buClr>
              <a:buSzPts val="1100"/>
              <a:buFont typeface="Arial"/>
              <a:buNone/>
            </a:pPr>
            <a:r>
              <a:rPr lang="en-US" sz="2200">
                <a:solidFill>
                  <a:schemeClr val="dk1"/>
                </a:solidFill>
                <a:latin typeface="Cambria"/>
                <a:ea typeface="Cambria"/>
                <a:cs typeface="Cambria"/>
                <a:sym typeface="Cambria"/>
              </a:rPr>
              <a:t>The major area chosen for the project is Internet Of Things(IoT).</a:t>
            </a:r>
            <a:endParaRPr sz="2200">
              <a:solidFill>
                <a:schemeClr val="dk1"/>
              </a:solidFill>
              <a:latin typeface="Cambria"/>
              <a:ea typeface="Cambria"/>
              <a:cs typeface="Cambria"/>
              <a:sym typeface="Cambria"/>
            </a:endParaRPr>
          </a:p>
          <a:p>
            <a:pPr indent="-158750" lvl="0" marL="285750" rtl="0" algn="just">
              <a:lnSpc>
                <a:spcPct val="115000"/>
              </a:lnSpc>
              <a:spcBef>
                <a:spcPts val="0"/>
              </a:spcBef>
              <a:spcAft>
                <a:spcPts val="0"/>
              </a:spcAft>
              <a:buClr>
                <a:schemeClr val="dk1"/>
              </a:buClr>
              <a:buSzPts val="1100"/>
              <a:buFont typeface="Arial"/>
              <a:buNone/>
            </a:pPr>
            <a:r>
              <a:t/>
            </a:r>
            <a:endParaRPr sz="2200">
              <a:solidFill>
                <a:schemeClr val="dk1"/>
              </a:solidFill>
              <a:latin typeface="Cambria"/>
              <a:ea typeface="Cambria"/>
              <a:cs typeface="Cambria"/>
              <a:sym typeface="Cambria"/>
            </a:endParaRPr>
          </a:p>
          <a:p>
            <a:pPr indent="-368300" lvl="0" marL="457200" rtl="0" algn="just">
              <a:lnSpc>
                <a:spcPct val="115000"/>
              </a:lnSpc>
              <a:spcBef>
                <a:spcPts val="0"/>
              </a:spcBef>
              <a:spcAft>
                <a:spcPts val="0"/>
              </a:spcAft>
              <a:buClr>
                <a:schemeClr val="dk1"/>
              </a:buClr>
              <a:buSzPts val="2200"/>
              <a:buFont typeface="Cambria"/>
              <a:buChar char="•"/>
            </a:pPr>
            <a:r>
              <a:rPr lang="en-US" sz="2200">
                <a:solidFill>
                  <a:schemeClr val="dk1"/>
                </a:solidFill>
                <a:latin typeface="Cambria"/>
                <a:ea typeface="Cambria"/>
                <a:cs typeface="Cambria"/>
                <a:sym typeface="Cambria"/>
              </a:rPr>
              <a:t>The Internet of Things (IoT) is a massive network in which numerous physical items equipped with sensors and software are linked to the Internet and share data with one another about how they are utilized and the environment in which they function.</a:t>
            </a:r>
            <a:endParaRPr sz="2200">
              <a:solidFill>
                <a:schemeClr val="dk1"/>
              </a:solidFill>
              <a:latin typeface="Cambria"/>
              <a:ea typeface="Cambria"/>
              <a:cs typeface="Cambria"/>
              <a:sym typeface="Cambria"/>
            </a:endParaRPr>
          </a:p>
          <a:p>
            <a:pPr indent="-368300" lvl="0" marL="457200" rtl="0" algn="just">
              <a:lnSpc>
                <a:spcPct val="115000"/>
              </a:lnSpc>
              <a:spcBef>
                <a:spcPts val="0"/>
              </a:spcBef>
              <a:spcAft>
                <a:spcPts val="0"/>
              </a:spcAft>
              <a:buClr>
                <a:schemeClr val="dk1"/>
              </a:buClr>
              <a:buSzPts val="2200"/>
              <a:buFont typeface="Cambria"/>
              <a:buChar char="•"/>
            </a:pPr>
            <a:r>
              <a:rPr lang="en-US" sz="2200">
                <a:solidFill>
                  <a:schemeClr val="dk1"/>
                </a:solidFill>
                <a:latin typeface="Cambria"/>
                <a:ea typeface="Cambria"/>
                <a:cs typeface="Cambria"/>
                <a:sym typeface="Cambria"/>
              </a:rPr>
              <a:t>The sensors continually transmit data about the operational status of the devices through the network. IoT allows devices to communicate real-time data without the need for human interaction.</a:t>
            </a:r>
            <a:endParaRPr sz="2200">
              <a:solidFill>
                <a:schemeClr val="dk1"/>
              </a:solidFill>
              <a:latin typeface="Cambria"/>
              <a:ea typeface="Cambria"/>
              <a:cs typeface="Cambria"/>
              <a:sym typeface="Cambria"/>
            </a:endParaRPr>
          </a:p>
          <a:p>
            <a:pPr indent="-368300" lvl="0" marL="457200" rtl="0" algn="just">
              <a:lnSpc>
                <a:spcPct val="115000"/>
              </a:lnSpc>
              <a:spcBef>
                <a:spcPts val="0"/>
              </a:spcBef>
              <a:spcAft>
                <a:spcPts val="0"/>
              </a:spcAft>
              <a:buClr>
                <a:schemeClr val="dk1"/>
              </a:buClr>
              <a:buSzPts val="2200"/>
              <a:buFont typeface="Cambria"/>
              <a:buChar char="•"/>
            </a:pPr>
            <a:r>
              <a:rPr lang="en-US" sz="2200">
                <a:solidFill>
                  <a:schemeClr val="dk1"/>
                </a:solidFill>
                <a:latin typeface="Cambria"/>
                <a:ea typeface="Cambria"/>
                <a:cs typeface="Cambria"/>
                <a:sym typeface="Cambria"/>
              </a:rPr>
              <a:t>Furthermore, with the help of IIoT and RFID, organizations may overcome the complexity associated with manual procedures and monitor inventories in real-time.</a:t>
            </a:r>
            <a:endParaRPr sz="2200">
              <a:solidFill>
                <a:schemeClr val="dk1"/>
              </a:solidFill>
              <a:latin typeface="Cambria"/>
              <a:ea typeface="Cambria"/>
              <a:cs typeface="Cambria"/>
              <a:sym typeface="Cambria"/>
            </a:endParaRPr>
          </a:p>
          <a:p>
            <a:pPr indent="-158750" lvl="0" marL="285750" rtl="0" algn="just">
              <a:lnSpc>
                <a:spcPct val="115000"/>
              </a:lnSpc>
              <a:spcBef>
                <a:spcPts val="0"/>
              </a:spcBef>
              <a:spcAft>
                <a:spcPts val="0"/>
              </a:spcAft>
              <a:buClr>
                <a:schemeClr val="dk1"/>
              </a:buClr>
              <a:buSzPts val="1100"/>
              <a:buFont typeface="Arial"/>
              <a:buNone/>
            </a:pPr>
            <a:r>
              <a:t/>
            </a:r>
            <a:endParaRPr sz="2200">
              <a:solidFill>
                <a:schemeClr val="dk1"/>
              </a:solidFill>
              <a:latin typeface="Cambria"/>
              <a:ea typeface="Cambria"/>
              <a:cs typeface="Cambria"/>
              <a:sym typeface="Cambria"/>
            </a:endParaRPr>
          </a:p>
          <a:p>
            <a:pPr indent="-158750" lvl="0" marL="285750" rtl="0" algn="just">
              <a:lnSpc>
                <a:spcPct val="115000"/>
              </a:lnSpc>
              <a:spcBef>
                <a:spcPts val="0"/>
              </a:spcBef>
              <a:spcAft>
                <a:spcPts val="0"/>
              </a:spcAft>
              <a:buClr>
                <a:schemeClr val="dk1"/>
              </a:buClr>
              <a:buSzPts val="1100"/>
              <a:buFont typeface="Arial"/>
              <a:buNone/>
            </a:pPr>
            <a:r>
              <a:rPr lang="en-US" sz="2200">
                <a:solidFill>
                  <a:schemeClr val="dk1"/>
                </a:solidFill>
                <a:latin typeface="Cambria"/>
                <a:ea typeface="Cambria"/>
                <a:cs typeface="Cambria"/>
                <a:sym typeface="Cambria"/>
              </a:rPr>
              <a:t> </a:t>
            </a:r>
            <a:endParaRPr sz="2200">
              <a:solidFill>
                <a:schemeClr val="dk1"/>
              </a:solidFill>
              <a:latin typeface="Cambria"/>
              <a:ea typeface="Cambria"/>
              <a:cs typeface="Cambria"/>
              <a:sym typeface="Cambria"/>
            </a:endParaRPr>
          </a:p>
          <a:p>
            <a:pPr indent="0" lvl="0" marL="0" rtl="0" algn="l">
              <a:spcBef>
                <a:spcPts val="36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d962a9fefa_0_0"/>
          <p:cNvSpPr txBox="1"/>
          <p:nvPr>
            <p:ph type="title"/>
          </p:nvPr>
        </p:nvSpPr>
        <p:spPr>
          <a:xfrm>
            <a:off x="181775" y="-73187"/>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SUB</a:t>
            </a:r>
            <a:r>
              <a:rPr b="1" lang="en-US">
                <a:latin typeface="Cambria"/>
                <a:ea typeface="Cambria"/>
                <a:cs typeface="Cambria"/>
                <a:sym typeface="Cambria"/>
              </a:rPr>
              <a:t> AREA : </a:t>
            </a:r>
            <a:endParaRPr b="1">
              <a:latin typeface="Cambria"/>
              <a:ea typeface="Cambria"/>
              <a:cs typeface="Cambria"/>
              <a:sym typeface="Cambria"/>
            </a:endParaRPr>
          </a:p>
        </p:txBody>
      </p:sp>
      <p:sp>
        <p:nvSpPr>
          <p:cNvPr id="112" name="Google Shape;112;g1d962a9fefa_0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FF0000"/>
                </a:solidFill>
              </a:rPr>
              <a:t>1/10/2023</a:t>
            </a:r>
            <a:endParaRPr b="1">
              <a:solidFill>
                <a:srgbClr val="FF0000"/>
              </a:solidFill>
            </a:endParaRPr>
          </a:p>
        </p:txBody>
      </p:sp>
      <p:sp>
        <p:nvSpPr>
          <p:cNvPr id="113" name="Google Shape;113;g1d962a9fefa_0_0"/>
          <p:cNvSpPr txBox="1"/>
          <p:nvPr>
            <p:ph idx="11" type="ftr"/>
          </p:nvPr>
        </p:nvSpPr>
        <p:spPr>
          <a:xfrm>
            <a:off x="2362200" y="6356350"/>
            <a:ext cx="4191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400">
                <a:solidFill>
                  <a:srgbClr val="FF0000"/>
                </a:solidFill>
              </a:rPr>
              <a:t>Department of  Computer Science and Engineering</a:t>
            </a:r>
            <a:endParaRPr/>
          </a:p>
        </p:txBody>
      </p:sp>
      <p:sp>
        <p:nvSpPr>
          <p:cNvPr id="114" name="Google Shape;114;g1d962a9fefa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0000"/>
              </a:buClr>
              <a:buSzPts val="1200"/>
              <a:buFont typeface="Arial"/>
              <a:buNone/>
            </a:pPr>
            <a:fld id="{00000000-1234-1234-1234-123412341234}" type="slidenum">
              <a:rPr b="0" i="0" lang="en-US" sz="1200" u="none" cap="none" strike="noStrike">
                <a:solidFill>
                  <a:srgbClr val="FF0000"/>
                </a:solidFill>
                <a:latin typeface="Calibri"/>
                <a:ea typeface="Calibri"/>
                <a:cs typeface="Calibri"/>
                <a:sym typeface="Calibri"/>
              </a:rPr>
              <a:t>‹#›</a:t>
            </a:fld>
            <a:endParaRPr b="0" i="0" sz="1200" u="none" cap="none" strike="noStrike">
              <a:solidFill>
                <a:srgbClr val="FF0000"/>
              </a:solidFill>
              <a:latin typeface="Calibri"/>
              <a:ea typeface="Calibri"/>
              <a:cs typeface="Calibri"/>
              <a:sym typeface="Calibri"/>
            </a:endParaRPr>
          </a:p>
        </p:txBody>
      </p:sp>
      <p:sp>
        <p:nvSpPr>
          <p:cNvPr id="115" name="Google Shape;115;g1d962a9fefa_0_0"/>
          <p:cNvSpPr txBox="1"/>
          <p:nvPr/>
        </p:nvSpPr>
        <p:spPr>
          <a:xfrm>
            <a:off x="413125" y="975000"/>
            <a:ext cx="8444400" cy="6241500"/>
          </a:xfrm>
          <a:prstGeom prst="rect">
            <a:avLst/>
          </a:prstGeom>
          <a:noFill/>
          <a:ln>
            <a:noFill/>
          </a:ln>
        </p:spPr>
        <p:txBody>
          <a:bodyPr anchorCtr="0" anchor="t" bIns="91425" lIns="91425" spcFirstLastPara="1" rIns="91425" wrap="square" tIns="91425">
            <a:spAutoFit/>
          </a:bodyPr>
          <a:lstStyle/>
          <a:p>
            <a:pPr indent="-158750" lvl="0" marL="285750" rtl="0" algn="just">
              <a:lnSpc>
                <a:spcPct val="115000"/>
              </a:lnSpc>
              <a:spcBef>
                <a:spcPts val="0"/>
              </a:spcBef>
              <a:spcAft>
                <a:spcPts val="0"/>
              </a:spcAft>
              <a:buClr>
                <a:schemeClr val="dk1"/>
              </a:buClr>
              <a:buSzPts val="2000"/>
              <a:buFont typeface="Calibri"/>
              <a:buNone/>
            </a:pPr>
            <a:r>
              <a:rPr lang="en-US" sz="2200">
                <a:latin typeface="Cambria"/>
                <a:ea typeface="Cambria"/>
                <a:cs typeface="Cambria"/>
                <a:sym typeface="Cambria"/>
              </a:rPr>
              <a:t>The sub area chosen for the project is Machine Learning .</a:t>
            </a:r>
            <a:endParaRPr sz="2200">
              <a:latin typeface="Cambria"/>
              <a:ea typeface="Cambria"/>
              <a:cs typeface="Cambria"/>
              <a:sym typeface="Cambria"/>
            </a:endParaRPr>
          </a:p>
          <a:p>
            <a:pPr indent="-158750" lvl="0" marL="285750" rtl="0" algn="just">
              <a:lnSpc>
                <a:spcPct val="115000"/>
              </a:lnSpc>
              <a:spcBef>
                <a:spcPts val="0"/>
              </a:spcBef>
              <a:spcAft>
                <a:spcPts val="0"/>
              </a:spcAft>
              <a:buClr>
                <a:schemeClr val="dk1"/>
              </a:buClr>
              <a:buSzPts val="2000"/>
              <a:buFont typeface="Calibri"/>
              <a:buNone/>
            </a:pPr>
            <a:r>
              <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There are several types of product recommendation systems, each based on different machine learning algorithms which are used to conduct the data filtering process.</a:t>
            </a:r>
            <a:endParaRPr sz="2200">
              <a:latin typeface="Cambria"/>
              <a:ea typeface="Cambria"/>
              <a:cs typeface="Cambria"/>
              <a:sym typeface="Cambria"/>
            </a:endParaRPr>
          </a:p>
          <a:p>
            <a:pPr indent="0" lvl="0" marL="457200" rtl="0" algn="just">
              <a:lnSpc>
                <a:spcPct val="115000"/>
              </a:lnSpc>
              <a:spcBef>
                <a:spcPts val="0"/>
              </a:spcBef>
              <a:spcAft>
                <a:spcPts val="0"/>
              </a:spcAft>
              <a:buNone/>
            </a:pPr>
            <a:r>
              <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There are three basic types of connection a product recommendation system creates:</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1. User-product relationships </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2. User-user relationships </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3. Product-product relationships </a:t>
            </a:r>
            <a:endParaRPr sz="2200">
              <a:latin typeface="Cambria"/>
              <a:ea typeface="Cambria"/>
              <a:cs typeface="Cambria"/>
              <a:sym typeface="Cambria"/>
            </a:endParaRPr>
          </a:p>
          <a:p>
            <a:pPr indent="0" lvl="0" marL="457200" rtl="0" algn="just">
              <a:lnSpc>
                <a:spcPct val="115000"/>
              </a:lnSpc>
              <a:spcBef>
                <a:spcPts val="0"/>
              </a:spcBef>
              <a:spcAft>
                <a:spcPts val="0"/>
              </a:spcAft>
              <a:buNone/>
            </a:pPr>
            <a:r>
              <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lang="en-US" sz="2200">
                <a:latin typeface="Cambria"/>
                <a:ea typeface="Cambria"/>
                <a:cs typeface="Cambria"/>
                <a:sym typeface="Cambria"/>
              </a:rPr>
              <a:t>It’s the third kind of relationship that we intend to recommend in our project which is achieved through machine learning.</a:t>
            </a:r>
            <a:endParaRPr sz="2200">
              <a:latin typeface="Cambria"/>
              <a:ea typeface="Cambria"/>
              <a:cs typeface="Cambria"/>
              <a:sym typeface="Cambria"/>
            </a:endParaRPr>
          </a:p>
          <a:p>
            <a:pPr indent="-158750" lvl="0" marL="285750" rtl="0" algn="just">
              <a:lnSpc>
                <a:spcPct val="115000"/>
              </a:lnSpc>
              <a:spcBef>
                <a:spcPts val="0"/>
              </a:spcBef>
              <a:spcAft>
                <a:spcPts val="0"/>
              </a:spcAft>
              <a:buClr>
                <a:schemeClr val="dk1"/>
              </a:buClr>
              <a:buSzPts val="2000"/>
              <a:buFont typeface="Calibri"/>
              <a:buNone/>
            </a:pPr>
            <a:r>
              <a:rPr lang="en-US" sz="2200">
                <a:latin typeface="Cambria"/>
                <a:ea typeface="Cambria"/>
                <a:cs typeface="Cambria"/>
                <a:sym typeface="Cambria"/>
              </a:rPr>
              <a:t> </a:t>
            </a:r>
            <a:endParaRPr sz="2200">
              <a:latin typeface="Cambria"/>
              <a:ea typeface="Cambria"/>
              <a:cs typeface="Cambria"/>
              <a:sym typeface="Cambria"/>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d962a9fefa_0_15"/>
          <p:cNvSpPr txBox="1"/>
          <p:nvPr>
            <p:ph type="title"/>
          </p:nvPr>
        </p:nvSpPr>
        <p:spPr>
          <a:xfrm>
            <a:off x="181775" y="-73187"/>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BASE PAPERS </a:t>
            </a:r>
            <a:r>
              <a:rPr b="1" lang="en-US">
                <a:latin typeface="Cambria"/>
                <a:ea typeface="Cambria"/>
                <a:cs typeface="Cambria"/>
                <a:sym typeface="Cambria"/>
              </a:rPr>
              <a:t>: </a:t>
            </a:r>
            <a:endParaRPr b="1">
              <a:latin typeface="Cambria"/>
              <a:ea typeface="Cambria"/>
              <a:cs typeface="Cambria"/>
              <a:sym typeface="Cambria"/>
            </a:endParaRPr>
          </a:p>
        </p:txBody>
      </p:sp>
      <p:sp>
        <p:nvSpPr>
          <p:cNvPr id="121" name="Google Shape;121;g1d962a9fefa_0_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FF0000"/>
                </a:solidFill>
              </a:rPr>
              <a:t>1/10/2023</a:t>
            </a:r>
            <a:endParaRPr b="1">
              <a:solidFill>
                <a:srgbClr val="FF0000"/>
              </a:solidFill>
            </a:endParaRPr>
          </a:p>
        </p:txBody>
      </p:sp>
      <p:sp>
        <p:nvSpPr>
          <p:cNvPr id="122" name="Google Shape;122;g1d962a9fefa_0_15"/>
          <p:cNvSpPr txBox="1"/>
          <p:nvPr>
            <p:ph idx="11" type="ftr"/>
          </p:nvPr>
        </p:nvSpPr>
        <p:spPr>
          <a:xfrm>
            <a:off x="2362200" y="6356350"/>
            <a:ext cx="4191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400">
                <a:solidFill>
                  <a:srgbClr val="FF0000"/>
                </a:solidFill>
              </a:rPr>
              <a:t>Department of  Computer Science and Engineering</a:t>
            </a:r>
            <a:endParaRPr/>
          </a:p>
        </p:txBody>
      </p:sp>
      <p:sp>
        <p:nvSpPr>
          <p:cNvPr id="123" name="Google Shape;123;g1d962a9fefa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0000"/>
              </a:buClr>
              <a:buSzPts val="1200"/>
              <a:buFont typeface="Arial"/>
              <a:buNone/>
            </a:pPr>
            <a:fld id="{00000000-1234-1234-1234-123412341234}" type="slidenum">
              <a:rPr b="0" i="0" lang="en-US" sz="1200" u="none" cap="none" strike="noStrike">
                <a:solidFill>
                  <a:srgbClr val="FF0000"/>
                </a:solidFill>
                <a:latin typeface="Calibri"/>
                <a:ea typeface="Calibri"/>
                <a:cs typeface="Calibri"/>
                <a:sym typeface="Calibri"/>
              </a:rPr>
              <a:t>‹#›</a:t>
            </a:fld>
            <a:endParaRPr b="0" i="0" sz="1200" u="none" cap="none" strike="noStrike">
              <a:solidFill>
                <a:srgbClr val="FF0000"/>
              </a:solidFill>
              <a:latin typeface="Calibri"/>
              <a:ea typeface="Calibri"/>
              <a:cs typeface="Calibri"/>
              <a:sym typeface="Calibri"/>
            </a:endParaRPr>
          </a:p>
        </p:txBody>
      </p:sp>
      <p:sp>
        <p:nvSpPr>
          <p:cNvPr id="124" name="Google Shape;124;g1d962a9fefa_0_15"/>
          <p:cNvSpPr txBox="1"/>
          <p:nvPr/>
        </p:nvSpPr>
        <p:spPr>
          <a:xfrm>
            <a:off x="364100" y="842900"/>
            <a:ext cx="85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25" name="Google Shape;125;g1d962a9fefa_0_15"/>
          <p:cNvGraphicFramePr/>
          <p:nvPr/>
        </p:nvGraphicFramePr>
        <p:xfrm>
          <a:off x="364125" y="1069825"/>
          <a:ext cx="3000000" cy="3000000"/>
        </p:xfrm>
        <a:graphic>
          <a:graphicData uri="http://schemas.openxmlformats.org/drawingml/2006/table">
            <a:tbl>
              <a:tblPr>
                <a:noFill/>
                <a:tableStyleId>{A62F0E7F-7A3A-44A5-95E2-64732C9AF121}</a:tableStyleId>
              </a:tblPr>
              <a:tblGrid>
                <a:gridCol w="4140500"/>
                <a:gridCol w="2220300"/>
                <a:gridCol w="2058175"/>
              </a:tblGrid>
              <a:tr h="381000">
                <a:tc>
                  <a:txBody>
                    <a:bodyPr/>
                    <a:lstStyle/>
                    <a:p>
                      <a:pPr indent="0" lvl="0" marL="0" rtl="0" algn="l">
                        <a:spcBef>
                          <a:spcPts val="0"/>
                        </a:spcBef>
                        <a:spcAft>
                          <a:spcPts val="0"/>
                        </a:spcAft>
                        <a:buNone/>
                      </a:pPr>
                      <a:r>
                        <a:rPr b="1" lang="en-US" sz="2000">
                          <a:latin typeface="Cambria"/>
                          <a:ea typeface="Cambria"/>
                          <a:cs typeface="Cambria"/>
                          <a:sym typeface="Cambria"/>
                        </a:rPr>
                        <a:t>TITLE</a:t>
                      </a:r>
                      <a:endParaRPr b="1" sz="20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sz="2000">
                          <a:latin typeface="Cambria"/>
                          <a:ea typeface="Cambria"/>
                          <a:cs typeface="Cambria"/>
                          <a:sym typeface="Cambria"/>
                        </a:rPr>
                        <a:t>AUTHOR</a:t>
                      </a:r>
                      <a:endParaRPr b="1" sz="20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sz="2000">
                          <a:latin typeface="Cambria"/>
                          <a:ea typeface="Cambria"/>
                          <a:cs typeface="Cambria"/>
                          <a:sym typeface="Cambria"/>
                        </a:rPr>
                        <a:t>PUBLICATION YEAR</a:t>
                      </a:r>
                      <a:endParaRPr b="1" sz="2000">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rPr lang="en-US" sz="1600">
                          <a:latin typeface="Cambria"/>
                          <a:ea typeface="Cambria"/>
                          <a:cs typeface="Cambria"/>
                          <a:sym typeface="Cambria"/>
                        </a:rPr>
                        <a:t>Automated Shopping Cart Using RFID with a</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Collaborative Clustering Driven Recommendation System</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1)Ruchi Gupte</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2)Shambhavi Rege</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3)Sarah Hawa </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4)Dr. Y S Rao  </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5)Dr. Rajendra Sawant</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2020</a:t>
                      </a:r>
                      <a:endParaRPr sz="1600">
                        <a:latin typeface="Cambria"/>
                        <a:ea typeface="Cambria"/>
                        <a:cs typeface="Cambria"/>
                        <a:sym typeface="Cambria"/>
                      </a:endParaRPr>
                    </a:p>
                  </a:txBody>
                  <a:tcPr marT="91425" marB="91425" marR="91425" marL="91425"/>
                </a:tc>
              </a:tr>
              <a:tr h="1296775">
                <a:tc>
                  <a:txBody>
                    <a:bodyPr/>
                    <a:lstStyle/>
                    <a:p>
                      <a:pPr indent="0" lvl="0" marL="0" rtl="0" algn="l">
                        <a:spcBef>
                          <a:spcPts val="0"/>
                        </a:spcBef>
                        <a:spcAft>
                          <a:spcPts val="0"/>
                        </a:spcAft>
                        <a:buNone/>
                      </a:pPr>
                      <a:r>
                        <a:rPr lang="en-US" sz="1600">
                          <a:latin typeface="Cambria"/>
                          <a:ea typeface="Cambria"/>
                          <a:cs typeface="Cambria"/>
                          <a:sym typeface="Cambria"/>
                        </a:rPr>
                        <a:t>Smart Trolley for Smart Shopping with an Advance Billing System using IoT</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1)S.K. Shankar</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2)Balasubramani S</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3)S Akbar Basha</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4)Sd Ariz Ahamed</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5)N Suneel Kumar Reddy</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2021</a:t>
                      </a:r>
                      <a:endParaRPr sz="1600">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rPr lang="en-US" sz="1600">
                          <a:latin typeface="Cambria"/>
                          <a:ea typeface="Cambria"/>
                          <a:cs typeface="Cambria"/>
                          <a:sym typeface="Cambria"/>
                        </a:rPr>
                        <a:t>Product Recommendation System for Supermarket</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1)Pranavi Satheesan</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2)Prasanna S. Haddela</a:t>
                      </a:r>
                      <a:endParaRPr sz="1600">
                        <a:latin typeface="Cambria"/>
                        <a:ea typeface="Cambria"/>
                        <a:cs typeface="Cambria"/>
                        <a:sym typeface="Cambria"/>
                      </a:endParaRPr>
                    </a:p>
                    <a:p>
                      <a:pPr indent="0" lvl="0" marL="0" rtl="0" algn="l">
                        <a:spcBef>
                          <a:spcPts val="0"/>
                        </a:spcBef>
                        <a:spcAft>
                          <a:spcPts val="0"/>
                        </a:spcAft>
                        <a:buNone/>
                      </a:pPr>
                      <a:r>
                        <a:rPr lang="en-US" sz="1600">
                          <a:latin typeface="Cambria"/>
                          <a:ea typeface="Cambria"/>
                          <a:cs typeface="Cambria"/>
                          <a:sym typeface="Cambria"/>
                        </a:rPr>
                        <a:t>3)Jesuthasan Alosius</a:t>
                      </a:r>
                      <a:endParaRPr sz="1600">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US" sz="1600">
                          <a:latin typeface="Cambria"/>
                          <a:ea typeface="Cambria"/>
                          <a:cs typeface="Cambria"/>
                          <a:sym typeface="Cambria"/>
                        </a:rPr>
                        <a:t>2020</a:t>
                      </a:r>
                      <a:endParaRPr sz="1600">
                        <a:latin typeface="Cambria"/>
                        <a:ea typeface="Cambria"/>
                        <a:cs typeface="Cambria"/>
                        <a:sym typeface="Cambria"/>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f687a65895_0_2"/>
          <p:cNvSpPr txBox="1"/>
          <p:nvPr>
            <p:ph type="title"/>
          </p:nvPr>
        </p:nvSpPr>
        <p:spPr>
          <a:xfrm>
            <a:off x="182875" y="2271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PROBLEM STATEMENT :</a:t>
            </a:r>
            <a:endParaRPr b="1">
              <a:latin typeface="Cambria"/>
              <a:ea typeface="Cambria"/>
              <a:cs typeface="Cambria"/>
              <a:sym typeface="Cambria"/>
            </a:endParaRPr>
          </a:p>
        </p:txBody>
      </p:sp>
      <p:sp>
        <p:nvSpPr>
          <p:cNvPr id="132" name="Google Shape;132;g1f687a65895_0_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000">
                <a:latin typeface="Cambria"/>
                <a:ea typeface="Cambria"/>
                <a:cs typeface="Cambria"/>
                <a:sym typeface="Cambria"/>
              </a:rPr>
              <a:t>The problem faced by the offline store owners is the lack of data and insights on customer preferences and behavior. This can make it difficult for them to make informed decisions on inventory, promotions, and marketing strategies and to recommend products based on the availability of the current stocks and arrival of new stocks . An IoT-based recommendation system using machine learning could help store owners collect and analyze data on customer interactions and preferences, and provide personalized recommendations for products and promotions to the store owners and make the most sold and it’s </a:t>
            </a:r>
            <a:r>
              <a:rPr lang="en-US" sz="2000">
                <a:latin typeface="Cambria"/>
                <a:ea typeface="Cambria"/>
                <a:cs typeface="Cambria"/>
                <a:sym typeface="Cambria"/>
              </a:rPr>
              <a:t>related</a:t>
            </a:r>
            <a:r>
              <a:rPr lang="en-US" sz="2000">
                <a:latin typeface="Cambria"/>
                <a:ea typeface="Cambria"/>
                <a:cs typeface="Cambria"/>
                <a:sym typeface="Cambria"/>
              </a:rPr>
              <a:t> products always av </a:t>
            </a:r>
            <a:r>
              <a:rPr lang="en-US" sz="2000">
                <a:latin typeface="Cambria"/>
                <a:ea typeface="Cambria"/>
                <a:cs typeface="Cambria"/>
                <a:sym typeface="Cambria"/>
              </a:rPr>
              <a:t>available</a:t>
            </a:r>
            <a:r>
              <a:rPr lang="en-US" sz="2000">
                <a:latin typeface="Cambria"/>
                <a:ea typeface="Cambria"/>
                <a:cs typeface="Cambria"/>
                <a:sym typeface="Cambria"/>
              </a:rPr>
              <a:t> . This would help store owners increase sales and improve customer satisfaction.</a:t>
            </a:r>
            <a:endParaRPr sz="2000">
              <a:latin typeface="Cambria"/>
              <a:ea typeface="Cambria"/>
              <a:cs typeface="Cambria"/>
              <a:sym typeface="Cambria"/>
            </a:endParaRPr>
          </a:p>
          <a:p>
            <a:pPr indent="0" lvl="0" marL="0" rtl="0" algn="l">
              <a:lnSpc>
                <a:spcPct val="115000"/>
              </a:lnSpc>
              <a:spcBef>
                <a:spcPts val="360"/>
              </a:spcBef>
              <a:spcAft>
                <a:spcPts val="0"/>
              </a:spcAft>
              <a:buNone/>
            </a:pPr>
            <a:r>
              <a:t/>
            </a:r>
            <a:endParaRPr sz="2000">
              <a:latin typeface="Cambria"/>
              <a:ea typeface="Cambria"/>
              <a:cs typeface="Cambria"/>
              <a:sym typeface="Cambria"/>
            </a:endParaRPr>
          </a:p>
          <a:p>
            <a:pPr indent="0" lvl="0" marL="0" rtl="0" algn="l">
              <a:lnSpc>
                <a:spcPct val="115000"/>
              </a:lnSpc>
              <a:spcBef>
                <a:spcPts val="360"/>
              </a:spcBef>
              <a:spcAft>
                <a:spcPts val="0"/>
              </a:spcAft>
              <a:buNone/>
            </a:pPr>
            <a:r>
              <a:t/>
            </a:r>
            <a:endParaRPr sz="2000">
              <a:latin typeface="Cambria"/>
              <a:ea typeface="Cambria"/>
              <a:cs typeface="Cambria"/>
              <a:sym typeface="Cambria"/>
            </a:endParaRPr>
          </a:p>
          <a:p>
            <a:pPr indent="0" lvl="0" marL="0" rtl="0" algn="l">
              <a:lnSpc>
                <a:spcPct val="115000"/>
              </a:lnSpc>
              <a:spcBef>
                <a:spcPts val="360"/>
              </a:spcBef>
              <a:spcAft>
                <a:spcPts val="0"/>
              </a:spcAft>
              <a:buNone/>
            </a:pPr>
            <a:r>
              <a:t/>
            </a:r>
            <a:endParaRPr sz="2000">
              <a:latin typeface="Cambria"/>
              <a:ea typeface="Cambria"/>
              <a:cs typeface="Cambria"/>
              <a:sym typeface="Cambria"/>
            </a:endParaRPr>
          </a:p>
          <a:p>
            <a:pPr indent="0" lvl="0" marL="0" rtl="0" algn="l">
              <a:lnSpc>
                <a:spcPct val="115000"/>
              </a:lnSpc>
              <a:spcBef>
                <a:spcPts val="360"/>
              </a:spcBef>
              <a:spcAft>
                <a:spcPts val="0"/>
              </a:spcAft>
              <a:buNone/>
            </a:pPr>
            <a:r>
              <a:t/>
            </a:r>
            <a:endParaRPr sz="2000">
              <a:latin typeface="Cambria"/>
              <a:ea typeface="Cambria"/>
              <a:cs typeface="Cambria"/>
              <a:sym typeface="Cambria"/>
            </a:endParaRPr>
          </a:p>
        </p:txBody>
      </p:sp>
      <p:sp>
        <p:nvSpPr>
          <p:cNvPr id="133" name="Google Shape;133;g1f687a65895_0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f687a65895_0_9"/>
          <p:cNvSpPr txBox="1"/>
          <p:nvPr>
            <p:ph type="title"/>
          </p:nvPr>
        </p:nvSpPr>
        <p:spPr>
          <a:xfrm>
            <a:off x="232775" y="2271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OBJECTIVES</a:t>
            </a:r>
            <a:r>
              <a:rPr lang="en-US">
                <a:latin typeface="Cambria"/>
                <a:ea typeface="Cambria"/>
                <a:cs typeface="Cambria"/>
                <a:sym typeface="Cambria"/>
              </a:rPr>
              <a:t>:</a:t>
            </a:r>
            <a:endParaRPr>
              <a:latin typeface="Cambria"/>
              <a:ea typeface="Cambria"/>
              <a:cs typeface="Cambria"/>
              <a:sym typeface="Cambria"/>
            </a:endParaRPr>
          </a:p>
        </p:txBody>
      </p:sp>
      <p:sp>
        <p:nvSpPr>
          <p:cNvPr id="140" name="Google Shape;140;g1f687a65895_0_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Font typeface="Cambria"/>
              <a:buChar char="•"/>
            </a:pPr>
            <a:r>
              <a:rPr lang="en-US" sz="2100">
                <a:latin typeface="Cambria"/>
                <a:ea typeface="Cambria"/>
                <a:cs typeface="Cambria"/>
                <a:sym typeface="Cambria"/>
              </a:rPr>
              <a:t>To </a:t>
            </a:r>
            <a:r>
              <a:rPr lang="en-US" sz="2100">
                <a:latin typeface="Cambria"/>
                <a:ea typeface="Cambria"/>
                <a:cs typeface="Cambria"/>
                <a:sym typeface="Cambria"/>
              </a:rPr>
              <a:t>recommend</a:t>
            </a:r>
            <a:r>
              <a:rPr lang="en-US" sz="2100">
                <a:latin typeface="Cambria"/>
                <a:ea typeface="Cambria"/>
                <a:cs typeface="Cambria"/>
                <a:sym typeface="Cambria"/>
              </a:rPr>
              <a:t> a particular product and all of it’s related products based on the </a:t>
            </a:r>
            <a:r>
              <a:rPr lang="en-US" sz="2100">
                <a:latin typeface="Cambria"/>
                <a:ea typeface="Cambria"/>
                <a:cs typeface="Cambria"/>
                <a:sym typeface="Cambria"/>
              </a:rPr>
              <a:t>availability</a:t>
            </a:r>
            <a:r>
              <a:rPr lang="en-US" sz="2100">
                <a:latin typeface="Cambria"/>
                <a:ea typeface="Cambria"/>
                <a:cs typeface="Cambria"/>
                <a:sym typeface="Cambria"/>
              </a:rPr>
              <a:t> of </a:t>
            </a:r>
            <a:r>
              <a:rPr lang="en-US" sz="2100">
                <a:latin typeface="Cambria"/>
                <a:ea typeface="Cambria"/>
                <a:cs typeface="Cambria"/>
                <a:sym typeface="Cambria"/>
              </a:rPr>
              <a:t>current</a:t>
            </a:r>
            <a:r>
              <a:rPr lang="en-US" sz="2100">
                <a:latin typeface="Cambria"/>
                <a:ea typeface="Cambria"/>
                <a:cs typeface="Cambria"/>
                <a:sym typeface="Cambria"/>
              </a:rPr>
              <a:t> stocks and arrival of new stocks.</a:t>
            </a:r>
            <a:endParaRPr sz="2100">
              <a:latin typeface="Cambria"/>
              <a:ea typeface="Cambria"/>
              <a:cs typeface="Cambria"/>
              <a:sym typeface="Cambria"/>
            </a:endParaRPr>
          </a:p>
          <a:p>
            <a:pPr indent="0" lvl="0" marL="457200" rtl="0" algn="l">
              <a:spcBef>
                <a:spcPts val="360"/>
              </a:spcBef>
              <a:spcAft>
                <a:spcPts val="0"/>
              </a:spcAft>
              <a:buNone/>
            </a:pPr>
            <a:r>
              <a:t/>
            </a:r>
            <a:endParaRPr sz="2100">
              <a:latin typeface="Cambria"/>
              <a:ea typeface="Cambria"/>
              <a:cs typeface="Cambria"/>
              <a:sym typeface="Cambria"/>
            </a:endParaRPr>
          </a:p>
          <a:p>
            <a:pPr indent="-361950" lvl="0" marL="457200" rtl="0" algn="l">
              <a:spcBef>
                <a:spcPts val="360"/>
              </a:spcBef>
              <a:spcAft>
                <a:spcPts val="0"/>
              </a:spcAft>
              <a:buSzPts val="2100"/>
              <a:buFont typeface="Cambria"/>
              <a:buChar char="•"/>
            </a:pPr>
            <a:r>
              <a:rPr lang="en-US" sz="2100">
                <a:latin typeface="Cambria"/>
                <a:ea typeface="Cambria"/>
                <a:cs typeface="Cambria"/>
                <a:sym typeface="Cambria"/>
              </a:rPr>
              <a:t>To automate the billing process instead of waiting for long queues at stores.</a:t>
            </a:r>
            <a:endParaRPr sz="2100">
              <a:latin typeface="Cambria"/>
              <a:ea typeface="Cambria"/>
              <a:cs typeface="Cambria"/>
              <a:sym typeface="Cambria"/>
            </a:endParaRPr>
          </a:p>
          <a:p>
            <a:pPr indent="0" lvl="0" marL="457200" rtl="0" algn="l">
              <a:spcBef>
                <a:spcPts val="360"/>
              </a:spcBef>
              <a:spcAft>
                <a:spcPts val="0"/>
              </a:spcAft>
              <a:buNone/>
            </a:pPr>
            <a:r>
              <a:t/>
            </a:r>
            <a:endParaRPr sz="2100">
              <a:latin typeface="Cambria"/>
              <a:ea typeface="Cambria"/>
              <a:cs typeface="Cambria"/>
              <a:sym typeface="Cambria"/>
            </a:endParaRPr>
          </a:p>
          <a:p>
            <a:pPr indent="-361950" lvl="0" marL="457200" rtl="0" algn="l">
              <a:spcBef>
                <a:spcPts val="360"/>
              </a:spcBef>
              <a:spcAft>
                <a:spcPts val="0"/>
              </a:spcAft>
              <a:buSzPts val="2100"/>
              <a:buFont typeface="Cambria"/>
              <a:buChar char="•"/>
            </a:pPr>
            <a:r>
              <a:rPr lang="en-US" sz="2100">
                <a:latin typeface="Cambria"/>
                <a:ea typeface="Cambria"/>
                <a:cs typeface="Cambria"/>
                <a:sym typeface="Cambria"/>
              </a:rPr>
              <a:t>To manage the stocks better by collecting the necessary information such as the goods sold , available goods and to recommend the frequently sold products and </a:t>
            </a:r>
            <a:r>
              <a:rPr lang="en-US" sz="2100">
                <a:latin typeface="Cambria"/>
                <a:ea typeface="Cambria"/>
                <a:cs typeface="Cambria"/>
                <a:sym typeface="Cambria"/>
              </a:rPr>
              <a:t>their</a:t>
            </a:r>
            <a:r>
              <a:rPr lang="en-US" sz="2100">
                <a:latin typeface="Cambria"/>
                <a:ea typeface="Cambria"/>
                <a:cs typeface="Cambria"/>
                <a:sym typeface="Cambria"/>
              </a:rPr>
              <a:t> related products.</a:t>
            </a:r>
            <a:endParaRPr sz="2100">
              <a:latin typeface="Cambria"/>
              <a:ea typeface="Cambria"/>
              <a:cs typeface="Cambria"/>
              <a:sym typeface="Cambria"/>
            </a:endParaRPr>
          </a:p>
          <a:p>
            <a:pPr indent="0" lvl="0" marL="457200" rtl="0" algn="l">
              <a:spcBef>
                <a:spcPts val="360"/>
              </a:spcBef>
              <a:spcAft>
                <a:spcPts val="0"/>
              </a:spcAft>
              <a:buNone/>
            </a:pPr>
            <a:r>
              <a:t/>
            </a:r>
            <a:endParaRPr sz="2100">
              <a:latin typeface="Cambria"/>
              <a:ea typeface="Cambria"/>
              <a:cs typeface="Cambria"/>
              <a:sym typeface="Cambria"/>
            </a:endParaRPr>
          </a:p>
          <a:p>
            <a:pPr indent="-361950" lvl="0" marL="457200" rtl="0" algn="l">
              <a:spcBef>
                <a:spcPts val="360"/>
              </a:spcBef>
              <a:spcAft>
                <a:spcPts val="0"/>
              </a:spcAft>
              <a:buSzPts val="2100"/>
              <a:buFont typeface="Cambria"/>
              <a:buChar char="•"/>
            </a:pPr>
            <a:r>
              <a:rPr lang="en-US" sz="2100">
                <a:latin typeface="Cambria"/>
                <a:ea typeface="Cambria"/>
                <a:cs typeface="Cambria"/>
                <a:sym typeface="Cambria"/>
              </a:rPr>
              <a:t>To implement better marketing strategies , to increase the sales of goods and se</a:t>
            </a:r>
            <a:r>
              <a:rPr lang="en-US" sz="2100">
                <a:latin typeface="Cambria"/>
                <a:ea typeface="Cambria"/>
                <a:cs typeface="Cambria"/>
                <a:sym typeface="Cambria"/>
              </a:rPr>
              <a:t>rvices and make the business profitable.</a:t>
            </a:r>
            <a:endParaRPr sz="2100">
              <a:latin typeface="Cambria"/>
              <a:ea typeface="Cambria"/>
              <a:cs typeface="Cambria"/>
              <a:sym typeface="Cambria"/>
            </a:endParaRPr>
          </a:p>
        </p:txBody>
      </p:sp>
      <p:sp>
        <p:nvSpPr>
          <p:cNvPr id="141" name="Google Shape;141;g1f687a65895_0_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f687a65895_0_16"/>
          <p:cNvSpPr txBox="1"/>
          <p:nvPr>
            <p:ph type="title"/>
          </p:nvPr>
        </p:nvSpPr>
        <p:spPr>
          <a:xfrm>
            <a:off x="157950" y="139863"/>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Cambria"/>
                <a:ea typeface="Cambria"/>
                <a:cs typeface="Cambria"/>
                <a:sym typeface="Cambria"/>
              </a:rPr>
              <a:t>TOOL IDENTIFICATION:</a:t>
            </a:r>
            <a:endParaRPr b="1">
              <a:latin typeface="Cambria"/>
              <a:ea typeface="Cambria"/>
              <a:cs typeface="Cambria"/>
              <a:sym typeface="Cambria"/>
            </a:endParaRPr>
          </a:p>
        </p:txBody>
      </p:sp>
      <p:sp>
        <p:nvSpPr>
          <p:cNvPr id="148" name="Google Shape;148;g1f687a65895_0_1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68300" lvl="0" marL="457200" rtl="0" algn="l">
              <a:spcBef>
                <a:spcPts val="360"/>
              </a:spcBef>
              <a:spcAft>
                <a:spcPts val="0"/>
              </a:spcAft>
              <a:buSzPts val="2200"/>
              <a:buFont typeface="Cambria"/>
              <a:buChar char="•"/>
            </a:pPr>
            <a:r>
              <a:rPr b="1" lang="en-US" sz="2200">
                <a:latin typeface="Cambria"/>
                <a:ea typeface="Cambria"/>
                <a:cs typeface="Cambria"/>
                <a:sym typeface="Cambria"/>
              </a:rPr>
              <a:t>FRONT END TOOLS : </a:t>
            </a:r>
            <a:r>
              <a:rPr lang="en-US" sz="2200">
                <a:latin typeface="Cambria"/>
                <a:ea typeface="Cambria"/>
                <a:cs typeface="Cambria"/>
                <a:sym typeface="Cambria"/>
              </a:rPr>
              <a:t>HTML , CSS , J</a:t>
            </a:r>
            <a:r>
              <a:rPr lang="en-US" sz="2200">
                <a:latin typeface="Cambria"/>
                <a:ea typeface="Cambria"/>
                <a:cs typeface="Cambria"/>
                <a:sym typeface="Cambria"/>
              </a:rPr>
              <a:t>avascript , Bootstrap </a:t>
            </a:r>
            <a:endParaRPr sz="2200">
              <a:latin typeface="Cambria"/>
              <a:ea typeface="Cambria"/>
              <a:cs typeface="Cambria"/>
              <a:sym typeface="Cambria"/>
            </a:endParaRPr>
          </a:p>
          <a:p>
            <a:pPr indent="0" lvl="0" marL="457200" rtl="0" algn="l">
              <a:spcBef>
                <a:spcPts val="360"/>
              </a:spcBef>
              <a:spcAft>
                <a:spcPts val="0"/>
              </a:spcAft>
              <a:buNone/>
            </a:pPr>
            <a:r>
              <a:t/>
            </a:r>
            <a:endParaRPr sz="2200">
              <a:latin typeface="Cambria"/>
              <a:ea typeface="Cambria"/>
              <a:cs typeface="Cambria"/>
              <a:sym typeface="Cambria"/>
            </a:endParaRPr>
          </a:p>
          <a:p>
            <a:pPr indent="-368300" lvl="0" marL="457200" rtl="0" algn="l">
              <a:spcBef>
                <a:spcPts val="360"/>
              </a:spcBef>
              <a:spcAft>
                <a:spcPts val="0"/>
              </a:spcAft>
              <a:buSzPts val="2200"/>
              <a:buFont typeface="Cambria"/>
              <a:buChar char="•"/>
            </a:pPr>
            <a:r>
              <a:rPr b="1" lang="en-US" sz="2200">
                <a:latin typeface="Cambria"/>
                <a:ea typeface="Cambria"/>
                <a:cs typeface="Cambria"/>
                <a:sym typeface="Cambria"/>
              </a:rPr>
              <a:t>BACK END TOOLS : </a:t>
            </a:r>
            <a:r>
              <a:rPr lang="en-US" sz="2200">
                <a:latin typeface="Cambria"/>
                <a:ea typeface="Cambria"/>
                <a:cs typeface="Cambria"/>
                <a:sym typeface="Cambria"/>
              </a:rPr>
              <a:t> Firebase , </a:t>
            </a:r>
            <a:r>
              <a:rPr lang="en-US" sz="2200">
                <a:latin typeface="Cambria"/>
                <a:ea typeface="Cambria"/>
                <a:cs typeface="Cambria"/>
                <a:sym typeface="Cambria"/>
              </a:rPr>
              <a:t>Python</a:t>
            </a:r>
            <a:r>
              <a:rPr lang="en-US" sz="2200">
                <a:latin typeface="Cambria"/>
                <a:ea typeface="Cambria"/>
                <a:cs typeface="Cambria"/>
                <a:sym typeface="Cambria"/>
              </a:rPr>
              <a:t> Flask </a:t>
            </a:r>
            <a:endParaRPr sz="2200">
              <a:latin typeface="Cambria"/>
              <a:ea typeface="Cambria"/>
              <a:cs typeface="Cambria"/>
              <a:sym typeface="Cambria"/>
            </a:endParaRPr>
          </a:p>
          <a:p>
            <a:pPr indent="0" lvl="0" marL="457200" rtl="0" algn="l">
              <a:spcBef>
                <a:spcPts val="360"/>
              </a:spcBef>
              <a:spcAft>
                <a:spcPts val="0"/>
              </a:spcAft>
              <a:buNone/>
            </a:pPr>
            <a:r>
              <a:t/>
            </a:r>
            <a:endParaRPr sz="2200">
              <a:latin typeface="Cambria"/>
              <a:ea typeface="Cambria"/>
              <a:cs typeface="Cambria"/>
              <a:sym typeface="Cambria"/>
            </a:endParaRPr>
          </a:p>
          <a:p>
            <a:pPr indent="-368300" lvl="0" marL="457200" rtl="0" algn="l">
              <a:spcBef>
                <a:spcPts val="360"/>
              </a:spcBef>
              <a:spcAft>
                <a:spcPts val="0"/>
              </a:spcAft>
              <a:buSzPts val="2200"/>
              <a:buFont typeface="Cambria"/>
              <a:buChar char="•"/>
            </a:pPr>
            <a:r>
              <a:rPr b="1" lang="en-US" sz="2200">
                <a:latin typeface="Cambria"/>
                <a:ea typeface="Cambria"/>
                <a:cs typeface="Cambria"/>
                <a:sym typeface="Cambria"/>
              </a:rPr>
              <a:t>Machine Learning</a:t>
            </a:r>
            <a:r>
              <a:rPr lang="en-US" sz="2200">
                <a:latin typeface="Cambria"/>
                <a:ea typeface="Cambria"/>
                <a:cs typeface="Cambria"/>
                <a:sym typeface="Cambria"/>
              </a:rPr>
              <a:t> using </a:t>
            </a:r>
            <a:r>
              <a:rPr b="1" lang="en-US" sz="2200">
                <a:latin typeface="Cambria"/>
                <a:ea typeface="Cambria"/>
                <a:cs typeface="Cambria"/>
                <a:sym typeface="Cambria"/>
              </a:rPr>
              <a:t>Python</a:t>
            </a:r>
            <a:r>
              <a:rPr lang="en-US" sz="2200">
                <a:latin typeface="Cambria"/>
                <a:ea typeface="Cambria"/>
                <a:cs typeface="Cambria"/>
                <a:sym typeface="Cambria"/>
              </a:rPr>
              <a:t> </a:t>
            </a:r>
            <a:endParaRPr sz="2200">
              <a:latin typeface="Cambria"/>
              <a:ea typeface="Cambria"/>
              <a:cs typeface="Cambria"/>
              <a:sym typeface="Cambria"/>
            </a:endParaRPr>
          </a:p>
          <a:p>
            <a:pPr indent="0" lvl="0" marL="457200" rtl="0" algn="l">
              <a:spcBef>
                <a:spcPts val="360"/>
              </a:spcBef>
              <a:spcAft>
                <a:spcPts val="0"/>
              </a:spcAft>
              <a:buNone/>
            </a:pPr>
            <a:r>
              <a:t/>
            </a:r>
            <a:endParaRPr sz="2200">
              <a:latin typeface="Cambria"/>
              <a:ea typeface="Cambria"/>
              <a:cs typeface="Cambria"/>
              <a:sym typeface="Cambria"/>
            </a:endParaRPr>
          </a:p>
          <a:p>
            <a:pPr indent="-368300" lvl="0" marL="457200" rtl="0" algn="l">
              <a:spcBef>
                <a:spcPts val="360"/>
              </a:spcBef>
              <a:spcAft>
                <a:spcPts val="0"/>
              </a:spcAft>
              <a:buSzPts val="2200"/>
              <a:buFont typeface="Cambria"/>
              <a:buChar char="•"/>
            </a:pPr>
            <a:r>
              <a:rPr b="1" lang="en-US" sz="2200">
                <a:latin typeface="Cambria"/>
                <a:ea typeface="Cambria"/>
                <a:cs typeface="Cambria"/>
                <a:sym typeface="Cambria"/>
              </a:rPr>
              <a:t>Ardu</a:t>
            </a:r>
            <a:r>
              <a:rPr b="1" lang="en-US" sz="2200">
                <a:latin typeface="Cambria"/>
                <a:ea typeface="Cambria"/>
                <a:cs typeface="Cambria"/>
                <a:sym typeface="Cambria"/>
              </a:rPr>
              <a:t>ino IDE</a:t>
            </a:r>
            <a:endParaRPr b="1" sz="2200">
              <a:latin typeface="Cambria"/>
              <a:ea typeface="Cambria"/>
              <a:cs typeface="Cambria"/>
              <a:sym typeface="Cambria"/>
            </a:endParaRPr>
          </a:p>
          <a:p>
            <a:pPr indent="0" lvl="0" marL="457200" rtl="0" algn="l">
              <a:spcBef>
                <a:spcPts val="360"/>
              </a:spcBef>
              <a:spcAft>
                <a:spcPts val="0"/>
              </a:spcAft>
              <a:buNone/>
            </a:pPr>
            <a:r>
              <a:t/>
            </a:r>
            <a:endParaRPr b="1" sz="2200">
              <a:latin typeface="Cambria"/>
              <a:ea typeface="Cambria"/>
              <a:cs typeface="Cambria"/>
              <a:sym typeface="Cambria"/>
            </a:endParaRPr>
          </a:p>
          <a:p>
            <a:pPr indent="-368300" lvl="0" marL="457200" rtl="0" algn="l">
              <a:spcBef>
                <a:spcPts val="360"/>
              </a:spcBef>
              <a:spcAft>
                <a:spcPts val="0"/>
              </a:spcAft>
              <a:buSzPts val="2200"/>
              <a:buFont typeface="Cambria"/>
              <a:buChar char="•"/>
            </a:pPr>
            <a:r>
              <a:rPr b="1" lang="en-US" sz="2200">
                <a:latin typeface="Cambria"/>
                <a:ea typeface="Cambria"/>
                <a:cs typeface="Cambria"/>
                <a:sym typeface="Cambria"/>
              </a:rPr>
              <a:t>IoT SIMULATION TOOL : </a:t>
            </a:r>
            <a:r>
              <a:rPr lang="en-US" sz="2200">
                <a:latin typeface="Cambria"/>
                <a:ea typeface="Cambria"/>
                <a:cs typeface="Cambria"/>
                <a:sym typeface="Cambria"/>
              </a:rPr>
              <a:t>Wokwi</a:t>
            </a:r>
            <a:r>
              <a:rPr b="1" lang="en-US" sz="2200">
                <a:latin typeface="Cambria"/>
                <a:ea typeface="Cambria"/>
                <a:cs typeface="Cambria"/>
                <a:sym typeface="Cambria"/>
              </a:rPr>
              <a:t> </a:t>
            </a:r>
            <a:endParaRPr b="1" sz="2200">
              <a:latin typeface="Cambria"/>
              <a:ea typeface="Cambria"/>
              <a:cs typeface="Cambria"/>
              <a:sym typeface="Cambria"/>
            </a:endParaRPr>
          </a:p>
          <a:p>
            <a:pPr indent="0" lvl="0" marL="457200" rtl="0" algn="l">
              <a:spcBef>
                <a:spcPts val="360"/>
              </a:spcBef>
              <a:spcAft>
                <a:spcPts val="0"/>
              </a:spcAft>
              <a:buNone/>
            </a:pPr>
            <a:r>
              <a:t/>
            </a:r>
            <a:endParaRPr sz="2200">
              <a:latin typeface="Cambria"/>
              <a:ea typeface="Cambria"/>
              <a:cs typeface="Cambria"/>
              <a:sym typeface="Cambria"/>
            </a:endParaRPr>
          </a:p>
          <a:p>
            <a:pPr indent="0" lvl="0" marL="0" rtl="0" algn="l">
              <a:spcBef>
                <a:spcPts val="360"/>
              </a:spcBef>
              <a:spcAft>
                <a:spcPts val="0"/>
              </a:spcAft>
              <a:buNone/>
            </a:pPr>
            <a:r>
              <a:t/>
            </a:r>
            <a:endParaRPr sz="2200">
              <a:latin typeface="Cambria"/>
              <a:ea typeface="Cambria"/>
              <a:cs typeface="Cambria"/>
              <a:sym typeface="Cambria"/>
            </a:endParaRPr>
          </a:p>
          <a:p>
            <a:pPr indent="0" lvl="0" marL="457200" rtl="0" algn="l">
              <a:spcBef>
                <a:spcPts val="360"/>
              </a:spcBef>
              <a:spcAft>
                <a:spcPts val="0"/>
              </a:spcAft>
              <a:buNone/>
            </a:pPr>
            <a:r>
              <a:t/>
            </a:r>
            <a:endParaRPr sz="2200">
              <a:latin typeface="Cambria"/>
              <a:ea typeface="Cambria"/>
              <a:cs typeface="Cambria"/>
              <a:sym typeface="Cambria"/>
            </a:endParaRPr>
          </a:p>
        </p:txBody>
      </p:sp>
      <p:sp>
        <p:nvSpPr>
          <p:cNvPr id="149" name="Google Shape;149;g1f687a65895_0_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2019-12-24T09:10:42Z</dcterms:created>
  <dc:creator>admin</dc:creator>
</cp:coreProperties>
</file>