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431800" indent="-406400" algn="ctr">
              <a:spcBef>
                <a:spcPts val="600"/>
              </a:spcBef>
              <a:buClrTx/>
              <a:buSzTx/>
              <a:buFontTx/>
              <a:buNone/>
              <a:defRPr>
                <a:solidFill>
                  <a:srgbClr val="888888"/>
                </a:solidFill>
              </a:defRPr>
            </a:lvl1pPr>
            <a:lvl2pPr marL="431800" indent="76200" algn="ctr">
              <a:spcBef>
                <a:spcPts val="600"/>
              </a:spcBef>
              <a:buClrTx/>
              <a:buSzTx/>
              <a:buFontTx/>
              <a:buNone/>
              <a:defRPr>
                <a:solidFill>
                  <a:srgbClr val="888888"/>
                </a:solidFill>
              </a:defRPr>
            </a:lvl2pPr>
            <a:lvl3pPr marL="431800" indent="558800" algn="ctr">
              <a:spcBef>
                <a:spcPts val="600"/>
              </a:spcBef>
              <a:buClrTx/>
              <a:buSzTx/>
              <a:buFontTx/>
              <a:buNone/>
              <a:defRPr>
                <a:solidFill>
                  <a:srgbClr val="888888"/>
                </a:solidFill>
              </a:defRPr>
            </a:lvl3pPr>
            <a:lvl4pPr marL="431800" indent="1041400" algn="ctr">
              <a:spcBef>
                <a:spcPts val="600"/>
              </a:spcBef>
              <a:buClrTx/>
              <a:buSzTx/>
              <a:buFontTx/>
              <a:buNone/>
              <a:defRPr>
                <a:solidFill>
                  <a:srgbClr val="888888"/>
                </a:solidFill>
              </a:defRPr>
            </a:lvl4pPr>
            <a:lvl5pPr marL="431800" indent="1498600" algn="ctr">
              <a:spcBef>
                <a:spcPts val="600"/>
              </a:spcBef>
              <a:buClrTx/>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xfrm rot="5400000">
            <a:off x="2309018" y="-251618"/>
            <a:ext cx="4525964" cy="8229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4" name="Title Text"/>
          <p:cNvSpPr txBox="1"/>
          <p:nvPr>
            <p:ph type="title"/>
          </p:nvPr>
        </p:nvSpPr>
        <p:spPr>
          <a:xfrm rot="5400000">
            <a:off x="4732337" y="2171700"/>
            <a:ext cx="5851526" cy="2057401"/>
          </a:xfrm>
          <a:prstGeom prst="rect">
            <a:avLst/>
          </a:prstGeom>
        </p:spPr>
        <p:txBody>
          <a:bodyPr/>
          <a:lstStyle/>
          <a:p>
            <a:pPr/>
            <a:r>
              <a:t>Title Text</a:t>
            </a:r>
          </a:p>
        </p:txBody>
      </p:sp>
      <p:sp>
        <p:nvSpPr>
          <p:cNvPr id="105" name="Body Level One…"/>
          <p:cNvSpPr txBox="1"/>
          <p:nvPr>
            <p:ph type="body" idx="1"/>
          </p:nvPr>
        </p:nvSpPr>
        <p:spPr>
          <a:xfrm rot="5400000">
            <a:off x="541337" y="190500"/>
            <a:ext cx="5851526" cy="60198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228600" indent="0">
              <a:spcBef>
                <a:spcPts val="400"/>
              </a:spcBef>
              <a:buClrTx/>
              <a:buSzTx/>
              <a:buFontTx/>
              <a:buNone/>
              <a:defRPr sz="2000">
                <a:solidFill>
                  <a:srgbClr val="888888"/>
                </a:solidFill>
              </a:defRPr>
            </a:lvl1pPr>
            <a:lvl2pPr marL="228600" indent="457200">
              <a:spcBef>
                <a:spcPts val="400"/>
              </a:spcBef>
              <a:buClrTx/>
              <a:buSzTx/>
              <a:buFontTx/>
              <a:buNone/>
              <a:defRPr sz="2000">
                <a:solidFill>
                  <a:srgbClr val="888888"/>
                </a:solidFill>
              </a:defRPr>
            </a:lvl2pPr>
            <a:lvl3pPr marL="228600" indent="914400">
              <a:spcBef>
                <a:spcPts val="400"/>
              </a:spcBef>
              <a:buClrTx/>
              <a:buSzTx/>
              <a:buFontTx/>
              <a:buNone/>
              <a:defRPr sz="2000">
                <a:solidFill>
                  <a:srgbClr val="888888"/>
                </a:solidFill>
              </a:defRPr>
            </a:lvl3pPr>
            <a:lvl4pPr marL="228600" indent="1371600">
              <a:spcBef>
                <a:spcPts val="400"/>
              </a:spcBef>
              <a:buClrTx/>
              <a:buSzTx/>
              <a:buFontTx/>
              <a:buNone/>
              <a:defRPr sz="2000">
                <a:solidFill>
                  <a:srgbClr val="888888"/>
                </a:solidFill>
              </a:defRPr>
            </a:lvl4pPr>
            <a:lvl5pPr marL="228600" indent="1828800">
              <a:spcBef>
                <a:spcPts val="400"/>
              </a:spcBef>
              <a:buClrTx/>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indent="-406400">
              <a:spcBef>
                <a:spcPts val="500"/>
              </a:spcBef>
              <a:buSzPts val="2800"/>
              <a:defRPr sz="2800"/>
            </a:lvl1pPr>
            <a:lvl2pPr marL="977900" indent="-444500">
              <a:spcBef>
                <a:spcPts val="500"/>
              </a:spcBef>
              <a:buSzPts val="2800"/>
              <a:defRPr sz="2800"/>
            </a:lvl2pPr>
            <a:lvl3pPr marL="1513839" indent="-497839">
              <a:spcBef>
                <a:spcPts val="500"/>
              </a:spcBef>
              <a:buSzPts val="2800"/>
              <a:defRPr sz="2800"/>
            </a:lvl3pPr>
            <a:lvl4pPr marL="2019300" indent="-533400">
              <a:spcBef>
                <a:spcPts val="500"/>
              </a:spcBef>
              <a:buSzPts val="2800"/>
              <a:defRPr sz="2800"/>
            </a:lvl4pPr>
            <a:lvl5pPr marL="2476500" indent="-533400">
              <a:spcBef>
                <a:spcPts val="500"/>
              </a:spcBef>
              <a:buSzPts val="2800"/>
              <a:defRPr sz="2800"/>
            </a:lvl5pPr>
          </a:lstStyle>
          <a:p>
            <a:pPr/>
            <a:r>
              <a:t>Body Level One</a:t>
            </a:r>
          </a:p>
          <a:p>
            <a:pPr lvl="1"/>
            <a:r>
              <a:t>Body Level Two</a:t>
            </a:r>
          </a:p>
          <a:p>
            <a:pPr lvl="2"/>
            <a:r>
              <a:t>Body Level Three</a:t>
            </a:r>
          </a:p>
          <a:p>
            <a:pPr lvl="3"/>
            <a:r>
              <a:t>Body Level Four</a:t>
            </a:r>
          </a:p>
          <a:p>
            <a:pPr lvl="4"/>
            <a:r>
              <a:t>Body Level Five</a:t>
            </a:r>
          </a:p>
        </p:txBody>
      </p:sp>
      <p:sp>
        <p:nvSpPr>
          <p:cNvPr id="40" name="Google Shape;36;p7"/>
          <p:cNvSpPr txBox="1"/>
          <p:nvPr>
            <p:ph type="body" sz="half" idx="21"/>
          </p:nvPr>
        </p:nvSpPr>
        <p:spPr>
          <a:xfrm>
            <a:off x="4648200" y="1600200"/>
            <a:ext cx="4038600" cy="4525963"/>
          </a:xfrm>
          <a:prstGeom prst="rect">
            <a:avLst/>
          </a:prstGeom>
        </p:spPr>
        <p:txBody>
          <a:bodyPr/>
          <a:lstStyle/>
          <a:p>
            <a:pPr indent="-406400">
              <a:spcBef>
                <a:spcPts val="500"/>
              </a:spcBef>
              <a:buSzPts val="2800"/>
              <a:defRPr sz="2800"/>
            </a:pPr>
          </a:p>
        </p:txBody>
      </p:sp>
      <p:sp>
        <p:nvSpPr>
          <p:cNvPr id="41"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Body Level One…"/>
          <p:cNvSpPr txBox="1"/>
          <p:nvPr>
            <p:ph type="body" sz="quarter" idx="1"/>
          </p:nvPr>
        </p:nvSpPr>
        <p:spPr>
          <a:xfrm>
            <a:off x="457200" y="1535112"/>
            <a:ext cx="4040188" cy="639763"/>
          </a:xfrm>
          <a:prstGeom prst="rect">
            <a:avLst/>
          </a:prstGeom>
        </p:spPr>
        <p:txBody>
          <a:bodyPr anchor="b"/>
          <a:lstStyle>
            <a:lvl1pPr marL="228600" indent="0">
              <a:spcBef>
                <a:spcPts val="400"/>
              </a:spcBef>
              <a:buClrTx/>
              <a:buSzTx/>
              <a:buFontTx/>
              <a:buNone/>
              <a:defRPr b="1" sz="2400"/>
            </a:lvl1pPr>
            <a:lvl2pPr marL="228600" indent="457200">
              <a:spcBef>
                <a:spcPts val="400"/>
              </a:spcBef>
              <a:buClrTx/>
              <a:buSzTx/>
              <a:buFontTx/>
              <a:buNone/>
              <a:defRPr b="1" sz="2400"/>
            </a:lvl2pPr>
            <a:lvl3pPr marL="228600" indent="914400">
              <a:spcBef>
                <a:spcPts val="400"/>
              </a:spcBef>
              <a:buClrTx/>
              <a:buSzTx/>
              <a:buFontTx/>
              <a:buNone/>
              <a:defRPr b="1" sz="2400"/>
            </a:lvl3pPr>
            <a:lvl4pPr marL="228600" indent="1371600">
              <a:spcBef>
                <a:spcPts val="400"/>
              </a:spcBef>
              <a:buClrTx/>
              <a:buSzTx/>
              <a:buFontTx/>
              <a:buNone/>
              <a:defRPr b="1" sz="2400"/>
            </a:lvl4pPr>
            <a:lvl5pPr marL="228600" indent="1828800">
              <a:spcBef>
                <a:spcPts val="400"/>
              </a:spcBef>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0" name="Google Shape;43;p8"/>
          <p:cNvSpPr txBox="1"/>
          <p:nvPr>
            <p:ph type="body" sz="half" idx="21"/>
          </p:nvPr>
        </p:nvSpPr>
        <p:spPr>
          <a:xfrm>
            <a:off x="457200" y="2174875"/>
            <a:ext cx="4040188" cy="3951288"/>
          </a:xfrm>
          <a:prstGeom prst="rect">
            <a:avLst/>
          </a:prstGeom>
        </p:spPr>
        <p:txBody>
          <a:bodyPr/>
          <a:lstStyle/>
          <a:p>
            <a:pPr indent="-381000">
              <a:spcBef>
                <a:spcPts val="400"/>
              </a:spcBef>
              <a:buSzPts val="2400"/>
              <a:defRPr sz="2400"/>
            </a:pPr>
          </a:p>
        </p:txBody>
      </p:sp>
      <p:sp>
        <p:nvSpPr>
          <p:cNvPr id="51" name="Google Shape;44;p8"/>
          <p:cNvSpPr txBox="1"/>
          <p:nvPr>
            <p:ph type="body" sz="quarter" idx="22"/>
          </p:nvPr>
        </p:nvSpPr>
        <p:spPr>
          <a:xfrm>
            <a:off x="4645025" y="1535112"/>
            <a:ext cx="4041775" cy="639763"/>
          </a:xfrm>
          <a:prstGeom prst="rect">
            <a:avLst/>
          </a:prstGeom>
        </p:spPr>
        <p:txBody>
          <a:bodyPr anchor="b"/>
          <a:lstStyle/>
          <a:p>
            <a:pPr marL="228600" indent="0">
              <a:spcBef>
                <a:spcPts val="400"/>
              </a:spcBef>
              <a:buClrTx/>
              <a:buSzTx/>
              <a:buFontTx/>
              <a:buNone/>
              <a:defRPr b="1" sz="2400"/>
            </a:pPr>
          </a:p>
        </p:txBody>
      </p:sp>
      <p:sp>
        <p:nvSpPr>
          <p:cNvPr id="52" name="Google Shape;45;p8"/>
          <p:cNvSpPr txBox="1"/>
          <p:nvPr>
            <p:ph type="body" sz="half" idx="23"/>
          </p:nvPr>
        </p:nvSpPr>
        <p:spPr>
          <a:xfrm>
            <a:off x="4645025" y="2174875"/>
            <a:ext cx="4041775" cy="3951288"/>
          </a:xfrm>
          <a:prstGeom prst="rect">
            <a:avLst/>
          </a:prstGeom>
        </p:spPr>
        <p:txBody>
          <a:bodyPr/>
          <a:lstStyle/>
          <a:p>
            <a:pPr indent="-381000">
              <a:spcBef>
                <a:spcPts val="400"/>
              </a:spcBef>
              <a:buSzPts val="2400"/>
              <a:defRPr sz="2400"/>
            </a:pPr>
          </a:p>
        </p:txBody>
      </p:sp>
      <p:sp>
        <p:nvSpPr>
          <p:cNvPr id="53"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lvl1pPr indent="-431800">
              <a:spcBef>
                <a:spcPts val="600"/>
              </a:spcBef>
            </a:lvl1pPr>
            <a:lvl2pPr marL="972457" indent="-464457">
              <a:spcBef>
                <a:spcPts val="600"/>
              </a:spcBef>
            </a:lvl2pPr>
            <a:lvl3pPr marL="1498600" indent="-508000">
              <a:spcBef>
                <a:spcPts val="600"/>
              </a:spcBef>
            </a:lvl3pPr>
            <a:lvl4pPr marL="2042160" indent="-568960">
              <a:spcBef>
                <a:spcPts val="600"/>
              </a:spcBef>
            </a:lvl4pPr>
            <a:lvl5pPr marL="2499360" indent="-568960">
              <a:spcBef>
                <a:spcPts val="600"/>
              </a:spcBef>
            </a:lvl5pPr>
          </a:lstStyle>
          <a:p>
            <a:pPr/>
            <a:r>
              <a:t>Body Level One</a:t>
            </a:r>
          </a:p>
          <a:p>
            <a:pPr lvl="1"/>
            <a:r>
              <a:t>Body Level Two</a:t>
            </a:r>
          </a:p>
          <a:p>
            <a:pPr lvl="2"/>
            <a:r>
              <a:t>Body Level Three</a:t>
            </a:r>
          </a:p>
          <a:p>
            <a:pPr lvl="3"/>
            <a:r>
              <a:t>Body Level Four</a:t>
            </a:r>
          </a:p>
          <a:p>
            <a:pPr lvl="4"/>
            <a:r>
              <a:t>Body Level Five</a:t>
            </a:r>
          </a:p>
        </p:txBody>
      </p:sp>
      <p:sp>
        <p:nvSpPr>
          <p:cNvPr id="77" name="Google Shape;61;p11"/>
          <p:cNvSpPr txBox="1"/>
          <p:nvPr>
            <p:ph type="body" sz="half" idx="21"/>
          </p:nvPr>
        </p:nvSpPr>
        <p:spPr>
          <a:xfrm>
            <a:off x="457199" y="1435100"/>
            <a:ext cx="3008315" cy="4691063"/>
          </a:xfrm>
          <a:prstGeom prst="rect">
            <a:avLst/>
          </a:prstGeom>
        </p:spPr>
        <p:txBody>
          <a:bodyPr/>
          <a:lstStyle/>
          <a:p>
            <a:pPr marL="228600" indent="0">
              <a:spcBef>
                <a:spcPts val="200"/>
              </a:spcBef>
              <a:buClrTx/>
              <a:buSzTx/>
              <a:buFontTx/>
              <a:buNone/>
              <a:defRPr sz="1400"/>
            </a:pPr>
          </a:p>
        </p:txBody>
      </p:sp>
      <p:sp>
        <p:nvSpPr>
          <p:cNvPr id="78"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Google Shape;67;p12"/>
          <p:cNvSpPr/>
          <p:nvPr>
            <p:ph type="pic" sz="half" idx="21"/>
          </p:nvPr>
        </p:nvSpPr>
        <p:spPr>
          <a:xfrm>
            <a:off x="1792288" y="612775"/>
            <a:ext cx="5486401" cy="4114800"/>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228600" indent="0">
              <a:spcBef>
                <a:spcPts val="200"/>
              </a:spcBef>
              <a:buClrTx/>
              <a:buSzTx/>
              <a:buFontTx/>
              <a:buNone/>
              <a:defRPr sz="1400"/>
            </a:lvl1pPr>
            <a:lvl2pPr marL="228600" indent="457200">
              <a:spcBef>
                <a:spcPts val="200"/>
              </a:spcBef>
              <a:buClrTx/>
              <a:buSzTx/>
              <a:buFontTx/>
              <a:buNone/>
              <a:defRPr sz="1400"/>
            </a:lvl2pPr>
            <a:lvl3pPr marL="228600" indent="914400">
              <a:spcBef>
                <a:spcPts val="200"/>
              </a:spcBef>
              <a:buClrTx/>
              <a:buSzTx/>
              <a:buFontTx/>
              <a:buNone/>
              <a:defRPr sz="1400"/>
            </a:lvl3pPr>
            <a:lvl4pPr marL="228600" indent="1371600">
              <a:spcBef>
                <a:spcPts val="200"/>
              </a:spcBef>
              <a:buClrTx/>
              <a:buSzTx/>
              <a:buFontTx/>
              <a:buNone/>
              <a:defRPr sz="1400"/>
            </a:lvl4pPr>
            <a:lvl5pPr marL="228600" indent="1828800">
              <a:spcBef>
                <a:spcPts val="200"/>
              </a:spcBef>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DEADA"/>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01"/>
          <p:cNvSpPr txBox="1"/>
          <p:nvPr>
            <p:ph type="sldNum" sz="quarter" idx="2"/>
          </p:nvPr>
        </p:nvSpPr>
        <p:spPr>
          <a:xfrm>
            <a:off x="8428216" y="6414780"/>
            <a:ext cx="258585" cy="248265"/>
          </a:xfrm>
          <a:prstGeom prst="rect">
            <a:avLst/>
          </a:prstGeom>
          <a:ln w="12700">
            <a:miter lim="400000"/>
          </a:ln>
        </p:spPr>
        <p:txBody>
          <a:bodyPr wrap="none" lIns="45699" tIns="45699" rIns="45699" bIns="45699" anchor="ctr">
            <a:spAutoFit/>
          </a:bodyPr>
          <a:lstStyle>
            <a:lvl1pPr algn="r">
              <a:defRPr sz="1200">
                <a:solidFill>
                  <a:srgbClr val="898989"/>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34290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1pPr>
      <a:lvl2pPr marL="963385" marR="0" indent="-391885"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2pPr>
      <a:lvl3pPr marL="1485900" marR="0" indent="-45720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3pPr>
      <a:lvl4pPr marL="2034539" marR="0" indent="-548639"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4pPr>
      <a:lvl5pPr marL="2491739" marR="0" indent="-548639"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5pPr>
      <a:lvl6pPr marL="2948939" marR="0" indent="-548639"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6pPr>
      <a:lvl7pPr marL="3406140" marR="0" indent="-54864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7pPr>
      <a:lvl8pPr marL="3863340" marR="0" indent="-54864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8pPr>
      <a:lvl9pPr marL="4320540" marR="0" indent="-54864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96;p1"/>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&lt;Department Name&gt;</a:t>
            </a:r>
          </a:p>
        </p:txBody>
      </p:sp>
      <p:grpSp>
        <p:nvGrpSpPr>
          <p:cNvPr id="118" name="Google Shape;88;p1"/>
          <p:cNvGrpSpPr/>
          <p:nvPr/>
        </p:nvGrpSpPr>
        <p:grpSpPr>
          <a:xfrm>
            <a:off x="0" y="1295400"/>
            <a:ext cx="9144000" cy="5562600"/>
            <a:chOff x="0" y="0"/>
            <a:chExt cx="9144000" cy="5562600"/>
          </a:xfrm>
        </p:grpSpPr>
        <p:sp>
          <p:nvSpPr>
            <p:cNvPr id="116" name="Rectangle"/>
            <p:cNvSpPr/>
            <p:nvPr/>
          </p:nvSpPr>
          <p:spPr>
            <a:xfrm>
              <a:off x="0" y="0"/>
              <a:ext cx="9144000" cy="5562600"/>
            </a:xfrm>
            <a:prstGeom prst="rect">
              <a:avLst/>
            </a:prstGeom>
            <a:blipFill rotWithShape="1">
              <a:blip r:embed="rId2"/>
              <a:srcRect l="0" t="0" r="0" b="0"/>
              <a:stretch>
                <a:fillRect/>
              </a:stretch>
            </a:blipFill>
            <a:ln w="12700" cap="flat">
              <a:noFill/>
              <a:miter lim="400000"/>
            </a:ln>
            <a:effectLst/>
          </p:spPr>
          <p:txBody>
            <a:bodyPr wrap="square" lIns="0" tIns="0" rIns="0" bIns="0" numCol="1" anchor="ctr">
              <a:noAutofit/>
            </a:bodyPr>
            <a:lstStyle/>
            <a:p>
              <a:pPr algn="ctr">
                <a:defRPr sz="1800">
                  <a:solidFill>
                    <a:srgbClr val="FFFFFF"/>
                  </a:solidFill>
                </a:defRPr>
              </a:pPr>
            </a:p>
          </p:txBody>
        </p:sp>
        <p:sp>
          <p:nvSpPr>
            <p:cNvPr id="117" name="Rectangle"/>
            <p:cNvSpPr/>
            <p:nvPr/>
          </p:nvSpPr>
          <p:spPr>
            <a:xfrm>
              <a:off x="0" y="0"/>
              <a:ext cx="9144000" cy="5562600"/>
            </a:xfrm>
            <a:prstGeom prst="rect">
              <a:avLst/>
            </a:prstGeom>
            <a:noFill/>
            <a:ln w="25400" cap="flat">
              <a:solidFill>
                <a:srgbClr val="395E89"/>
              </a:solidFill>
              <a:prstDash val="solid"/>
              <a:round/>
            </a:ln>
            <a:effectLst/>
          </p:spPr>
          <p:txBody>
            <a:bodyPr wrap="square" lIns="0" tIns="0" rIns="0" bIns="0" numCol="1" anchor="ctr">
              <a:noAutofit/>
            </a:bodyPr>
            <a:lstStyle/>
            <a:p>
              <a:pPr algn="ctr">
                <a:defRPr sz="1800">
                  <a:solidFill>
                    <a:srgbClr val="FFFFFF"/>
                  </a:solidFill>
                </a:defRPr>
              </a:pPr>
            </a:p>
          </p:txBody>
        </p:sp>
      </p:grpSp>
      <p:sp>
        <p:nvSpPr>
          <p:cNvPr id="119" name="Google Shape;89;p1"/>
          <p:cNvSpPr txBox="1"/>
          <p:nvPr>
            <p:ph type="ctrTitle"/>
          </p:nvPr>
        </p:nvSpPr>
        <p:spPr>
          <a:xfrm>
            <a:off x="197399" y="1357200"/>
            <a:ext cx="8428802" cy="1913701"/>
          </a:xfrm>
          <a:prstGeom prst="rect">
            <a:avLst/>
          </a:prstGeom>
        </p:spPr>
        <p:txBody>
          <a:bodyPr/>
          <a:lstStyle>
            <a:lvl1pPr>
              <a:defRPr sz="3900">
                <a:solidFill>
                  <a:srgbClr val="0C0C0C"/>
                </a:solidFill>
                <a:latin typeface="Cambria"/>
                <a:ea typeface="Cambria"/>
                <a:cs typeface="Cambria"/>
                <a:sym typeface="Cambria"/>
              </a:defRPr>
            </a:lvl1pPr>
          </a:lstStyle>
          <a:p>
            <a:pPr/>
            <a:r>
              <a:t>IOT BASED PRODUCT RECOMMENDATION SYSTEM USING MACHINE LEARNING </a:t>
            </a:r>
          </a:p>
        </p:txBody>
      </p:sp>
      <p:sp>
        <p:nvSpPr>
          <p:cNvPr id="120" name="Google Shape;90;p1"/>
          <p:cNvSpPr txBox="1"/>
          <p:nvPr>
            <p:ph type="subTitle" sz="half" idx="1"/>
          </p:nvPr>
        </p:nvSpPr>
        <p:spPr>
          <a:xfrm>
            <a:off x="975000" y="3457037"/>
            <a:ext cx="6873600" cy="2763301"/>
          </a:xfrm>
          <a:prstGeom prst="rect">
            <a:avLst/>
          </a:prstGeom>
        </p:spPr>
        <p:txBody>
          <a:bodyPr/>
          <a:lstStyle/>
          <a:p>
            <a:pPr marL="0" indent="0" defTabSz="640079">
              <a:spcBef>
                <a:spcPts val="0"/>
              </a:spcBef>
              <a:defRPr sz="2240">
                <a:solidFill>
                  <a:srgbClr val="000000"/>
                </a:solidFill>
              </a:defRPr>
            </a:pPr>
            <a:endParaRPr>
              <a:latin typeface="Cambria"/>
              <a:ea typeface="Cambria"/>
              <a:cs typeface="Cambria"/>
              <a:sym typeface="Cambria"/>
            </a:endParaRPr>
          </a:p>
          <a:p>
            <a:pPr marL="0" indent="0" defTabSz="640079">
              <a:spcBef>
                <a:spcPts val="0"/>
              </a:spcBef>
              <a:defRPr sz="2240">
                <a:solidFill>
                  <a:srgbClr val="000000"/>
                </a:solidFill>
                <a:latin typeface="Cambria"/>
                <a:ea typeface="Cambria"/>
                <a:cs typeface="Cambria"/>
                <a:sym typeface="Cambria"/>
              </a:defRPr>
            </a:pPr>
            <a:r>
              <a:t>GUIDE : </a:t>
            </a:r>
          </a:p>
          <a:p>
            <a:pPr marL="0" indent="0" defTabSz="640079">
              <a:spcBef>
                <a:spcPts val="0"/>
              </a:spcBef>
              <a:defRPr sz="2240">
                <a:solidFill>
                  <a:srgbClr val="000000"/>
                </a:solidFill>
                <a:latin typeface="Cambria"/>
                <a:ea typeface="Cambria"/>
                <a:cs typeface="Cambria"/>
                <a:sym typeface="Cambria"/>
              </a:defRPr>
            </a:pPr>
            <a:r>
              <a:t>Dr C Sridharan</a:t>
            </a:r>
          </a:p>
          <a:p>
            <a:pPr marL="0" indent="0" defTabSz="640079">
              <a:spcBef>
                <a:spcPts val="0"/>
              </a:spcBef>
              <a:defRPr sz="2240">
                <a:solidFill>
                  <a:srgbClr val="000000"/>
                </a:solidFill>
              </a:defRPr>
            </a:pPr>
            <a:endParaRPr>
              <a:latin typeface="Cambria"/>
              <a:ea typeface="Cambria"/>
              <a:cs typeface="Cambria"/>
              <a:sym typeface="Cambria"/>
            </a:endParaRPr>
          </a:p>
          <a:p>
            <a:pPr marL="0" indent="0" defTabSz="640079">
              <a:spcBef>
                <a:spcPts val="0"/>
              </a:spcBef>
              <a:defRPr sz="2240">
                <a:solidFill>
                  <a:srgbClr val="000000"/>
                </a:solidFill>
                <a:latin typeface="Cambria"/>
                <a:ea typeface="Cambria"/>
                <a:cs typeface="Cambria"/>
                <a:sym typeface="Cambria"/>
              </a:defRPr>
            </a:pPr>
            <a:r>
              <a:t>TEAM MEMBERS :</a:t>
            </a:r>
          </a:p>
          <a:p>
            <a:pPr marL="0" indent="0" defTabSz="640079">
              <a:spcBef>
                <a:spcPts val="0"/>
              </a:spcBef>
              <a:defRPr sz="2240">
                <a:solidFill>
                  <a:srgbClr val="000000"/>
                </a:solidFill>
                <a:latin typeface="Cambria"/>
                <a:ea typeface="Cambria"/>
                <a:cs typeface="Cambria"/>
                <a:sym typeface="Cambria"/>
              </a:defRPr>
            </a:pPr>
            <a:r>
              <a:t>Naveen Karthik K 19C059</a:t>
            </a:r>
          </a:p>
          <a:p>
            <a:pPr marL="0" indent="0" defTabSz="640079">
              <a:spcBef>
                <a:spcPts val="0"/>
              </a:spcBef>
              <a:defRPr sz="2240">
                <a:solidFill>
                  <a:srgbClr val="000000"/>
                </a:solidFill>
                <a:latin typeface="Cambria"/>
                <a:ea typeface="Cambria"/>
                <a:cs typeface="Cambria"/>
                <a:sym typeface="Cambria"/>
              </a:defRPr>
            </a:pPr>
            <a:r>
              <a:t>Nitin Vinayak S 19C062</a:t>
            </a:r>
          </a:p>
          <a:p>
            <a:pPr marL="0" indent="0" defTabSz="640079">
              <a:spcBef>
                <a:spcPts val="0"/>
              </a:spcBef>
              <a:defRPr sz="2240">
                <a:solidFill>
                  <a:srgbClr val="000000"/>
                </a:solidFill>
                <a:latin typeface="Cambria"/>
                <a:ea typeface="Cambria"/>
                <a:cs typeface="Cambria"/>
                <a:sym typeface="Cambria"/>
              </a:defRPr>
            </a:pPr>
            <a:r>
              <a:t>Rajarajesvarri G 19C077</a:t>
            </a:r>
          </a:p>
        </p:txBody>
      </p:sp>
      <p:grpSp>
        <p:nvGrpSpPr>
          <p:cNvPr id="123" name="Google Shape;91;p1"/>
          <p:cNvGrpSpPr/>
          <p:nvPr/>
        </p:nvGrpSpPr>
        <p:grpSpPr>
          <a:xfrm>
            <a:off x="304800" y="231775"/>
            <a:ext cx="7856850" cy="963276"/>
            <a:chOff x="0" y="0"/>
            <a:chExt cx="7856849" cy="963275"/>
          </a:xfrm>
        </p:grpSpPr>
        <p:pic>
          <p:nvPicPr>
            <p:cNvPr id="121" name="Google Shape;92;p1" descr="Google Shape;92;p1"/>
            <p:cNvPicPr>
              <a:picLocks noChangeAspect="1"/>
            </p:cNvPicPr>
            <p:nvPr/>
          </p:nvPicPr>
          <p:blipFill>
            <a:blip r:embed="rId3">
              <a:extLst/>
            </a:blip>
            <a:srcRect l="0" t="0" r="0" b="2914"/>
            <a:stretch>
              <a:fillRect/>
            </a:stretch>
          </p:blipFill>
          <p:spPr>
            <a:xfrm>
              <a:off x="0" y="0"/>
              <a:ext cx="983355" cy="913811"/>
            </a:xfrm>
            <a:prstGeom prst="rect">
              <a:avLst/>
            </a:prstGeom>
            <a:ln w="12700" cap="flat">
              <a:noFill/>
              <a:miter lim="400000"/>
            </a:ln>
            <a:effectLst/>
          </p:spPr>
        </p:pic>
        <p:sp>
          <p:nvSpPr>
            <p:cNvPr id="122" name="Google Shape;93;p1"/>
            <p:cNvSpPr txBox="1"/>
            <p:nvPr/>
          </p:nvSpPr>
          <p:spPr>
            <a:xfrm>
              <a:off x="862106" y="20975"/>
              <a:ext cx="6994744" cy="94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p>
              <a:pPr algn="ctr">
                <a:defRPr sz="2000">
                  <a:latin typeface="Cambria"/>
                  <a:ea typeface="Cambria"/>
                  <a:cs typeface="Cambria"/>
                  <a:sym typeface="Cambria"/>
                </a:defRPr>
              </a:pPr>
              <a:r>
                <a:t>THIAGARAJAR COLLEGE OF ENGINEERING, MADURAI-15</a:t>
              </a:r>
            </a:p>
            <a:p>
              <a:pPr algn="ctr">
                <a:defRPr sz="1800">
                  <a:latin typeface="Cambria"/>
                  <a:ea typeface="Cambria"/>
                  <a:cs typeface="Cambria"/>
                  <a:sym typeface="Cambria"/>
                </a:defRPr>
              </a:pPr>
              <a:r>
                <a:t>(A Govt. Aided Autonomous Institution affiliated to Anna University)</a:t>
              </a:r>
              <a:endParaRPr sz="2000"/>
            </a:p>
            <a:p>
              <a:pPr algn="ctr">
                <a:defRPr sz="2000">
                  <a:latin typeface="Cambria"/>
                  <a:ea typeface="Cambria"/>
                  <a:cs typeface="Cambria"/>
                  <a:sym typeface="Cambria"/>
                </a:defRPr>
              </a:pPr>
              <a:r>
                <a:t>                            - where quality and ethics matter </a:t>
              </a:r>
            </a:p>
          </p:txBody>
        </p:sp>
      </p:grpSp>
      <p:sp>
        <p:nvSpPr>
          <p:cNvPr id="124" name="Google Shape;94;p1"/>
          <p:cNvSpPr/>
          <p:nvPr/>
        </p:nvSpPr>
        <p:spPr>
          <a:xfrm>
            <a:off x="0" y="1295400"/>
            <a:ext cx="9144000" cy="0"/>
          </a:xfrm>
          <a:prstGeom prst="line">
            <a:avLst/>
          </a:prstGeom>
          <a:ln w="25400">
            <a:solidFill>
              <a:srgbClr val="000000"/>
            </a:solidFill>
          </a:ln>
          <a:effectLst>
            <a:outerShdw sx="100000" sy="100000" kx="0" ky="0" algn="b" rotWithShape="0" blurRad="38100" dist="20000" dir="5400000">
              <a:srgbClr val="000000">
                <a:alpha val="37647"/>
              </a:srgbClr>
            </a:outerShdw>
          </a:effectLst>
        </p:spPr>
        <p:txBody>
          <a:bodyPr lIns="0" tIns="0" rIns="0" bIns="0"/>
          <a:lstStyle/>
          <a:p>
            <a:pPr/>
          </a:p>
        </p:txBody>
      </p:sp>
      <p:sp>
        <p:nvSpPr>
          <p:cNvPr id="125" name="Google Shape;95;p1"/>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10/02/2023</a:t>
            </a:r>
          </a:p>
        </p:txBody>
      </p:sp>
      <p:sp>
        <p:nvSpPr>
          <p:cNvPr id="126" name="Google Shape;97;p1"/>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77" name="Google Shape;102;p2"/>
          <p:cNvSpPr txBox="1"/>
          <p:nvPr>
            <p:ph type="title"/>
          </p:nvPr>
        </p:nvSpPr>
        <p:spPr>
          <a:xfrm>
            <a:off x="317500" y="4249"/>
            <a:ext cx="8510700" cy="1143001"/>
          </a:xfrm>
          <a:prstGeom prst="rect">
            <a:avLst/>
          </a:prstGeom>
        </p:spPr>
        <p:txBody>
          <a:bodyPr/>
          <a:lstStyle>
            <a:lvl1pPr>
              <a:defRPr cap="small">
                <a:latin typeface="Cambria"/>
                <a:ea typeface="Cambria"/>
                <a:cs typeface="Cambria"/>
                <a:sym typeface="Cambria"/>
              </a:defRPr>
            </a:lvl1pPr>
          </a:lstStyle>
          <a:p>
            <a:pPr/>
            <a:r>
              <a:t>Expected Outcomes</a:t>
            </a:r>
          </a:p>
        </p:txBody>
      </p:sp>
      <p:sp>
        <p:nvSpPr>
          <p:cNvPr id="178"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79" name="Google Shape;105;p2"/>
          <p:cNvSpPr txBox="1"/>
          <p:nvPr>
            <p:ph type="sldNum" sz="quarter" idx="2"/>
          </p:nvPr>
        </p:nvSpPr>
        <p:spPr>
          <a:xfrm>
            <a:off x="8428216" y="6414780"/>
            <a:ext cx="258584"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80" name="For the Smart trolley to read the RFID cards in the items and automatically add it to the customer's bill. At the end all the customer has to do is pay and take delivery of the items.…"/>
          <p:cNvSpPr txBox="1"/>
          <p:nvPr>
            <p:ph type="body" idx="1"/>
          </p:nvPr>
        </p:nvSpPr>
        <p:spPr>
          <a:xfrm>
            <a:off x="457200" y="1016000"/>
            <a:ext cx="8229600" cy="5054600"/>
          </a:xfrm>
          <a:prstGeom prst="rect">
            <a:avLst/>
          </a:prstGeom>
        </p:spPr>
        <p:txBody>
          <a:bodyPr anchor="ctr"/>
          <a:lstStyle/>
          <a:p>
            <a:pPr marL="210552" indent="-210552" algn="just">
              <a:buClrTx/>
              <a:buSzPct val="100000"/>
              <a:buFontTx/>
              <a:defRPr sz="2100">
                <a:latin typeface="Cambria"/>
                <a:ea typeface="Cambria"/>
                <a:cs typeface="Cambria"/>
                <a:sym typeface="Cambria"/>
              </a:defRPr>
            </a:pPr>
            <a:r>
              <a:t>For the Smart trolley to read the RFID cards in the items and automatically add it to the customer's bill. At the end all the customer has to do is pay and take delivery of the items.</a:t>
            </a:r>
          </a:p>
          <a:p>
            <a:pPr marL="210552" indent="-210552" algn="just">
              <a:buClrTx/>
              <a:buSzPct val="100000"/>
              <a:buFontTx/>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The shopkeepers will be provided with a clear recommendation of the products they need restock.</a:t>
            </a:r>
          </a:p>
          <a:p>
            <a:pPr marL="210552" indent="-210552" algn="just">
              <a:buClrTx/>
              <a:buSzPct val="100000"/>
              <a:buFontTx/>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The shop-owners can manage the stocks better by collecting the necessary information such as the goods sold, available goods and to recommend the frequently sold products and their related products.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83" name="Google Shape;102;p2"/>
          <p:cNvSpPr txBox="1"/>
          <p:nvPr>
            <p:ph type="title"/>
          </p:nvPr>
        </p:nvSpPr>
        <p:spPr>
          <a:xfrm>
            <a:off x="203200" y="4249"/>
            <a:ext cx="8510700" cy="1143001"/>
          </a:xfrm>
          <a:prstGeom prst="rect">
            <a:avLst/>
          </a:prstGeom>
        </p:spPr>
        <p:txBody>
          <a:bodyPr/>
          <a:lstStyle>
            <a:lvl1pPr>
              <a:defRPr cap="small">
                <a:latin typeface="Cambria"/>
                <a:ea typeface="Cambria"/>
                <a:cs typeface="Cambria"/>
                <a:sym typeface="Cambria"/>
              </a:defRPr>
            </a:lvl1pPr>
          </a:lstStyle>
          <a:p>
            <a:pPr/>
            <a:r>
              <a:t>Action Plan</a:t>
            </a:r>
          </a:p>
        </p:txBody>
      </p:sp>
      <p:sp>
        <p:nvSpPr>
          <p:cNvPr id="184"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85" name="Google Shape;105;p2"/>
          <p:cNvSpPr txBox="1"/>
          <p:nvPr>
            <p:ph type="sldNum" sz="quarter" idx="2"/>
          </p:nvPr>
        </p:nvSpPr>
        <p:spPr>
          <a:xfrm>
            <a:off x="8428216" y="6414780"/>
            <a:ext cx="258584"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86" name="Construct an IoT-based Scanner system that uses RFID scanner to scan the items.…"/>
          <p:cNvSpPr txBox="1"/>
          <p:nvPr>
            <p:ph type="body" idx="1"/>
          </p:nvPr>
        </p:nvSpPr>
        <p:spPr>
          <a:xfrm>
            <a:off x="457200" y="1016000"/>
            <a:ext cx="8229600" cy="5054600"/>
          </a:xfrm>
          <a:prstGeom prst="rect">
            <a:avLst/>
          </a:prstGeom>
        </p:spPr>
        <p:txBody>
          <a:bodyPr anchor="ctr"/>
          <a:lstStyle/>
          <a:p>
            <a:pPr marL="210552" indent="-210552" algn="just">
              <a:buClrTx/>
              <a:buSzPct val="100000"/>
              <a:buFontTx/>
              <a:defRPr sz="2100">
                <a:latin typeface="Cambria"/>
                <a:ea typeface="Cambria"/>
                <a:cs typeface="Cambria"/>
                <a:sym typeface="Cambria"/>
              </a:defRPr>
            </a:pPr>
            <a:r>
              <a:t>Construct an IoT-based Scanner system that uses RFID scanner to scan the items.</a:t>
            </a:r>
          </a:p>
          <a:p>
            <a:pPr marL="0" indent="0" algn="just">
              <a:lnSpc>
                <a:spcPct val="70000"/>
              </a:lnSpc>
              <a:buClrTx/>
              <a:buSzTx/>
              <a:buFontTx/>
              <a:buNone/>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Fit the Scanner system into a shopping trolley in-order to achieve automated billing.</a:t>
            </a:r>
          </a:p>
          <a:p>
            <a:pPr marL="210552" indent="-210552" algn="just">
              <a:lnSpc>
                <a:spcPct val="70000"/>
              </a:lnSpc>
              <a:buClrTx/>
              <a:buSzPct val="100000"/>
              <a:buFontTx/>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Build a Recommendation system using machine learning.</a:t>
            </a:r>
          </a:p>
          <a:p>
            <a:pPr marL="210552" indent="-210552" algn="just">
              <a:lnSpc>
                <a:spcPct val="70000"/>
              </a:lnSpc>
              <a:buClrTx/>
              <a:buSzPct val="100000"/>
              <a:buFontTx/>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Code to feed the data collected using the scanner into the Recommendation system.</a:t>
            </a:r>
          </a:p>
          <a:p>
            <a:pPr marL="210552" indent="-210552" algn="just">
              <a:lnSpc>
                <a:spcPct val="70000"/>
              </a:lnSpc>
              <a:buClrTx/>
              <a:buSzPct val="100000"/>
              <a:buFontTx/>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Code to display the recommended products outputted by the model.</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89" name="Google Shape;102;p2"/>
          <p:cNvSpPr txBox="1"/>
          <p:nvPr>
            <p:ph type="title"/>
          </p:nvPr>
        </p:nvSpPr>
        <p:spPr>
          <a:xfrm>
            <a:off x="203200" y="4249"/>
            <a:ext cx="8510700" cy="1143001"/>
          </a:xfrm>
          <a:prstGeom prst="rect">
            <a:avLst/>
          </a:prstGeom>
        </p:spPr>
        <p:txBody>
          <a:bodyPr/>
          <a:lstStyle>
            <a:lvl1pPr>
              <a:defRPr cap="small">
                <a:latin typeface="Cambria"/>
                <a:ea typeface="Cambria"/>
                <a:cs typeface="Cambria"/>
                <a:sym typeface="Cambria"/>
              </a:defRPr>
            </a:lvl1pPr>
          </a:lstStyle>
          <a:p>
            <a:pPr/>
            <a:r>
              <a:t>References</a:t>
            </a:r>
          </a:p>
        </p:txBody>
      </p:sp>
      <p:sp>
        <p:nvSpPr>
          <p:cNvPr id="190"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91" name="Google Shape;105;p2"/>
          <p:cNvSpPr txBox="1"/>
          <p:nvPr>
            <p:ph type="sldNum" sz="quarter" idx="2"/>
          </p:nvPr>
        </p:nvSpPr>
        <p:spPr>
          <a:xfrm>
            <a:off x="8428216" y="6414780"/>
            <a:ext cx="258584"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92" name="Double-click to edit"/>
          <p:cNvSpPr txBox="1"/>
          <p:nvPr>
            <p:ph type="body" idx="1"/>
          </p:nvPr>
        </p:nvSpPr>
        <p:spPr>
          <a:xfrm>
            <a:off x="457200" y="1016000"/>
            <a:ext cx="8229600" cy="5054600"/>
          </a:xfrm>
          <a:prstGeom prst="rect">
            <a:avLst/>
          </a:prstGeom>
        </p:spPr>
        <p:txBody>
          <a:bodyPr anchor="ctr"/>
          <a:lstStyle/>
          <a:p>
            <a:pPr marL="0" indent="0" algn="just">
              <a:buClrTx/>
              <a:buSzTx/>
              <a:buFontTx/>
              <a:buNone/>
              <a:defRPr sz="2100">
                <a:latin typeface="Cambria"/>
                <a:ea typeface="Cambria"/>
                <a:cs typeface="Cambria"/>
                <a:sym typeface="Cambria"/>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29" name="Google Shape;102;p2"/>
          <p:cNvSpPr txBox="1"/>
          <p:nvPr>
            <p:ph type="title"/>
          </p:nvPr>
        </p:nvSpPr>
        <p:spPr>
          <a:xfrm>
            <a:off x="0" y="-122751"/>
            <a:ext cx="8510700" cy="1143001"/>
          </a:xfrm>
          <a:prstGeom prst="rect">
            <a:avLst/>
          </a:prstGeom>
        </p:spPr>
        <p:txBody>
          <a:bodyPr/>
          <a:lstStyle>
            <a:lvl1pPr>
              <a:defRPr cap="small">
                <a:latin typeface="Cambria"/>
                <a:ea typeface="Cambria"/>
                <a:cs typeface="Cambria"/>
                <a:sym typeface="Cambria"/>
              </a:defRPr>
            </a:lvl1pPr>
          </a:lstStyle>
          <a:p>
            <a:pPr/>
            <a:r>
              <a:t>Introduction</a:t>
            </a:r>
          </a:p>
        </p:txBody>
      </p:sp>
      <p:sp>
        <p:nvSpPr>
          <p:cNvPr id="130"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31" name="Google Shape;105;p2"/>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32" name="In today's world, one of the major problems faced by Shop-Owners is the lack of data and insights on customer preferences and behavior.…"/>
          <p:cNvSpPr txBox="1"/>
          <p:nvPr>
            <p:ph type="body" idx="1"/>
          </p:nvPr>
        </p:nvSpPr>
        <p:spPr>
          <a:xfrm>
            <a:off x="457200" y="774700"/>
            <a:ext cx="8229600" cy="5626100"/>
          </a:xfrm>
          <a:prstGeom prst="rect">
            <a:avLst/>
          </a:prstGeom>
        </p:spPr>
        <p:txBody>
          <a:bodyPr anchor="ctr"/>
          <a:lstStyle/>
          <a:p>
            <a:pPr marL="210552" indent="-210552" algn="just">
              <a:buClrTx/>
              <a:buSzPct val="100000"/>
              <a:buFontTx/>
              <a:defRPr sz="2100"/>
            </a:pPr>
            <a:r>
              <a:t>In today's world, one of the major problems faced by Shop-Owners is the lack of data and insights on customer preferences and behavior.</a:t>
            </a:r>
          </a:p>
          <a:p>
            <a:pPr marL="210552" indent="-210552" algn="just">
              <a:buClrTx/>
              <a:buSzPct val="100000"/>
              <a:buFontTx/>
              <a:defRPr sz="2100"/>
            </a:pPr>
          </a:p>
          <a:p>
            <a:pPr marL="210552" indent="-210552" algn="just">
              <a:buClrTx/>
              <a:buSzPct val="100000"/>
              <a:buFontTx/>
              <a:defRPr sz="2100"/>
            </a:pPr>
            <a:r>
              <a:t>This makes it difficult for the shopkeepers to make decisions regarding the restocking of items in their shop.</a:t>
            </a:r>
          </a:p>
          <a:p>
            <a:pPr marL="210552" indent="-210552" algn="just">
              <a:buClrTx/>
              <a:buSzPct val="100000"/>
              <a:buFontTx/>
              <a:defRPr sz="2100"/>
            </a:pPr>
          </a:p>
          <a:p>
            <a:pPr marL="210552" indent="-210552" algn="just">
              <a:buClrTx/>
              <a:buSzPct val="100000"/>
              <a:buFontTx/>
              <a:defRPr sz="2100"/>
            </a:pPr>
            <a:r>
              <a:t>Here comes the Inventory Management System into play, where we use a smart trolley to detect items that the customers put in their trolley during shopping. It uses RFID and collects required data while it also carries out automated billing.</a:t>
            </a:r>
          </a:p>
          <a:p>
            <a:pPr marL="210552" indent="-210552" algn="just">
              <a:buClrTx/>
              <a:buSzPct val="100000"/>
              <a:buFontTx/>
              <a:defRPr sz="2100"/>
            </a:pPr>
          </a:p>
          <a:p>
            <a:pPr marL="210552" indent="-210552" algn="just">
              <a:buClrTx/>
              <a:buSzPct val="100000"/>
              <a:buFontTx/>
              <a:defRPr sz="2100"/>
            </a:pPr>
            <a:r>
              <a:t>We then feed the data collected from the customer's shopping behaviors to a Machine Learning model and give a personalized recommendation to the shopkeeper about the items that they might want to restock.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35" name="Google Shape;102;p2"/>
          <p:cNvSpPr txBox="1"/>
          <p:nvPr>
            <p:ph type="title"/>
          </p:nvPr>
        </p:nvSpPr>
        <p:spPr>
          <a:xfrm>
            <a:off x="317500" y="4249"/>
            <a:ext cx="8510700" cy="1143001"/>
          </a:xfrm>
          <a:prstGeom prst="rect">
            <a:avLst/>
          </a:prstGeom>
        </p:spPr>
        <p:txBody>
          <a:bodyPr/>
          <a:lstStyle>
            <a:lvl1pPr>
              <a:defRPr cap="small">
                <a:latin typeface="Cambria"/>
                <a:ea typeface="Cambria"/>
                <a:cs typeface="Cambria"/>
                <a:sym typeface="Cambria"/>
              </a:defRPr>
            </a:lvl1pPr>
          </a:lstStyle>
          <a:p>
            <a:pPr/>
            <a:r>
              <a:t>Literature Review</a:t>
            </a:r>
          </a:p>
        </p:txBody>
      </p:sp>
      <p:sp>
        <p:nvSpPr>
          <p:cNvPr id="136"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37" name="Google Shape;105;p2"/>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38" name="Automated Shopping Cart Using RFID with a Collaborative Clustering Driven Recommendation System…"/>
          <p:cNvSpPr txBox="1"/>
          <p:nvPr>
            <p:ph type="body" idx="1"/>
          </p:nvPr>
        </p:nvSpPr>
        <p:spPr>
          <a:xfrm>
            <a:off x="457200" y="1016000"/>
            <a:ext cx="8229600" cy="5257800"/>
          </a:xfrm>
          <a:prstGeom prst="rect">
            <a:avLst/>
          </a:prstGeom>
        </p:spPr>
        <p:txBody>
          <a:bodyPr/>
          <a:lstStyle/>
          <a:p>
            <a:pPr marL="0" indent="0" algn="ctr">
              <a:buClrTx/>
              <a:buSzTx/>
              <a:buFontTx/>
              <a:buNone/>
              <a:defRPr b="1" sz="2500"/>
            </a:pPr>
            <a:r>
              <a:t>Automated Shopping Cart Using RFID with a Collaborative Clustering Driven Recommendation System</a:t>
            </a:r>
          </a:p>
          <a:p>
            <a:pPr marL="0" indent="0" algn="ctr">
              <a:buClrTx/>
              <a:buSzTx/>
              <a:buFontTx/>
              <a:buNone/>
              <a:defRPr b="1" sz="2500"/>
            </a:pPr>
          </a:p>
          <a:p>
            <a:pPr marL="0" indent="0" algn="just">
              <a:buClrTx/>
              <a:buSzTx/>
              <a:buFontTx/>
              <a:buNone/>
              <a:defRPr sz="2100"/>
            </a:pPr>
            <a:r>
              <a:t>review here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41" name="Google Shape;102;p2"/>
          <p:cNvSpPr txBox="1"/>
          <p:nvPr>
            <p:ph type="title"/>
          </p:nvPr>
        </p:nvSpPr>
        <p:spPr>
          <a:xfrm>
            <a:off x="317500" y="4249"/>
            <a:ext cx="8510700" cy="1143001"/>
          </a:xfrm>
          <a:prstGeom prst="rect">
            <a:avLst/>
          </a:prstGeom>
        </p:spPr>
        <p:txBody>
          <a:bodyPr/>
          <a:lstStyle>
            <a:lvl1pPr>
              <a:defRPr cap="small">
                <a:latin typeface="Cambria"/>
                <a:ea typeface="Cambria"/>
                <a:cs typeface="Cambria"/>
                <a:sym typeface="Cambria"/>
              </a:defRPr>
            </a:lvl1pPr>
          </a:lstStyle>
          <a:p>
            <a:pPr/>
            <a:r>
              <a:t>Literature Review</a:t>
            </a:r>
          </a:p>
        </p:txBody>
      </p:sp>
      <p:sp>
        <p:nvSpPr>
          <p:cNvPr id="142"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43" name="Google Shape;105;p2"/>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44" name="Smart Trolley for Smart Shopping with an Advance…"/>
          <p:cNvSpPr txBox="1"/>
          <p:nvPr>
            <p:ph type="body" idx="1"/>
          </p:nvPr>
        </p:nvSpPr>
        <p:spPr>
          <a:xfrm>
            <a:off x="457200" y="1016000"/>
            <a:ext cx="8229600" cy="5257800"/>
          </a:xfrm>
          <a:prstGeom prst="rect">
            <a:avLst/>
          </a:prstGeom>
        </p:spPr>
        <p:txBody>
          <a:bodyPr anchor="ctr"/>
          <a:lstStyle/>
          <a:p>
            <a:pPr marL="0" indent="0" algn="ctr" defTabSz="868680">
              <a:lnSpc>
                <a:spcPct val="70000"/>
              </a:lnSpc>
              <a:spcBef>
                <a:spcPts val="200"/>
              </a:spcBef>
              <a:buClrTx/>
              <a:buSzTx/>
              <a:buFontTx/>
              <a:buNone/>
              <a:defRPr b="1" sz="2375"/>
            </a:pPr>
            <a:r>
              <a:t>Smart Trolley for Smart Shopping with an Advance</a:t>
            </a:r>
          </a:p>
          <a:p>
            <a:pPr marL="0" indent="0" algn="ctr" defTabSz="868680">
              <a:lnSpc>
                <a:spcPct val="40000"/>
              </a:lnSpc>
              <a:spcBef>
                <a:spcPts val="200"/>
              </a:spcBef>
              <a:buClrTx/>
              <a:buSzTx/>
              <a:buFontTx/>
              <a:buNone/>
              <a:defRPr b="1" sz="2375"/>
            </a:pPr>
          </a:p>
          <a:p>
            <a:pPr marL="0" indent="0" algn="just" defTabSz="868680">
              <a:spcBef>
                <a:spcPts val="200"/>
              </a:spcBef>
              <a:buClrTx/>
              <a:buSzTx/>
              <a:buFontTx/>
              <a:buNone/>
              <a:defRPr sz="1994">
                <a:latin typeface="Cambria"/>
                <a:ea typeface="Cambria"/>
                <a:cs typeface="Cambria"/>
                <a:sym typeface="Cambria"/>
              </a:defRPr>
            </a:pPr>
            <a:r>
              <a:t>According to this paper, in the current scenario, people are more attracted to buy groceries from Supermarket/Hypermarket. In such a case, finding the essential need of any customer in supermarket consumes more time and after all findings the customer need to wait in the billing queue to complete billing process of the selected product. Currently, due to the Covid-19 pandemic, the customers are strictly instructed to maintain social distance but practically it is not possible especially in the billing process. To overcome this significant challenge, this research work proposes a smart trolley based on Internet of Things [IoT] with an advanced billing system that makes shopping easier and secured and also avoids standing in long queue. The proposed system consists of a smart trolley attached with LCD display, barcode scanner and a Raspberry-pi. This exploratory model is intended to completely eradicate the tedious shopping interaction and administration-related issues. The proposed framework can be undoubtedly implemented at a business scale under the genuine situation.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47" name="Google Shape;102;p2"/>
          <p:cNvSpPr txBox="1"/>
          <p:nvPr>
            <p:ph type="title"/>
          </p:nvPr>
        </p:nvSpPr>
        <p:spPr>
          <a:xfrm>
            <a:off x="203200" y="4249"/>
            <a:ext cx="8510700" cy="1143001"/>
          </a:xfrm>
          <a:prstGeom prst="rect">
            <a:avLst/>
          </a:prstGeom>
        </p:spPr>
        <p:txBody>
          <a:bodyPr/>
          <a:lstStyle>
            <a:lvl1pPr>
              <a:defRPr cap="small">
                <a:latin typeface="Cambria"/>
                <a:ea typeface="Cambria"/>
                <a:cs typeface="Cambria"/>
                <a:sym typeface="Cambria"/>
              </a:defRPr>
            </a:lvl1pPr>
          </a:lstStyle>
          <a:p>
            <a:pPr/>
            <a:r>
              <a:t>Literature Review</a:t>
            </a:r>
          </a:p>
        </p:txBody>
      </p:sp>
      <p:sp>
        <p:nvSpPr>
          <p:cNvPr id="148"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49" name="Google Shape;105;p2"/>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50" name="Product Recommendation System for Supermarket…"/>
          <p:cNvSpPr txBox="1"/>
          <p:nvPr>
            <p:ph type="body" idx="1"/>
          </p:nvPr>
        </p:nvSpPr>
        <p:spPr>
          <a:xfrm>
            <a:off x="457200" y="1016000"/>
            <a:ext cx="8229600" cy="5257800"/>
          </a:xfrm>
          <a:prstGeom prst="rect">
            <a:avLst/>
          </a:prstGeom>
        </p:spPr>
        <p:txBody>
          <a:bodyPr/>
          <a:lstStyle/>
          <a:p>
            <a:pPr marL="0" indent="0" algn="ctr">
              <a:buClrTx/>
              <a:buSzTx/>
              <a:buFontTx/>
              <a:buNone/>
              <a:defRPr b="1" sz="2500"/>
            </a:pPr>
            <a:r>
              <a:t>Product Recommendation System for Supermarket</a:t>
            </a:r>
          </a:p>
          <a:p>
            <a:pPr marL="0" indent="0" algn="ctr">
              <a:buClrTx/>
              <a:buSzTx/>
              <a:buFontTx/>
              <a:buNone/>
              <a:defRPr b="1" sz="2500"/>
            </a:pPr>
          </a:p>
          <a:p>
            <a:pPr marL="0" indent="0" algn="just">
              <a:buClrTx/>
              <a:buSzTx/>
              <a:buFontTx/>
              <a:buNone/>
              <a:defRPr sz="2100"/>
            </a:pPr>
            <a:r>
              <a:t>review here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53" name="Google Shape;102;p2"/>
          <p:cNvSpPr txBox="1"/>
          <p:nvPr>
            <p:ph type="title"/>
          </p:nvPr>
        </p:nvSpPr>
        <p:spPr>
          <a:xfrm>
            <a:off x="317500" y="4249"/>
            <a:ext cx="8510700" cy="1143001"/>
          </a:xfrm>
          <a:prstGeom prst="rect">
            <a:avLst/>
          </a:prstGeom>
        </p:spPr>
        <p:txBody>
          <a:bodyPr/>
          <a:lstStyle>
            <a:lvl1pPr>
              <a:defRPr cap="small">
                <a:latin typeface="Cambria"/>
                <a:ea typeface="Cambria"/>
                <a:cs typeface="Cambria"/>
                <a:sym typeface="Cambria"/>
              </a:defRPr>
            </a:lvl1pPr>
          </a:lstStyle>
          <a:p>
            <a:pPr/>
            <a:r>
              <a:t>Problem Formulation</a:t>
            </a:r>
          </a:p>
        </p:txBody>
      </p:sp>
      <p:sp>
        <p:nvSpPr>
          <p:cNvPr id="154"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55" name="Google Shape;105;p2"/>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56" name="The problem faced by the offline store owners is the lack of data and insights on customer preferences and behavior. This can make it difficult for them to make informed decisions on inventory, promotions, and marketing strategies and to recommend produc"/>
          <p:cNvSpPr txBox="1"/>
          <p:nvPr>
            <p:ph type="body" idx="1"/>
          </p:nvPr>
        </p:nvSpPr>
        <p:spPr>
          <a:xfrm>
            <a:off x="508000" y="914400"/>
            <a:ext cx="8229600" cy="5257800"/>
          </a:xfrm>
          <a:prstGeom prst="rect">
            <a:avLst/>
          </a:prstGeom>
        </p:spPr>
        <p:txBody>
          <a:bodyPr anchor="ctr"/>
          <a:lstStyle/>
          <a:p>
            <a:pPr marL="0" indent="0" algn="just">
              <a:lnSpc>
                <a:spcPct val="115000"/>
              </a:lnSpc>
              <a:buClrTx/>
              <a:buSzTx/>
              <a:buFontTx/>
              <a:buNone/>
              <a:defRPr sz="2100">
                <a:latin typeface="Cambria"/>
                <a:ea typeface="Cambria"/>
                <a:cs typeface="Cambria"/>
                <a:sym typeface="Cambria"/>
              </a:defRPr>
            </a:pPr>
            <a:r>
              <a:t>The problem faced by the offline store owners is the lack of data and insights on customer preferences and behavior. This can make it difficult for them to make informed decisions on inventory, promotions, and marketing strategies and to recommend products based on the availability of the current stocks and arrival of new stocks.</a:t>
            </a:r>
          </a:p>
          <a:p>
            <a:pPr marL="0" indent="0" algn="just">
              <a:lnSpc>
                <a:spcPct val="115000"/>
              </a:lnSpc>
              <a:buClrTx/>
              <a:buSzTx/>
              <a:buFontTx/>
              <a:buNone/>
              <a:defRPr sz="2100">
                <a:latin typeface="Cambria"/>
                <a:ea typeface="Cambria"/>
                <a:cs typeface="Cambria"/>
                <a:sym typeface="Cambria"/>
              </a:defRPr>
            </a:pPr>
          </a:p>
          <a:p>
            <a:pPr marL="0" indent="0" algn="just">
              <a:lnSpc>
                <a:spcPct val="115000"/>
              </a:lnSpc>
              <a:buClrTx/>
              <a:buSzTx/>
              <a:buFontTx/>
              <a:buNone/>
              <a:defRPr sz="2100">
                <a:latin typeface="Cambria"/>
                <a:ea typeface="Cambria"/>
                <a:cs typeface="Cambria"/>
                <a:sym typeface="Cambria"/>
              </a:defRPr>
            </a:pPr>
            <a:r>
              <a:t>An IoT-based recommendation system using machine learning could help store owners collect and analyze data on customer interactions and preferences, and provide personalized recommendations for products and promotions to the store owners and make the most sold and it’s related products always available. This would help store owners increase sales and improve customer satisfaction.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59" name="Google Shape;102;p2"/>
          <p:cNvSpPr txBox="1"/>
          <p:nvPr>
            <p:ph type="title"/>
          </p:nvPr>
        </p:nvSpPr>
        <p:spPr>
          <a:xfrm>
            <a:off x="203200" y="4249"/>
            <a:ext cx="8510700" cy="1143001"/>
          </a:xfrm>
          <a:prstGeom prst="rect">
            <a:avLst/>
          </a:prstGeom>
        </p:spPr>
        <p:txBody>
          <a:bodyPr/>
          <a:lstStyle>
            <a:lvl1pPr>
              <a:defRPr cap="small">
                <a:latin typeface="Cambria"/>
                <a:ea typeface="Cambria"/>
                <a:cs typeface="Cambria"/>
                <a:sym typeface="Cambria"/>
              </a:defRPr>
            </a:lvl1pPr>
          </a:lstStyle>
          <a:p>
            <a:pPr/>
            <a:r>
              <a:t>Objectives</a:t>
            </a:r>
          </a:p>
        </p:txBody>
      </p:sp>
      <p:sp>
        <p:nvSpPr>
          <p:cNvPr id="160"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61" name="Google Shape;105;p2"/>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62" name="To automate the billing process instead of waiting for long queues at stores.…"/>
          <p:cNvSpPr txBox="1"/>
          <p:nvPr>
            <p:ph type="body" idx="1"/>
          </p:nvPr>
        </p:nvSpPr>
        <p:spPr>
          <a:xfrm>
            <a:off x="457200" y="1016000"/>
            <a:ext cx="8229600" cy="5054600"/>
          </a:xfrm>
          <a:prstGeom prst="rect">
            <a:avLst/>
          </a:prstGeom>
        </p:spPr>
        <p:txBody>
          <a:bodyPr anchor="ctr"/>
          <a:lstStyle/>
          <a:p>
            <a:pPr indent="-361950" algn="just">
              <a:buSzPts val="2100"/>
              <a:buFont typeface="Cambria"/>
              <a:defRPr sz="2100">
                <a:latin typeface="Cambria"/>
                <a:ea typeface="Cambria"/>
                <a:cs typeface="Cambria"/>
                <a:sym typeface="Cambria"/>
              </a:defRPr>
            </a:pPr>
            <a:r>
              <a:t>To automate the billing process instead of waiting for long queues at stores.</a:t>
            </a:r>
          </a:p>
          <a:p>
            <a:pPr indent="-361950" algn="just">
              <a:buSzPts val="2100"/>
              <a:buFont typeface="Cambria"/>
              <a:defRPr sz="2100">
                <a:latin typeface="Cambria"/>
                <a:ea typeface="Cambria"/>
                <a:cs typeface="Cambria"/>
                <a:sym typeface="Cambria"/>
              </a:defRPr>
            </a:pPr>
          </a:p>
          <a:p>
            <a:pPr indent="-361950" algn="just">
              <a:buSzPts val="2100"/>
              <a:buFont typeface="Cambria"/>
              <a:defRPr sz="2100">
                <a:latin typeface="Cambria"/>
                <a:ea typeface="Cambria"/>
                <a:cs typeface="Cambria"/>
                <a:sym typeface="Cambria"/>
              </a:defRPr>
            </a:pPr>
            <a:r>
              <a:t>To recommend a particular product and all of it’s related products based on the availability of current stocks and arrival of new stocks.</a:t>
            </a:r>
          </a:p>
          <a:p>
            <a:pPr marL="0" indent="457200" algn="just">
              <a:buSzTx/>
              <a:buNone/>
              <a:defRPr sz="2100">
                <a:latin typeface="Cambria"/>
                <a:ea typeface="Cambria"/>
                <a:cs typeface="Cambria"/>
                <a:sym typeface="Cambria"/>
              </a:defRPr>
            </a:pPr>
          </a:p>
          <a:p>
            <a:pPr indent="-361950" algn="just">
              <a:buSzPts val="2100"/>
              <a:buFont typeface="Cambria"/>
              <a:defRPr sz="2100">
                <a:latin typeface="Cambria"/>
                <a:ea typeface="Cambria"/>
                <a:cs typeface="Cambria"/>
                <a:sym typeface="Cambria"/>
              </a:defRPr>
            </a:pPr>
            <a:r>
              <a:t>To manage the stocks better by collecting the necessary information such as the goods sold, available goods and to recommend the frequently sold products and their related products.</a:t>
            </a:r>
          </a:p>
          <a:p>
            <a:pPr marL="0" indent="457200" algn="just">
              <a:buSzTx/>
              <a:buNone/>
              <a:defRPr sz="2100">
                <a:latin typeface="Cambria"/>
                <a:ea typeface="Cambria"/>
                <a:cs typeface="Cambria"/>
                <a:sym typeface="Cambria"/>
              </a:defRPr>
            </a:pPr>
          </a:p>
          <a:p>
            <a:pPr indent="-361950" algn="just">
              <a:buSzPts val="2100"/>
              <a:buFont typeface="Cambria"/>
              <a:defRPr sz="2100">
                <a:latin typeface="Cambria"/>
                <a:ea typeface="Cambria"/>
                <a:cs typeface="Cambria"/>
                <a:sym typeface="Cambria"/>
              </a:defRPr>
            </a:pPr>
            <a:r>
              <a:t>To implement better marketing strategies, to increase the sales of goods and services and make the business profitable.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65" name="Google Shape;102;p2"/>
          <p:cNvSpPr txBox="1"/>
          <p:nvPr>
            <p:ph type="title"/>
          </p:nvPr>
        </p:nvSpPr>
        <p:spPr>
          <a:xfrm>
            <a:off x="317500" y="4249"/>
            <a:ext cx="8510700" cy="1143001"/>
          </a:xfrm>
          <a:prstGeom prst="rect">
            <a:avLst/>
          </a:prstGeom>
        </p:spPr>
        <p:txBody>
          <a:bodyPr/>
          <a:lstStyle>
            <a:lvl1pPr>
              <a:defRPr cap="small" sz="4000">
                <a:latin typeface="Cambria"/>
                <a:ea typeface="Cambria"/>
                <a:cs typeface="Cambria"/>
                <a:sym typeface="Cambria"/>
              </a:defRPr>
            </a:lvl1pPr>
          </a:lstStyle>
          <a:p>
            <a:pPr/>
            <a:r>
              <a:t>Methodologies to meet the Objectives</a:t>
            </a:r>
          </a:p>
        </p:txBody>
      </p:sp>
      <p:sp>
        <p:nvSpPr>
          <p:cNvPr id="166"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67" name="Google Shape;105;p2"/>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68" name="To automate the billing process, we use a RFID scanner and read the objects that the customer places in their trolley during shopping.…"/>
          <p:cNvSpPr txBox="1"/>
          <p:nvPr>
            <p:ph type="body" idx="1"/>
          </p:nvPr>
        </p:nvSpPr>
        <p:spPr>
          <a:xfrm>
            <a:off x="457200" y="1016000"/>
            <a:ext cx="8229600" cy="5054600"/>
          </a:xfrm>
          <a:prstGeom prst="rect">
            <a:avLst/>
          </a:prstGeom>
        </p:spPr>
        <p:txBody>
          <a:bodyPr anchor="ctr"/>
          <a:lstStyle/>
          <a:p>
            <a:pPr marL="210552" indent="-210552" algn="just">
              <a:buClrTx/>
              <a:buSzPct val="100000"/>
              <a:buFontTx/>
              <a:defRPr sz="2100">
                <a:latin typeface="Cambria"/>
                <a:ea typeface="Cambria"/>
                <a:cs typeface="Cambria"/>
                <a:sym typeface="Cambria"/>
              </a:defRPr>
            </a:pPr>
            <a:r>
              <a:t>To automate the billing process, we use a RFID scanner and read the objects that the customer places in their trolley during shopping.</a:t>
            </a:r>
          </a:p>
          <a:p>
            <a:pPr marL="210552" indent="-210552" algn="just">
              <a:buClrTx/>
              <a:buSzPct val="100000"/>
              <a:buFontTx/>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We have chosen the RFID scanner because it the one of the most recent technologies that has proven to be very efficient. RFID is the optimal scanner that we can use to automate the billing process in shops.</a:t>
            </a:r>
          </a:p>
          <a:p>
            <a:pPr marL="210552" indent="-210552" algn="just">
              <a:buClrTx/>
              <a:buSzPct val="100000"/>
              <a:buFontTx/>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We use a Arduino to build the RFID scanner system. And we use Wokwi as the simulation tool in case of IoT.</a:t>
            </a:r>
          </a:p>
          <a:p>
            <a:pPr marL="210552" indent="-210552" algn="just">
              <a:buClrTx/>
              <a:buSzPct val="100000"/>
              <a:buFontTx/>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In Inventory Management aspect, we use machine learning to build a recommendation system to recommend the shopkeepers with the products that they might want to restock.</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71" name="Google Shape;102;p2"/>
          <p:cNvSpPr txBox="1"/>
          <p:nvPr>
            <p:ph type="title"/>
          </p:nvPr>
        </p:nvSpPr>
        <p:spPr>
          <a:xfrm>
            <a:off x="317500" y="4249"/>
            <a:ext cx="8510700" cy="1143001"/>
          </a:xfrm>
          <a:prstGeom prst="rect">
            <a:avLst/>
          </a:prstGeom>
        </p:spPr>
        <p:txBody>
          <a:bodyPr/>
          <a:lstStyle>
            <a:lvl1pPr>
              <a:defRPr cap="small">
                <a:latin typeface="Cambria"/>
                <a:ea typeface="Cambria"/>
                <a:cs typeface="Cambria"/>
                <a:sym typeface="Cambria"/>
              </a:defRPr>
            </a:lvl1pPr>
          </a:lstStyle>
          <a:p>
            <a:pPr/>
            <a:r>
              <a:t>Work Completed</a:t>
            </a:r>
          </a:p>
        </p:txBody>
      </p:sp>
      <p:sp>
        <p:nvSpPr>
          <p:cNvPr id="172"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73" name="Google Shape;105;p2"/>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74" name="Double-click to edit"/>
          <p:cNvSpPr txBox="1"/>
          <p:nvPr>
            <p:ph type="body" idx="1"/>
          </p:nvPr>
        </p:nvSpPr>
        <p:spPr>
          <a:xfrm>
            <a:off x="457200" y="1016000"/>
            <a:ext cx="8229600" cy="5054600"/>
          </a:xfrm>
          <a:prstGeom prst="rect">
            <a:avLst/>
          </a:prstGeom>
        </p:spPr>
        <p:txBody>
          <a:bodyPr anchor="ctr"/>
          <a:lstStyle/>
          <a:p>
            <a:pPr marL="210552" indent="-210552" algn="just">
              <a:buClrTx/>
              <a:buSzPct val="100000"/>
              <a:buFontTx/>
              <a:defRPr sz="2100">
                <a:latin typeface="Cambria"/>
                <a:ea typeface="Cambria"/>
                <a:cs typeface="Cambria"/>
                <a:sym typeface="Cambria"/>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DEADA"/>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