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3" name="Shape 11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431800" indent="-406400" algn="ctr">
              <a:spcBef>
                <a:spcPts val="6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431800" indent="76200" algn="ctr">
              <a:spcBef>
                <a:spcPts val="6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431800" indent="558800" algn="ctr">
              <a:spcBef>
                <a:spcPts val="6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431800" indent="1041400" algn="ctr">
              <a:spcBef>
                <a:spcPts val="6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431800" indent="1498600" algn="ctr">
              <a:spcBef>
                <a:spcPts val="6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6" name="Body Level One…"/>
          <p:cNvSpPr txBox="1"/>
          <p:nvPr>
            <p:ph type="body" idx="1"/>
          </p:nvPr>
        </p:nvSpPr>
        <p:spPr>
          <a:xfrm rot="5400000">
            <a:off x="2309018" y="-251618"/>
            <a:ext cx="4525964" cy="822960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Text"/>
          <p:cNvSpPr txBox="1"/>
          <p:nvPr>
            <p:ph type="title"/>
          </p:nvPr>
        </p:nvSpPr>
        <p:spPr>
          <a:xfrm rot="5400000">
            <a:off x="4732337" y="2171700"/>
            <a:ext cx="5851526" cy="20574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5" name="Body Level One…"/>
          <p:cNvSpPr txBox="1"/>
          <p:nvPr>
            <p:ph type="body" idx="1"/>
          </p:nvPr>
        </p:nvSpPr>
        <p:spPr>
          <a:xfrm rot="5400000">
            <a:off x="541337" y="190500"/>
            <a:ext cx="5851526" cy="6019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228600" indent="0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228600" indent="457200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228600" indent="914400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228600" indent="1371600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228600" indent="1828800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 indent="-406400">
              <a:spcBef>
                <a:spcPts val="500"/>
              </a:spcBef>
              <a:buSzPts val="2800"/>
              <a:defRPr sz="2800"/>
            </a:lvl1pPr>
            <a:lvl2pPr marL="977900" indent="-444500">
              <a:spcBef>
                <a:spcPts val="500"/>
              </a:spcBef>
              <a:buSzPts val="2800"/>
              <a:defRPr sz="2800"/>
            </a:lvl2pPr>
            <a:lvl3pPr marL="1513839" indent="-497839">
              <a:spcBef>
                <a:spcPts val="500"/>
              </a:spcBef>
              <a:buSzPts val="2800"/>
              <a:defRPr sz="2800"/>
            </a:lvl3pPr>
            <a:lvl4pPr marL="2019300" indent="-533400">
              <a:spcBef>
                <a:spcPts val="500"/>
              </a:spcBef>
              <a:buSzPts val="2800"/>
              <a:defRPr sz="2800"/>
            </a:lvl4pPr>
            <a:lvl5pPr marL="2476500" indent="-533400">
              <a:spcBef>
                <a:spcPts val="500"/>
              </a:spcBef>
              <a:buSzPts val="2800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Google Shape;36;p7"/>
          <p:cNvSpPr txBox="1"/>
          <p:nvPr>
            <p:ph type="body" sz="half" idx="21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indent="-406400">
              <a:spcBef>
                <a:spcPts val="500"/>
              </a:spcBef>
              <a:buSzPts val="2800"/>
              <a:defRPr sz="2800"/>
            </a:pPr>
          </a:p>
        </p:txBody>
      </p:sp>
      <p:sp>
        <p:nvSpPr>
          <p:cNvPr id="41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228600" indent="0">
              <a:spcBef>
                <a:spcPts val="400"/>
              </a:spcBef>
              <a:buClrTx/>
              <a:buSzTx/>
              <a:buFontTx/>
              <a:buNone/>
              <a:defRPr b="1" sz="2400"/>
            </a:lvl1pPr>
            <a:lvl2pPr marL="228600" indent="457200">
              <a:spcBef>
                <a:spcPts val="400"/>
              </a:spcBef>
              <a:buClrTx/>
              <a:buSzTx/>
              <a:buFontTx/>
              <a:buNone/>
              <a:defRPr b="1" sz="2400"/>
            </a:lvl2pPr>
            <a:lvl3pPr marL="228600" indent="914400">
              <a:spcBef>
                <a:spcPts val="400"/>
              </a:spcBef>
              <a:buClrTx/>
              <a:buSzTx/>
              <a:buFontTx/>
              <a:buNone/>
              <a:defRPr b="1" sz="2400"/>
            </a:lvl3pPr>
            <a:lvl4pPr marL="228600" indent="1371600">
              <a:spcBef>
                <a:spcPts val="400"/>
              </a:spcBef>
              <a:buClrTx/>
              <a:buSzTx/>
              <a:buFontTx/>
              <a:buNone/>
              <a:defRPr b="1" sz="2400"/>
            </a:lvl4pPr>
            <a:lvl5pPr marL="228600" indent="1828800">
              <a:spcBef>
                <a:spcPts val="400"/>
              </a:spcBef>
              <a:buClrTx/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Google Shape;43;p8"/>
          <p:cNvSpPr txBox="1"/>
          <p:nvPr>
            <p:ph type="body" sz="half" idx="21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/>
          <a:p>
            <a:pPr indent="-381000">
              <a:spcBef>
                <a:spcPts val="400"/>
              </a:spcBef>
              <a:buSzPts val="2400"/>
              <a:defRPr sz="2400"/>
            </a:pPr>
          </a:p>
        </p:txBody>
      </p:sp>
      <p:sp>
        <p:nvSpPr>
          <p:cNvPr id="51" name="Google Shape;44;p8"/>
          <p:cNvSpPr txBox="1"/>
          <p:nvPr>
            <p:ph type="body" sz="quarter" idx="22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228600" indent="0">
              <a:spcBef>
                <a:spcPts val="400"/>
              </a:spcBef>
              <a:buClrTx/>
              <a:buSzTx/>
              <a:buFontTx/>
              <a:buNone/>
              <a:defRPr b="1" sz="2400"/>
            </a:pPr>
          </a:p>
        </p:txBody>
      </p:sp>
      <p:sp>
        <p:nvSpPr>
          <p:cNvPr id="52" name="Google Shape;45;p8"/>
          <p:cNvSpPr txBox="1"/>
          <p:nvPr>
            <p:ph type="body" sz="half" idx="23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/>
          <a:p>
            <a:pPr indent="-381000">
              <a:spcBef>
                <a:spcPts val="400"/>
              </a:spcBef>
              <a:buSzPts val="2400"/>
              <a:defRPr sz="2400"/>
            </a:pPr>
          </a:p>
        </p:txBody>
      </p:sp>
      <p:sp>
        <p:nvSpPr>
          <p:cNvPr id="53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1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6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 indent="-431800">
              <a:spcBef>
                <a:spcPts val="600"/>
              </a:spcBef>
            </a:lvl1pPr>
            <a:lvl2pPr marL="972457" indent="-464457">
              <a:spcBef>
                <a:spcPts val="600"/>
              </a:spcBef>
            </a:lvl2pPr>
            <a:lvl3pPr marL="1498600" indent="-508000">
              <a:spcBef>
                <a:spcPts val="600"/>
              </a:spcBef>
            </a:lvl3pPr>
            <a:lvl4pPr marL="2042160" indent="-568960">
              <a:spcBef>
                <a:spcPts val="600"/>
              </a:spcBef>
            </a:lvl4pPr>
            <a:lvl5pPr marL="2499360" indent="-568960">
              <a:spcBef>
                <a:spcPts val="600"/>
              </a:spcBef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Google Shape;61;p11"/>
          <p:cNvSpPr txBox="1"/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228600" indent="0">
              <a:spcBef>
                <a:spcPts val="200"/>
              </a:spcBef>
              <a:buClrTx/>
              <a:buSzTx/>
              <a:buFontTx/>
              <a:buNone/>
              <a:defRPr sz="1400"/>
            </a:pPr>
          </a:p>
        </p:txBody>
      </p:sp>
      <p:sp>
        <p:nvSpPr>
          <p:cNvPr id="78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6" name="Google Shape;67;p12"/>
          <p:cNvSpPr/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7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228600" indent="0">
              <a:spcBef>
                <a:spcPts val="200"/>
              </a:spcBef>
              <a:buClrTx/>
              <a:buSzTx/>
              <a:buFontTx/>
              <a:buNone/>
              <a:defRPr sz="1400"/>
            </a:lvl1pPr>
            <a:lvl2pPr marL="228600" indent="457200">
              <a:spcBef>
                <a:spcPts val="200"/>
              </a:spcBef>
              <a:buClrTx/>
              <a:buSzTx/>
              <a:buFontTx/>
              <a:buNone/>
              <a:defRPr sz="1400"/>
            </a:lvl2pPr>
            <a:lvl3pPr marL="228600" indent="914400">
              <a:spcBef>
                <a:spcPts val="200"/>
              </a:spcBef>
              <a:buClrTx/>
              <a:buSzTx/>
              <a:buFontTx/>
              <a:buNone/>
              <a:defRPr sz="1400"/>
            </a:lvl3pPr>
            <a:lvl4pPr marL="228600" indent="1371600">
              <a:spcBef>
                <a:spcPts val="200"/>
              </a:spcBef>
              <a:buClrTx/>
              <a:buSzTx/>
              <a:buFontTx/>
              <a:buNone/>
              <a:defRPr sz="1400"/>
            </a:lvl4pPr>
            <a:lvl5pPr marL="228600" indent="1828800">
              <a:spcBef>
                <a:spcPts val="200"/>
              </a:spcBef>
              <a:buClrTx/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DEA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01"/>
          <p:cNvSpPr txBox="1"/>
          <p:nvPr>
            <p:ph type="sldNum" sz="quarter" idx="2"/>
          </p:nvPr>
        </p:nvSpPr>
        <p:spPr>
          <a:xfrm>
            <a:off x="8428216" y="6414780"/>
            <a:ext cx="258585" cy="248265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457200" marR="0" indent="-34290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rgbClr val="000000"/>
        </a:buClr>
        <a:buSzPts val="32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963385" marR="0" indent="-391885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rgbClr val="000000"/>
        </a:buClr>
        <a:buSzPts val="32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485900" marR="0" indent="-45720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rgbClr val="000000"/>
        </a:buClr>
        <a:buSzPts val="32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2034539" marR="0" indent="-548639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rgbClr val="000000"/>
        </a:buClr>
        <a:buSzPts val="32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491739" marR="0" indent="-548639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rgbClr val="000000"/>
        </a:buClr>
        <a:buSzPts val="32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948939" marR="0" indent="-548639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rgbClr val="000000"/>
        </a:buClr>
        <a:buSzPts val="32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406140" marR="0" indent="-54864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rgbClr val="000000"/>
        </a:buClr>
        <a:buSzPts val="32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863340" marR="0" indent="-54864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rgbClr val="000000"/>
        </a:buClr>
        <a:buSzPts val="32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320540" marR="0" indent="-54864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rgbClr val="000000"/>
        </a:buClr>
        <a:buSzPts val="32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researchgate.net/publication/267261428_Collaborative_Filtering_Based_Recommendation_System_A_survey" TargetMode="Externa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researchgate.net/publication/322795837_Stock_Management_System_Using_RFID_and_Geolocation_Technologies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IMG_3169.PNG" descr="IMG_3169.PNG"/>
          <p:cNvPicPr>
            <a:picLocks noChangeAspect="1"/>
          </p:cNvPicPr>
          <p:nvPr/>
        </p:nvPicPr>
        <p:blipFill>
          <a:blip r:embed="rId2">
            <a:alphaModFix amt="50000"/>
            <a:extLst/>
          </a:blip>
          <a:stretch>
            <a:fillRect/>
          </a:stretch>
        </p:blipFill>
        <p:spPr>
          <a:xfrm>
            <a:off x="0" y="1298206"/>
            <a:ext cx="9144000" cy="5582388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Google Shape;96;p1"/>
          <p:cNvSpPr txBox="1"/>
          <p:nvPr/>
        </p:nvSpPr>
        <p:spPr>
          <a:xfrm>
            <a:off x="3169924" y="6414780"/>
            <a:ext cx="2804151" cy="248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 algn="ctr"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Computer Science and Engineering</a:t>
            </a:r>
          </a:p>
        </p:txBody>
      </p:sp>
      <p:sp>
        <p:nvSpPr>
          <p:cNvPr id="117" name="Google Shape;89;p1"/>
          <p:cNvSpPr txBox="1"/>
          <p:nvPr>
            <p:ph type="ctrTitle"/>
          </p:nvPr>
        </p:nvSpPr>
        <p:spPr>
          <a:xfrm>
            <a:off x="527599" y="1395300"/>
            <a:ext cx="8089901" cy="1913701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0C0C0C"/>
                </a:solidFill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/>
            <a:r>
              <a:t>IoT BASED PRODUCT RECOMMENDATION SYSTEM USING MACHINE LEARNING </a:t>
            </a:r>
          </a:p>
        </p:txBody>
      </p:sp>
      <p:sp>
        <p:nvSpPr>
          <p:cNvPr id="118" name="Google Shape;90;p1"/>
          <p:cNvSpPr txBox="1"/>
          <p:nvPr>
            <p:ph type="subTitle" sz="half" idx="1"/>
          </p:nvPr>
        </p:nvSpPr>
        <p:spPr>
          <a:xfrm>
            <a:off x="1140100" y="3317337"/>
            <a:ext cx="6873600" cy="276330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defRPr sz="2500">
                <a:solidFill>
                  <a:srgbClr val="000000"/>
                </a:solidFill>
              </a:defRPr>
            </a:pP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0" indent="0">
              <a:spcBef>
                <a:spcPts val="0"/>
              </a:spcBef>
              <a:defRPr sz="25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GUIDE : </a:t>
            </a:r>
          </a:p>
          <a:p>
            <a:pPr marL="0" indent="0">
              <a:spcBef>
                <a:spcPts val="0"/>
              </a:spcBef>
              <a:defRPr sz="25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Dr. C. Sridharan</a:t>
            </a:r>
          </a:p>
          <a:p>
            <a:pPr marL="0" indent="0">
              <a:spcBef>
                <a:spcPts val="0"/>
              </a:spcBef>
              <a:defRPr sz="2500">
                <a:solidFill>
                  <a:srgbClr val="000000"/>
                </a:solidFill>
              </a:defRPr>
            </a:pP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0" indent="0">
              <a:spcBef>
                <a:spcPts val="0"/>
              </a:spcBef>
              <a:defRPr sz="25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TEAM MEMBERS :</a:t>
            </a:r>
          </a:p>
          <a:p>
            <a:pPr marL="0" indent="0">
              <a:spcBef>
                <a:spcPts val="0"/>
              </a:spcBef>
              <a:defRPr sz="25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Nitin Vinayak S (19C062)</a:t>
            </a:r>
          </a:p>
          <a:p>
            <a:pPr marL="0" indent="0">
              <a:spcBef>
                <a:spcPts val="0"/>
              </a:spcBef>
              <a:defRPr sz="25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Rajarajesvarri G (19C077)</a:t>
            </a:r>
          </a:p>
        </p:txBody>
      </p:sp>
      <p:grpSp>
        <p:nvGrpSpPr>
          <p:cNvPr id="121" name="Google Shape;91;p1"/>
          <p:cNvGrpSpPr/>
          <p:nvPr/>
        </p:nvGrpSpPr>
        <p:grpSpPr>
          <a:xfrm>
            <a:off x="304800" y="231775"/>
            <a:ext cx="7856850" cy="963276"/>
            <a:chOff x="0" y="0"/>
            <a:chExt cx="7856849" cy="963275"/>
          </a:xfrm>
        </p:grpSpPr>
        <p:pic>
          <p:nvPicPr>
            <p:cNvPr id="119" name="Google Shape;92;p1" descr="Google Shape;92;p1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2914"/>
            <a:stretch>
              <a:fillRect/>
            </a:stretch>
          </p:blipFill>
          <p:spPr>
            <a:xfrm>
              <a:off x="0" y="0"/>
              <a:ext cx="983355" cy="9138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0" name="Google Shape;93;p1"/>
            <p:cNvSpPr txBox="1"/>
            <p:nvPr/>
          </p:nvSpPr>
          <p:spPr>
            <a:xfrm>
              <a:off x="862106" y="20975"/>
              <a:ext cx="6994744" cy="94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/>
            <a:p>
              <a:pPr algn="ctr">
                <a:defRPr sz="2000">
                  <a:latin typeface="Cambria"/>
                  <a:ea typeface="Cambria"/>
                  <a:cs typeface="Cambria"/>
                  <a:sym typeface="Cambria"/>
                </a:defRPr>
              </a:pPr>
              <a:r>
                <a:t>THIAGARAJAR COLLEGE OF ENGINEERING, MADURAI-15</a:t>
              </a:r>
            </a:p>
            <a:p>
              <a:pPr algn="ctr">
                <a:defRPr sz="1800">
                  <a:latin typeface="Cambria"/>
                  <a:ea typeface="Cambria"/>
                  <a:cs typeface="Cambria"/>
                  <a:sym typeface="Cambria"/>
                </a:defRPr>
              </a:pPr>
              <a:r>
                <a:t>(A Govt. Aided Autonomous Institution affiliated to Anna University)</a:t>
              </a:r>
              <a:endParaRPr sz="2000"/>
            </a:p>
            <a:p>
              <a:pPr algn="ctr">
                <a:defRPr sz="2000">
                  <a:latin typeface="Cambria"/>
                  <a:ea typeface="Cambria"/>
                  <a:cs typeface="Cambria"/>
                  <a:sym typeface="Cambria"/>
                </a:defRPr>
              </a:pPr>
              <a:r>
                <a:t>                            - where quality and ethics matter </a:t>
              </a:r>
            </a:p>
          </p:txBody>
        </p:sp>
      </p:grpSp>
      <p:sp>
        <p:nvSpPr>
          <p:cNvPr id="122" name="Google Shape;94;p1"/>
          <p:cNvSpPr/>
          <p:nvPr/>
        </p:nvSpPr>
        <p:spPr>
          <a:xfrm>
            <a:off x="0" y="1295400"/>
            <a:ext cx="9144000" cy="0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sx="100000" sy="100000" kx="0" ky="0" algn="b" rotWithShape="0" blurRad="38100" dist="20000" dir="5400000">
              <a:srgbClr val="000000">
                <a:alpha val="37647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sp>
        <p:nvSpPr>
          <p:cNvPr id="123" name="Google Shape;95;p1"/>
          <p:cNvSpPr txBox="1"/>
          <p:nvPr/>
        </p:nvSpPr>
        <p:spPr>
          <a:xfrm>
            <a:off x="502925" y="6414780"/>
            <a:ext cx="2042150" cy="248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10/03/2023</a:t>
            </a:r>
          </a:p>
        </p:txBody>
      </p:sp>
      <p:sp>
        <p:nvSpPr>
          <p:cNvPr id="124" name="Google Shape;97;p1"/>
          <p:cNvSpPr txBox="1"/>
          <p:nvPr>
            <p:ph type="sldNum" sz="quarter" idx="2"/>
          </p:nvPr>
        </p:nvSpPr>
        <p:spPr>
          <a:xfrm>
            <a:off x="8505458" y="6414780"/>
            <a:ext cx="181343" cy="2482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04;p2"/>
          <p:cNvSpPr txBox="1"/>
          <p:nvPr/>
        </p:nvSpPr>
        <p:spPr>
          <a:xfrm>
            <a:off x="2407924" y="6398533"/>
            <a:ext cx="4099552" cy="280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 algn="ctr">
              <a:defRPr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Department of  Computer Science and Engineering</a:t>
            </a:r>
          </a:p>
        </p:txBody>
      </p:sp>
      <p:sp>
        <p:nvSpPr>
          <p:cNvPr id="175" name="Google Shape;102;p2"/>
          <p:cNvSpPr txBox="1"/>
          <p:nvPr>
            <p:ph type="title"/>
          </p:nvPr>
        </p:nvSpPr>
        <p:spPr>
          <a:xfrm>
            <a:off x="203200" y="4249"/>
            <a:ext cx="8510700" cy="1143001"/>
          </a:xfrm>
          <a:prstGeom prst="rect">
            <a:avLst/>
          </a:prstGeom>
        </p:spPr>
        <p:txBody>
          <a:bodyPr/>
          <a:lstStyle>
            <a:lvl1pPr>
              <a:defRPr cap="small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/>
            <a:r>
              <a:t>Category of the Project</a:t>
            </a:r>
          </a:p>
        </p:txBody>
      </p:sp>
      <p:sp>
        <p:nvSpPr>
          <p:cNvPr id="176" name="Google Shape;103;p2"/>
          <p:cNvSpPr txBox="1"/>
          <p:nvPr/>
        </p:nvSpPr>
        <p:spPr>
          <a:xfrm>
            <a:off x="502925" y="6414780"/>
            <a:ext cx="2042150" cy="248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>
              <a:defRPr b="1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10/03/2023</a:t>
            </a:r>
          </a:p>
        </p:txBody>
      </p:sp>
      <p:sp>
        <p:nvSpPr>
          <p:cNvPr id="177" name="Google Shape;105;p2"/>
          <p:cNvSpPr txBox="1"/>
          <p:nvPr>
            <p:ph type="sldNum" sz="quarter" idx="2"/>
          </p:nvPr>
        </p:nvSpPr>
        <p:spPr>
          <a:xfrm>
            <a:off x="8428216" y="6414780"/>
            <a:ext cx="258584" cy="2482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78" name="Research &amp; Development (R&amp;D)…"/>
          <p:cNvSpPr txBox="1"/>
          <p:nvPr>
            <p:ph type="body" idx="1"/>
          </p:nvPr>
        </p:nvSpPr>
        <p:spPr>
          <a:xfrm>
            <a:off x="457200" y="1016000"/>
            <a:ext cx="8229600" cy="5054600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buClrTx/>
              <a:buSzTx/>
              <a:buFontTx/>
              <a:buNone/>
              <a:defRPr sz="2500">
                <a:latin typeface="Cambria"/>
                <a:ea typeface="Cambria"/>
                <a:cs typeface="Cambria"/>
                <a:sym typeface="Cambria"/>
              </a:defRPr>
            </a:pPr>
            <a:r>
              <a:t>Research &amp; Development (R&amp;D)</a:t>
            </a:r>
          </a:p>
          <a:p>
            <a:pPr marL="0" indent="0" algn="ctr">
              <a:buClrTx/>
              <a:buSzTx/>
              <a:buFontTx/>
              <a:buNone/>
              <a:defRPr sz="2100">
                <a:latin typeface="Cambria"/>
                <a:ea typeface="Cambria"/>
                <a:cs typeface="Cambria"/>
                <a:sym typeface="Cambria"/>
              </a:defRPr>
            </a:pPr>
          </a:p>
          <a:p>
            <a:pPr marL="0" indent="0" algn="just">
              <a:buClrTx/>
              <a:buSzTx/>
              <a:buFontTx/>
              <a:buNone/>
              <a:defRPr sz="2100">
                <a:latin typeface="Cambria"/>
                <a:ea typeface="Cambria"/>
                <a:cs typeface="Cambria"/>
                <a:sym typeface="Cambria"/>
              </a:defRPr>
            </a:pPr>
            <a:r>
              <a:t>The goal of a R&amp;D project is generally to increase efficiency of the existing product and to contribute towards growth and success.</a:t>
            </a:r>
          </a:p>
          <a:p>
            <a:pPr marL="0" indent="0" algn="just">
              <a:buClrTx/>
              <a:buSzTx/>
              <a:buFontTx/>
              <a:buNone/>
              <a:defRPr i="1" sz="2100">
                <a:latin typeface="Cambria"/>
                <a:ea typeface="Cambria"/>
                <a:cs typeface="Cambria"/>
                <a:sym typeface="Cambria"/>
              </a:defRPr>
            </a:pPr>
          </a:p>
          <a:p>
            <a:pPr marL="0" indent="0" algn="just">
              <a:buClrTx/>
              <a:buSzTx/>
              <a:buFontTx/>
              <a:buNone/>
              <a:defRPr sz="2100">
                <a:latin typeface="Cambria"/>
                <a:ea typeface="Cambria"/>
                <a:cs typeface="Cambria"/>
                <a:sym typeface="Cambria"/>
              </a:defRPr>
            </a:pPr>
            <a:r>
              <a:t>In today’s world, barcode scanning is the typical means of billing. But we have carried out research on RFID scanning and we tend to develop a RFID scanner that will be embedded into shopping trolleys to carry out automated billing. We then develop a Recommendation Engine for Shopkeepers. We tend to increase the sales of the offline store.</a:t>
            </a:r>
          </a:p>
          <a:p>
            <a:pPr marL="0" indent="0" algn="just">
              <a:buClrTx/>
              <a:buSzTx/>
              <a:buFontTx/>
              <a:buNone/>
              <a:defRPr sz="2100">
                <a:latin typeface="Cambria"/>
                <a:ea typeface="Cambria"/>
                <a:cs typeface="Cambria"/>
                <a:sym typeface="Cambria"/>
              </a:defRPr>
            </a:pPr>
          </a:p>
          <a:p>
            <a:pPr marL="0" indent="0" algn="just">
              <a:buClrTx/>
              <a:buSzTx/>
              <a:buFontTx/>
              <a:buNone/>
              <a:defRPr sz="2100">
                <a:latin typeface="Cambria"/>
                <a:ea typeface="Cambria"/>
                <a:cs typeface="Cambria"/>
                <a:sym typeface="Cambria"/>
              </a:defRPr>
            </a:pPr>
            <a:r>
              <a:t>Hence, our project falls under the category of R&amp;D.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04;p2"/>
          <p:cNvSpPr txBox="1"/>
          <p:nvPr/>
        </p:nvSpPr>
        <p:spPr>
          <a:xfrm>
            <a:off x="2407924" y="6398533"/>
            <a:ext cx="4099552" cy="280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 algn="ctr">
              <a:defRPr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Department of  Computer Science and Engineering</a:t>
            </a:r>
          </a:p>
        </p:txBody>
      </p:sp>
      <p:sp>
        <p:nvSpPr>
          <p:cNvPr id="127" name="Google Shape;102;p2"/>
          <p:cNvSpPr txBox="1"/>
          <p:nvPr>
            <p:ph type="title"/>
          </p:nvPr>
        </p:nvSpPr>
        <p:spPr>
          <a:xfrm>
            <a:off x="203200" y="4249"/>
            <a:ext cx="8510700" cy="1143001"/>
          </a:xfrm>
          <a:prstGeom prst="rect">
            <a:avLst/>
          </a:prstGeom>
        </p:spPr>
        <p:txBody>
          <a:bodyPr/>
          <a:lstStyle>
            <a:lvl1pPr>
              <a:defRPr cap="small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/>
            <a:r>
              <a:t>Objectives</a:t>
            </a:r>
          </a:p>
        </p:txBody>
      </p:sp>
      <p:sp>
        <p:nvSpPr>
          <p:cNvPr id="128" name="Google Shape;103;p2"/>
          <p:cNvSpPr txBox="1"/>
          <p:nvPr/>
        </p:nvSpPr>
        <p:spPr>
          <a:xfrm>
            <a:off x="502925" y="6414780"/>
            <a:ext cx="2042150" cy="248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>
              <a:defRPr b="1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10/03/2023</a:t>
            </a:r>
          </a:p>
        </p:txBody>
      </p:sp>
      <p:sp>
        <p:nvSpPr>
          <p:cNvPr id="129" name="Google Shape;105;p2"/>
          <p:cNvSpPr txBox="1"/>
          <p:nvPr>
            <p:ph type="sldNum" sz="quarter" idx="2"/>
          </p:nvPr>
        </p:nvSpPr>
        <p:spPr>
          <a:xfrm>
            <a:off x="8505458" y="6414780"/>
            <a:ext cx="181343" cy="2482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0" name="To automate the billing process instead of waiting for long queues at stores.…"/>
          <p:cNvSpPr txBox="1"/>
          <p:nvPr>
            <p:ph type="body" idx="1"/>
          </p:nvPr>
        </p:nvSpPr>
        <p:spPr>
          <a:xfrm>
            <a:off x="457200" y="1016000"/>
            <a:ext cx="8229600" cy="5054600"/>
          </a:xfrm>
          <a:prstGeom prst="rect">
            <a:avLst/>
          </a:prstGeom>
        </p:spPr>
        <p:txBody>
          <a:bodyPr anchor="ctr"/>
          <a:lstStyle/>
          <a:p>
            <a:pPr indent="-361950" algn="just">
              <a:buSzPts val="2100"/>
              <a:buFont typeface="Cambria"/>
              <a:defRPr sz="2100">
                <a:latin typeface="Cambria"/>
                <a:ea typeface="Cambria"/>
                <a:cs typeface="Cambria"/>
                <a:sym typeface="Cambria"/>
              </a:defRPr>
            </a:pPr>
            <a:r>
              <a:t>To automate the billing process instead of waiting for long queues at stores.</a:t>
            </a:r>
          </a:p>
          <a:p>
            <a:pPr indent="-361950" algn="just">
              <a:buSzPts val="2100"/>
              <a:buFont typeface="Cambria"/>
              <a:defRPr sz="2100">
                <a:latin typeface="Cambria"/>
                <a:ea typeface="Cambria"/>
                <a:cs typeface="Cambria"/>
                <a:sym typeface="Cambria"/>
              </a:defRPr>
            </a:pPr>
          </a:p>
          <a:p>
            <a:pPr indent="-361950" algn="just">
              <a:buSzPts val="2100"/>
              <a:buFont typeface="Cambria"/>
              <a:defRPr sz="2100">
                <a:latin typeface="Cambria"/>
                <a:ea typeface="Cambria"/>
                <a:cs typeface="Cambria"/>
                <a:sym typeface="Cambria"/>
              </a:defRPr>
            </a:pPr>
            <a:r>
              <a:t>To recommend a particular product and all of it’s related products based on the availability of current stocks and arrival of new stocks.</a:t>
            </a:r>
          </a:p>
          <a:p>
            <a:pPr marL="0" indent="457200" algn="just">
              <a:buSzTx/>
              <a:buNone/>
              <a:defRPr sz="2100">
                <a:latin typeface="Cambria"/>
                <a:ea typeface="Cambria"/>
                <a:cs typeface="Cambria"/>
                <a:sym typeface="Cambria"/>
              </a:defRPr>
            </a:pPr>
          </a:p>
          <a:p>
            <a:pPr indent="-361950" algn="just">
              <a:buSzPts val="2100"/>
              <a:buFont typeface="Cambria"/>
              <a:defRPr sz="2100">
                <a:latin typeface="Cambria"/>
                <a:ea typeface="Cambria"/>
                <a:cs typeface="Cambria"/>
                <a:sym typeface="Cambria"/>
              </a:defRPr>
            </a:pPr>
            <a:r>
              <a:t>To manage the stocks better by collecting the necessary information such as the goods sold, available goods and to recommend the frequently sold products and their related products.</a:t>
            </a:r>
          </a:p>
          <a:p>
            <a:pPr marL="0" indent="457200" algn="just">
              <a:buSzTx/>
              <a:buNone/>
              <a:defRPr sz="2100">
                <a:latin typeface="Cambria"/>
                <a:ea typeface="Cambria"/>
                <a:cs typeface="Cambria"/>
                <a:sym typeface="Cambria"/>
              </a:defRPr>
            </a:pPr>
          </a:p>
          <a:p>
            <a:pPr indent="-361950" algn="just">
              <a:buSzPts val="2100"/>
              <a:buFont typeface="Cambria"/>
              <a:defRPr sz="2100">
                <a:latin typeface="Cambria"/>
                <a:ea typeface="Cambria"/>
                <a:cs typeface="Cambria"/>
                <a:sym typeface="Cambria"/>
              </a:defRPr>
            </a:pPr>
            <a:r>
              <a:t>To implement better marketing strategies, to increase the sales of goods and services and make the business profitable.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04;p2"/>
          <p:cNvSpPr txBox="1"/>
          <p:nvPr/>
        </p:nvSpPr>
        <p:spPr>
          <a:xfrm>
            <a:off x="2407924" y="6398533"/>
            <a:ext cx="4099552" cy="280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 algn="ctr">
              <a:defRPr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Department of  Computer Science and Engineering</a:t>
            </a:r>
          </a:p>
        </p:txBody>
      </p:sp>
      <p:sp>
        <p:nvSpPr>
          <p:cNvPr id="133" name="Google Shape;102;p2"/>
          <p:cNvSpPr txBox="1"/>
          <p:nvPr>
            <p:ph type="title"/>
          </p:nvPr>
        </p:nvSpPr>
        <p:spPr>
          <a:xfrm>
            <a:off x="203200" y="4249"/>
            <a:ext cx="8510700" cy="1143001"/>
          </a:xfrm>
          <a:prstGeom prst="rect">
            <a:avLst/>
          </a:prstGeom>
        </p:spPr>
        <p:txBody>
          <a:bodyPr/>
          <a:lstStyle>
            <a:lvl1pPr>
              <a:defRPr cap="small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/>
            <a:r>
              <a:t>Design of the System</a:t>
            </a:r>
          </a:p>
        </p:txBody>
      </p:sp>
      <p:sp>
        <p:nvSpPr>
          <p:cNvPr id="134" name="Google Shape;103;p2"/>
          <p:cNvSpPr txBox="1"/>
          <p:nvPr/>
        </p:nvSpPr>
        <p:spPr>
          <a:xfrm>
            <a:off x="502925" y="6414780"/>
            <a:ext cx="2042150" cy="248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>
              <a:defRPr b="1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10/03/2023</a:t>
            </a:r>
          </a:p>
        </p:txBody>
      </p:sp>
      <p:sp>
        <p:nvSpPr>
          <p:cNvPr id="135" name="Google Shape;105;p2"/>
          <p:cNvSpPr txBox="1"/>
          <p:nvPr>
            <p:ph type="sldNum" sz="quarter" idx="2"/>
          </p:nvPr>
        </p:nvSpPr>
        <p:spPr>
          <a:xfrm>
            <a:off x="8505458" y="6414780"/>
            <a:ext cx="181343" cy="2482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136" name="IoT based Product Recommendation System.png" descr="IoT based Product Recommendation Syste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61030" y="1028700"/>
            <a:ext cx="4611608" cy="5232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04;p2"/>
          <p:cNvSpPr txBox="1"/>
          <p:nvPr/>
        </p:nvSpPr>
        <p:spPr>
          <a:xfrm>
            <a:off x="2407924" y="6398533"/>
            <a:ext cx="4099552" cy="280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 algn="ctr">
              <a:defRPr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Department of  Computer Science and Engineering</a:t>
            </a:r>
          </a:p>
        </p:txBody>
      </p:sp>
      <p:sp>
        <p:nvSpPr>
          <p:cNvPr id="139" name="Google Shape;102;p2"/>
          <p:cNvSpPr txBox="1"/>
          <p:nvPr>
            <p:ph type="title"/>
          </p:nvPr>
        </p:nvSpPr>
        <p:spPr>
          <a:xfrm>
            <a:off x="203200" y="4249"/>
            <a:ext cx="8510700" cy="1143001"/>
          </a:xfrm>
          <a:prstGeom prst="rect">
            <a:avLst/>
          </a:prstGeom>
        </p:spPr>
        <p:txBody>
          <a:bodyPr/>
          <a:lstStyle>
            <a:lvl1pPr>
              <a:defRPr cap="small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/>
            <a:r>
              <a:t>Contributions</a:t>
            </a:r>
          </a:p>
        </p:txBody>
      </p:sp>
      <p:sp>
        <p:nvSpPr>
          <p:cNvPr id="140" name="Google Shape;103;p2"/>
          <p:cNvSpPr txBox="1"/>
          <p:nvPr/>
        </p:nvSpPr>
        <p:spPr>
          <a:xfrm>
            <a:off x="502925" y="6414780"/>
            <a:ext cx="2042150" cy="248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>
              <a:defRPr b="1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10/03/2023</a:t>
            </a:r>
          </a:p>
        </p:txBody>
      </p:sp>
      <p:sp>
        <p:nvSpPr>
          <p:cNvPr id="141" name="Google Shape;105;p2"/>
          <p:cNvSpPr txBox="1"/>
          <p:nvPr>
            <p:ph type="sldNum" sz="quarter" idx="2"/>
          </p:nvPr>
        </p:nvSpPr>
        <p:spPr>
          <a:xfrm>
            <a:off x="8505458" y="6414780"/>
            <a:ext cx="181343" cy="2482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aphicFrame>
        <p:nvGraphicFramePr>
          <p:cNvPr id="142" name="Contributions"/>
          <p:cNvGraphicFramePr/>
          <p:nvPr/>
        </p:nvGraphicFramePr>
        <p:xfrm>
          <a:off x="774700" y="1143000"/>
          <a:ext cx="7366000" cy="50800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981450"/>
                <a:gridCol w="3867150"/>
              </a:tblGrid>
              <a:tr h="1270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cap="small" sz="1700">
                          <a:sym typeface="Arial"/>
                        </a:rPr>
                        <a:t>Nitin Vinayak S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cap="small" sz="1700">
                          <a:sym typeface="Arial"/>
                        </a:rPr>
                        <a:t>Rajarajesvarri G</a:t>
                      </a:r>
                    </a:p>
                  </a:txBody>
                  <a:tcPr marL="0" marR="0" marT="0" marB="0" anchor="ctr" anchorCtr="0" horzOverflow="overflow"/>
                </a:tc>
              </a:tr>
              <a:tr h="1206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700">
                          <a:sym typeface="Arial"/>
                        </a:rPr>
                        <a:t>Collected Dataset to Train the Machine Learning Model &amp; Testing the Model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700">
                          <a:sym typeface="Arial"/>
                        </a:rPr>
                        <a:t>Code for the Machine Learning Model</a:t>
                      </a:r>
                    </a:p>
                  </a:txBody>
                  <a:tcPr marL="0" marR="0" marT="0" marB="0" anchor="ctr" anchorCtr="0" horzOverflow="overflow"/>
                </a:tc>
              </a:tr>
              <a:tr h="1206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700">
                          <a:sym typeface="Arial"/>
                        </a:rPr>
                        <a:t>Display the Machine Learning Model's output in a website using Flask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700">
                          <a:sym typeface="Arial"/>
                        </a:rPr>
                        <a:t>Integration of Hardware Components</a:t>
                      </a:r>
                    </a:p>
                  </a:txBody>
                  <a:tcPr marL="0" marR="0" marT="0" marB="0" anchor="ctr" anchorCtr="0" horzOverflow="overflow"/>
                </a:tc>
              </a:tr>
              <a:tr h="1206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700">
                          <a:sym typeface="Arial"/>
                        </a:rPr>
                        <a:t>Research Paper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700">
                          <a:sym typeface="Arial"/>
                        </a:rPr>
                        <a:t>Research Paper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04;p2"/>
          <p:cNvSpPr txBox="1"/>
          <p:nvPr/>
        </p:nvSpPr>
        <p:spPr>
          <a:xfrm>
            <a:off x="2407924" y="6398533"/>
            <a:ext cx="4099552" cy="280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 algn="ctr">
              <a:defRPr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Department of  Computer Science and Engineering</a:t>
            </a:r>
          </a:p>
        </p:txBody>
      </p:sp>
      <p:sp>
        <p:nvSpPr>
          <p:cNvPr id="145" name="Google Shape;102;p2"/>
          <p:cNvSpPr txBox="1"/>
          <p:nvPr>
            <p:ph type="title"/>
          </p:nvPr>
        </p:nvSpPr>
        <p:spPr>
          <a:xfrm>
            <a:off x="203200" y="4249"/>
            <a:ext cx="8510700" cy="1143001"/>
          </a:xfrm>
          <a:prstGeom prst="rect">
            <a:avLst/>
          </a:prstGeom>
        </p:spPr>
        <p:txBody>
          <a:bodyPr/>
          <a:lstStyle>
            <a:lvl1pPr>
              <a:defRPr cap="small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/>
            <a:r>
              <a:t>Results &amp; Discussions</a:t>
            </a:r>
          </a:p>
        </p:txBody>
      </p:sp>
      <p:sp>
        <p:nvSpPr>
          <p:cNvPr id="146" name="Google Shape;103;p2"/>
          <p:cNvSpPr txBox="1"/>
          <p:nvPr/>
        </p:nvSpPr>
        <p:spPr>
          <a:xfrm>
            <a:off x="502925" y="6414780"/>
            <a:ext cx="2042150" cy="248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>
              <a:defRPr b="1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10/03/2023</a:t>
            </a:r>
          </a:p>
        </p:txBody>
      </p:sp>
      <p:sp>
        <p:nvSpPr>
          <p:cNvPr id="147" name="Google Shape;105;p2"/>
          <p:cNvSpPr txBox="1"/>
          <p:nvPr>
            <p:ph type="sldNum" sz="quarter" idx="2"/>
          </p:nvPr>
        </p:nvSpPr>
        <p:spPr>
          <a:xfrm>
            <a:off x="8505458" y="6414780"/>
            <a:ext cx="181343" cy="2482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48" name="Collection of Dataset using RFID…"/>
          <p:cNvSpPr txBox="1"/>
          <p:nvPr>
            <p:ph type="body" idx="1"/>
          </p:nvPr>
        </p:nvSpPr>
        <p:spPr>
          <a:xfrm>
            <a:off x="457200" y="1016000"/>
            <a:ext cx="8229600" cy="5054600"/>
          </a:xfrm>
          <a:prstGeom prst="rect">
            <a:avLst/>
          </a:prstGeom>
        </p:spPr>
        <p:txBody>
          <a:bodyPr anchor="ctr"/>
          <a:lstStyle/>
          <a:p>
            <a:pPr indent="-361950" algn="just">
              <a:buSzPts val="2100"/>
              <a:buFont typeface="Cambria"/>
              <a:defRPr sz="2100">
                <a:latin typeface="Cambria"/>
                <a:ea typeface="Cambria"/>
                <a:cs typeface="Cambria"/>
                <a:sym typeface="Cambria"/>
              </a:defRPr>
            </a:pPr>
            <a:r>
              <a:t>Collection of Dataset using RFID</a:t>
            </a:r>
          </a:p>
          <a:p>
            <a:pPr lvl="1" marL="828675" indent="-257175" algn="just">
              <a:buSzPts val="2100"/>
              <a:buFont typeface="Cambria"/>
              <a:defRPr sz="2100">
                <a:latin typeface="Cambria"/>
                <a:ea typeface="Cambria"/>
                <a:cs typeface="Cambria"/>
                <a:sym typeface="Cambria"/>
              </a:defRPr>
            </a:pPr>
            <a:r>
              <a:t>The dataset for the construction of the the Machine Learning Model has been collected. </a:t>
            </a:r>
          </a:p>
          <a:p>
            <a:pPr lvl="1" marL="828675" indent="-257175" algn="just">
              <a:buSzPts val="2100"/>
              <a:buFont typeface="Cambria"/>
              <a:defRPr sz="2100">
                <a:latin typeface="Cambria"/>
                <a:ea typeface="Cambria"/>
                <a:cs typeface="Cambria"/>
                <a:sym typeface="Cambria"/>
              </a:defRPr>
            </a:pPr>
          </a:p>
          <a:p>
            <a:pPr indent="-361950" algn="just">
              <a:buSzPts val="2100"/>
              <a:buFont typeface="Cambria"/>
              <a:defRPr sz="2100">
                <a:latin typeface="Cambria"/>
                <a:ea typeface="Cambria"/>
                <a:cs typeface="Cambria"/>
                <a:sym typeface="Cambria"/>
              </a:defRPr>
            </a:pPr>
            <a:r>
              <a:t>Built Machine Learning Model (i.e Product Recommendation Engine)</a:t>
            </a:r>
          </a:p>
          <a:p>
            <a:pPr lvl="1" marL="828675" indent="-257175" algn="just">
              <a:buSzPts val="2100"/>
              <a:buFont typeface="Cambria"/>
              <a:defRPr sz="2100">
                <a:latin typeface="Cambria"/>
                <a:ea typeface="Cambria"/>
                <a:cs typeface="Cambria"/>
                <a:sym typeface="Cambria"/>
              </a:defRPr>
            </a:pPr>
            <a:r>
              <a:t>The model has been successfully run using a sample dataset. The model is being constructed for our dataset.</a:t>
            </a:r>
          </a:p>
          <a:p>
            <a:pPr lvl="1" marL="828675" indent="-257175" algn="just">
              <a:buSzPts val="2100"/>
              <a:buFont typeface="Cambria"/>
              <a:defRPr sz="2100">
                <a:latin typeface="Cambria"/>
                <a:ea typeface="Cambria"/>
                <a:cs typeface="Cambria"/>
                <a:sym typeface="Cambria"/>
              </a:defRPr>
            </a:pPr>
          </a:p>
          <a:p>
            <a:pPr indent="-361950" algn="just">
              <a:buSzPts val="2100"/>
              <a:buFont typeface="Cambria"/>
              <a:defRPr sz="2100">
                <a:latin typeface="Cambria"/>
                <a:ea typeface="Cambria"/>
                <a:cs typeface="Cambria"/>
                <a:sym typeface="Cambria"/>
              </a:defRPr>
            </a:pPr>
            <a:r>
              <a:t>Integration of Python Flask</a:t>
            </a:r>
          </a:p>
          <a:p>
            <a:pPr lvl="1" marL="828675" indent="-257175" algn="just">
              <a:buSzPts val="2100"/>
              <a:buFont typeface="Cambria"/>
              <a:defRPr sz="2100">
                <a:latin typeface="Cambria"/>
                <a:ea typeface="Cambria"/>
                <a:cs typeface="Cambria"/>
                <a:sym typeface="Cambria"/>
              </a:defRPr>
            </a:pPr>
            <a:r>
              <a:t>In-order to display the list of recommended products in the web-app a flask module has been used.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04;p2"/>
          <p:cNvSpPr txBox="1"/>
          <p:nvPr/>
        </p:nvSpPr>
        <p:spPr>
          <a:xfrm>
            <a:off x="2407924" y="6398533"/>
            <a:ext cx="4099552" cy="280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 algn="ctr">
              <a:defRPr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Department of  Computer Science and Engineering</a:t>
            </a:r>
          </a:p>
        </p:txBody>
      </p:sp>
      <p:sp>
        <p:nvSpPr>
          <p:cNvPr id="151" name="Google Shape;102;p2"/>
          <p:cNvSpPr txBox="1"/>
          <p:nvPr>
            <p:ph type="title"/>
          </p:nvPr>
        </p:nvSpPr>
        <p:spPr>
          <a:xfrm>
            <a:off x="203200" y="4249"/>
            <a:ext cx="8510700" cy="1155701"/>
          </a:xfrm>
          <a:prstGeom prst="rect">
            <a:avLst/>
          </a:prstGeom>
        </p:spPr>
        <p:txBody>
          <a:bodyPr/>
          <a:lstStyle/>
          <a:p>
            <a:pPr>
              <a:defRPr cap="small">
                <a:latin typeface="Cambria"/>
                <a:ea typeface="Cambria"/>
                <a:cs typeface="Cambria"/>
                <a:sym typeface="Cambria"/>
              </a:defRPr>
            </a:pPr>
            <a:r>
              <a:t>Action Plan</a:t>
            </a:r>
          </a:p>
          <a:p>
            <a:pPr>
              <a:defRPr cap="small" sz="2500">
                <a:latin typeface="Cambria"/>
                <a:ea typeface="Cambria"/>
                <a:cs typeface="Cambria"/>
                <a:sym typeface="Cambria"/>
              </a:defRPr>
            </a:pPr>
            <a:r>
              <a:t>for Completion of the Project</a:t>
            </a:r>
          </a:p>
        </p:txBody>
      </p:sp>
      <p:sp>
        <p:nvSpPr>
          <p:cNvPr id="152" name="Google Shape;103;p2"/>
          <p:cNvSpPr txBox="1"/>
          <p:nvPr/>
        </p:nvSpPr>
        <p:spPr>
          <a:xfrm>
            <a:off x="502925" y="6414780"/>
            <a:ext cx="2042150" cy="248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>
              <a:defRPr b="1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10/03/2023</a:t>
            </a:r>
          </a:p>
        </p:txBody>
      </p:sp>
      <p:sp>
        <p:nvSpPr>
          <p:cNvPr id="153" name="Google Shape;105;p2"/>
          <p:cNvSpPr txBox="1"/>
          <p:nvPr>
            <p:ph type="sldNum" sz="quarter" idx="2"/>
          </p:nvPr>
        </p:nvSpPr>
        <p:spPr>
          <a:xfrm>
            <a:off x="8505458" y="6414780"/>
            <a:ext cx="181343" cy="2482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aphicFrame>
        <p:nvGraphicFramePr>
          <p:cNvPr id="154" name="Table 1"/>
          <p:cNvGraphicFramePr/>
          <p:nvPr/>
        </p:nvGraphicFramePr>
        <p:xfrm>
          <a:off x="287867" y="1241425"/>
          <a:ext cx="7476066" cy="423606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905000"/>
                <a:gridCol w="2857500"/>
                <a:gridCol w="1270000"/>
                <a:gridCol w="1270000"/>
                <a:gridCol w="1270000"/>
              </a:tblGrid>
              <a:tr h="508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Works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Description 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Start date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End date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Status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Domain and Sub-Domain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Selecting Domain(IoT) and Sub-Domain(ML)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Cambria"/>
                          <a:ea typeface="Cambria"/>
                          <a:cs typeface="Cambria"/>
                          <a:sym typeface="Cambria"/>
                        </a:defRPr>
                      </a:pPr>
                      <a:r>
                        <a:t>Jan 4</a:t>
                      </a:r>
                      <a:r>
                        <a:rPr baseline="31999"/>
                        <a:t>th</a:t>
                      </a:r>
                      <a:r>
                        <a:t>, 2023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Cambria"/>
                          <a:ea typeface="Cambria"/>
                          <a:cs typeface="Cambria"/>
                          <a:sym typeface="Cambria"/>
                        </a:defRPr>
                      </a:pPr>
                      <a:r>
                        <a:t>Jan 8</a:t>
                      </a:r>
                      <a:r>
                        <a:rPr baseline="30000"/>
                        <a:t>th</a:t>
                      </a:r>
                      <a:r>
                        <a:t> 2023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Completed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Literature Survey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Studied IEEE, Springer, Wiley, Tech Science Press journals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Cambria"/>
                          <a:ea typeface="Cambria"/>
                          <a:cs typeface="Cambria"/>
                          <a:sym typeface="Cambria"/>
                        </a:defRPr>
                      </a:pPr>
                      <a:r>
                        <a:t>Jan 9</a:t>
                      </a:r>
                      <a:r>
                        <a:rPr baseline="30000"/>
                        <a:t>th</a:t>
                      </a:r>
                      <a:r>
                        <a:t> ,2023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Cambria"/>
                          <a:ea typeface="Cambria"/>
                          <a:cs typeface="Cambria"/>
                          <a:sym typeface="Cambria"/>
                        </a:defRPr>
                      </a:pPr>
                      <a:r>
                        <a:t>Jan 15</a:t>
                      </a:r>
                      <a:r>
                        <a:rPr baseline="30000"/>
                        <a:t>th</a:t>
                      </a:r>
                      <a:r>
                        <a:t> ,2023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Completed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Problem Statement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Formulation of the problem Statement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Cambria"/>
                          <a:ea typeface="Cambria"/>
                          <a:cs typeface="Cambria"/>
                          <a:sym typeface="Cambria"/>
                        </a:defRPr>
                      </a:pPr>
                      <a:r>
                        <a:t>Jan 16</a:t>
                      </a:r>
                      <a:r>
                        <a:rPr baseline="30000"/>
                        <a:t>th</a:t>
                      </a:r>
                      <a:r>
                        <a:t> ,2023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Cambria"/>
                          <a:ea typeface="Cambria"/>
                          <a:cs typeface="Cambria"/>
                          <a:sym typeface="Cambria"/>
                        </a:defRPr>
                      </a:pPr>
                      <a:r>
                        <a:t>Jan 19</a:t>
                      </a:r>
                      <a:r>
                        <a:rPr baseline="30000"/>
                        <a:t>th</a:t>
                      </a:r>
                      <a:r>
                        <a:t>,2023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Completed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Methodology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Identifying different methods of implementation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Cambria"/>
                          <a:ea typeface="Cambria"/>
                          <a:cs typeface="Cambria"/>
                          <a:sym typeface="Cambria"/>
                        </a:defRPr>
                      </a:pPr>
                      <a:r>
                        <a:t>Jan 21</a:t>
                      </a:r>
                      <a:r>
                        <a:rPr baseline="30000"/>
                        <a:t>st</a:t>
                      </a:r>
                      <a:r>
                        <a:t> ,2023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Cambria"/>
                          <a:ea typeface="Cambria"/>
                          <a:cs typeface="Cambria"/>
                          <a:sym typeface="Cambria"/>
                        </a:defRPr>
                      </a:pPr>
                      <a:r>
                        <a:t>Feb 1</a:t>
                      </a:r>
                      <a:r>
                        <a:rPr baseline="30000"/>
                        <a:t>st</a:t>
                      </a:r>
                      <a:r>
                        <a:t> ,2023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Completed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Dataset collection 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Collecting required datasets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Cambria"/>
                          <a:ea typeface="Cambria"/>
                          <a:cs typeface="Cambria"/>
                          <a:sym typeface="Cambria"/>
                        </a:defRPr>
                      </a:pPr>
                      <a:r>
                        <a:t>Feb 2</a:t>
                      </a:r>
                      <a:r>
                        <a:rPr baseline="30000"/>
                        <a:t>nd</a:t>
                      </a:r>
                      <a:r>
                        <a:t> ,2023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Cambria"/>
                          <a:ea typeface="Cambria"/>
                          <a:cs typeface="Cambria"/>
                          <a:sym typeface="Cambria"/>
                        </a:defRPr>
                      </a:pPr>
                      <a:r>
                        <a:t>Feb 9</a:t>
                      </a:r>
                      <a:r>
                        <a:rPr baseline="31999"/>
                        <a:t>th</a:t>
                      </a:r>
                      <a:r>
                        <a:t> ,2023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Completed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Code for Machine Learning Model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ML Model for Recommendation of Products to Shopkeepers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Cambria"/>
                          <a:ea typeface="Cambria"/>
                          <a:cs typeface="Cambria"/>
                          <a:sym typeface="Cambria"/>
                        </a:defRPr>
                      </a:pPr>
                      <a:r>
                        <a:t>Feb 11</a:t>
                      </a:r>
                      <a:r>
                        <a:rPr baseline="31999"/>
                        <a:t>th</a:t>
                      </a:r>
                      <a:r>
                        <a:t>, 2023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Cambria"/>
                          <a:ea typeface="Cambria"/>
                          <a:cs typeface="Cambria"/>
                          <a:sym typeface="Cambria"/>
                        </a:defRPr>
                      </a:pPr>
                      <a:r>
                        <a:t>Feb 28</a:t>
                      </a:r>
                      <a:r>
                        <a:rPr baseline="31999"/>
                        <a:t>th</a:t>
                      </a:r>
                      <a:r>
                        <a:t>, 2023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Completed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Integration using Flask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To display the Product Recommendations to the Shopkeepers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Cambria"/>
                          <a:ea typeface="Cambria"/>
                          <a:cs typeface="Cambria"/>
                          <a:sym typeface="Cambria"/>
                        </a:defRPr>
                      </a:pPr>
                      <a:r>
                        <a:t>Mar 1</a:t>
                      </a:r>
                      <a:r>
                        <a:rPr baseline="31999"/>
                        <a:t>st</a:t>
                      </a:r>
                      <a:r>
                        <a:t>, 2023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Cambria"/>
                          <a:ea typeface="Cambria"/>
                          <a:cs typeface="Cambria"/>
                          <a:sym typeface="Cambria"/>
                        </a:defRPr>
                      </a:pPr>
                      <a:r>
                        <a:t>Mar 9</a:t>
                      </a:r>
                      <a:r>
                        <a:rPr baseline="31999"/>
                        <a:t>th</a:t>
                      </a:r>
                      <a:r>
                        <a:t>, 2023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Yet to be Completed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04;p2"/>
          <p:cNvSpPr txBox="1"/>
          <p:nvPr/>
        </p:nvSpPr>
        <p:spPr>
          <a:xfrm>
            <a:off x="2407924" y="6398533"/>
            <a:ext cx="4099552" cy="280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 algn="ctr">
              <a:defRPr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Department of  Computer Science and Engineering</a:t>
            </a:r>
          </a:p>
        </p:txBody>
      </p:sp>
      <p:sp>
        <p:nvSpPr>
          <p:cNvPr id="157" name="Google Shape;102;p2"/>
          <p:cNvSpPr txBox="1"/>
          <p:nvPr>
            <p:ph type="title"/>
          </p:nvPr>
        </p:nvSpPr>
        <p:spPr>
          <a:xfrm>
            <a:off x="203200" y="4249"/>
            <a:ext cx="8510700" cy="1143001"/>
          </a:xfrm>
          <a:prstGeom prst="rect">
            <a:avLst/>
          </a:prstGeom>
        </p:spPr>
        <p:txBody>
          <a:bodyPr/>
          <a:lstStyle>
            <a:lvl1pPr>
              <a:defRPr cap="small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/>
            <a:r>
              <a:t>References</a:t>
            </a:r>
          </a:p>
        </p:txBody>
      </p:sp>
      <p:sp>
        <p:nvSpPr>
          <p:cNvPr id="158" name="Google Shape;103;p2"/>
          <p:cNvSpPr txBox="1"/>
          <p:nvPr/>
        </p:nvSpPr>
        <p:spPr>
          <a:xfrm>
            <a:off x="502925" y="6414780"/>
            <a:ext cx="2042150" cy="248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>
              <a:defRPr b="1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10/03/2023</a:t>
            </a:r>
          </a:p>
        </p:txBody>
      </p:sp>
      <p:sp>
        <p:nvSpPr>
          <p:cNvPr id="159" name="Google Shape;105;p2"/>
          <p:cNvSpPr txBox="1"/>
          <p:nvPr>
            <p:ph type="sldNum" sz="quarter" idx="2"/>
          </p:nvPr>
        </p:nvSpPr>
        <p:spPr>
          <a:xfrm>
            <a:off x="8505458" y="6414780"/>
            <a:ext cx="181343" cy="2482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aphicFrame>
        <p:nvGraphicFramePr>
          <p:cNvPr id="160" name="Table 1"/>
          <p:cNvGraphicFramePr/>
          <p:nvPr/>
        </p:nvGraphicFramePr>
        <p:xfrm>
          <a:off x="254000" y="1143000"/>
          <a:ext cx="7366000" cy="50800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{C7B018BB-80A7-4F77-B60F-C8B233D01FF8}</a:tableStyleId>
              </a:tblPr>
              <a:tblGrid>
                <a:gridCol w="571500"/>
                <a:gridCol w="2159000"/>
                <a:gridCol w="2159000"/>
                <a:gridCol w="1905000"/>
                <a:gridCol w="1778000"/>
              </a:tblGrid>
              <a:tr h="101600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S.NO</a:t>
                      </a:r>
                    </a:p>
                  </a:txBody>
                  <a:tcPr marL="45725" marR="45725" marT="45725" marB="45725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Author</a:t>
                      </a:r>
                    </a:p>
                  </a:txBody>
                  <a:tcPr marL="45725" marR="45725" marT="45725" marB="45725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Title</a:t>
                      </a:r>
                    </a:p>
                  </a:txBody>
                  <a:tcPr marL="45725" marR="45725" marT="45725" marB="45725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Journal / Conference</a:t>
                      </a:r>
                    </a:p>
                  </a:txBody>
                  <a:tcPr marL="45725" marR="45725" marT="45725" marB="45725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DOI / Link</a:t>
                      </a:r>
                    </a:p>
                  </a:txBody>
                  <a:tcPr marL="45725" marR="45725" marT="45725" marB="45725" anchor="ctr" anchorCtr="0" horzOverflow="overflow"/>
                </a:tc>
              </a:tr>
              <a:tr h="1016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3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Satheesan, P., Haddela, P. S., &amp; Alosius, J.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3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Product Recommendation System for Supermarket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3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19th IEEE International Conference on Machine Learning and Applications (ICMLA)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10.1109/ICMLA51294.2020.00151</a:t>
                      </a:r>
                    </a:p>
                  </a:txBody>
                  <a:tcPr marL="0" marR="0" marT="0" marB="0" anchor="ctr" anchorCtr="0" horzOverflow="overflow"/>
                </a:tc>
              </a:tr>
              <a:tr h="1016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sym typeface="Arial"/>
                        </a:rPr>
                        <a:t>Gupte, R., Rege, S., Hawa, S., Rao, Y. S., &amp; Sawant, R.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sym typeface="Arial"/>
                        </a:rPr>
                        <a:t>Automated Shopping Cart Using RFID with a  Collaborative Clustering Driven Recommendation System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sym typeface="Arial"/>
                        </a:rPr>
                        <a:t>Second International Conference on Inventive Research in Computing Applications (ICIRCA)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10.1109/ICIRCA48905.2020.9183100</a:t>
                      </a:r>
                    </a:p>
                  </a:txBody>
                  <a:tcPr marL="0" marR="0" marT="0" marB="0" anchor="ctr" anchorCtr="0" horzOverflow="overflow"/>
                </a:tc>
              </a:tr>
              <a:tr h="1016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sym typeface="Arial"/>
                        </a:rPr>
                        <a:t>Shankar, S. K., Balasubramani, S., Basha, S. A., Ahamed, S. A., &amp; Reddy, N. S. K.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sym typeface="Arial"/>
                        </a:rPr>
                        <a:t>Smart Trolley for Smart Shopping with an Advance Billing System using IoT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sym typeface="Arial"/>
                        </a:rPr>
                        <a:t>5th International Conference on Computing Methodologies and Communication (ICCMC)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10.1109/iccmc51019.2021.9418348</a:t>
                      </a:r>
                    </a:p>
                  </a:txBody>
                  <a:tcPr marL="0" marR="0" marT="0" marB="0" anchor="ctr" anchorCtr="0" horzOverflow="overflow"/>
                </a:tc>
              </a:tr>
              <a:tr h="1016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sym typeface="Arial"/>
                        </a:rPr>
                        <a:t>Balamurugan, M., Prabhakar, G., Amsaveni, G., Karthikumar, M., Shifa, J. J., &amp; Sharmila, E.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sym typeface="Arial"/>
                        </a:rPr>
                        <a:t>IoT-based Intelligent Mobile Application for Shopping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sym typeface="Arial"/>
                        </a:rPr>
                        <a:t>International Conference on Automation, Computing and Renewable Systems (ICACRS)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10.1109/ICACRS55517.2022.10029137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04;p2"/>
          <p:cNvSpPr txBox="1"/>
          <p:nvPr/>
        </p:nvSpPr>
        <p:spPr>
          <a:xfrm>
            <a:off x="2407924" y="6398533"/>
            <a:ext cx="4099552" cy="280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 algn="ctr">
              <a:defRPr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Department of  Computer Science and Engineering</a:t>
            </a:r>
          </a:p>
        </p:txBody>
      </p:sp>
      <p:sp>
        <p:nvSpPr>
          <p:cNvPr id="163" name="Google Shape;102;p2"/>
          <p:cNvSpPr txBox="1"/>
          <p:nvPr>
            <p:ph type="title"/>
          </p:nvPr>
        </p:nvSpPr>
        <p:spPr>
          <a:xfrm>
            <a:off x="203200" y="4249"/>
            <a:ext cx="8510700" cy="1143001"/>
          </a:xfrm>
          <a:prstGeom prst="rect">
            <a:avLst/>
          </a:prstGeom>
        </p:spPr>
        <p:txBody>
          <a:bodyPr/>
          <a:lstStyle>
            <a:lvl1pPr>
              <a:defRPr cap="small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/>
            <a:r>
              <a:t>References</a:t>
            </a:r>
          </a:p>
        </p:txBody>
      </p:sp>
      <p:sp>
        <p:nvSpPr>
          <p:cNvPr id="164" name="Google Shape;103;p2"/>
          <p:cNvSpPr txBox="1"/>
          <p:nvPr/>
        </p:nvSpPr>
        <p:spPr>
          <a:xfrm>
            <a:off x="502925" y="6414780"/>
            <a:ext cx="2042150" cy="248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>
              <a:defRPr b="1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10/03/2023</a:t>
            </a:r>
          </a:p>
        </p:txBody>
      </p:sp>
      <p:sp>
        <p:nvSpPr>
          <p:cNvPr id="165" name="Google Shape;105;p2"/>
          <p:cNvSpPr txBox="1"/>
          <p:nvPr>
            <p:ph type="sldNum" sz="quarter" idx="2"/>
          </p:nvPr>
        </p:nvSpPr>
        <p:spPr>
          <a:xfrm>
            <a:off x="8505458" y="6414780"/>
            <a:ext cx="181343" cy="2482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aphicFrame>
        <p:nvGraphicFramePr>
          <p:cNvPr id="166" name="Table 1"/>
          <p:cNvGraphicFramePr/>
          <p:nvPr/>
        </p:nvGraphicFramePr>
        <p:xfrm>
          <a:off x="254000" y="1143000"/>
          <a:ext cx="7366000" cy="50800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{C7B018BB-80A7-4F77-B60F-C8B233D01FF8}</a:tableStyleId>
              </a:tblPr>
              <a:tblGrid>
                <a:gridCol w="571500"/>
                <a:gridCol w="2159000"/>
                <a:gridCol w="2159000"/>
                <a:gridCol w="1905000"/>
                <a:gridCol w="1778000"/>
              </a:tblGrid>
              <a:tr h="101409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S.NO</a:t>
                      </a:r>
                    </a:p>
                  </a:txBody>
                  <a:tcPr marL="45725" marR="45725" marT="45725" marB="45725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Author</a:t>
                      </a:r>
                    </a:p>
                  </a:txBody>
                  <a:tcPr marL="45725" marR="45725" marT="45725" marB="45725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Title</a:t>
                      </a:r>
                    </a:p>
                  </a:txBody>
                  <a:tcPr marL="45725" marR="45725" marT="45725" marB="45725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Journal / Conference</a:t>
                      </a:r>
                    </a:p>
                  </a:txBody>
                  <a:tcPr marL="45725" marR="45725" marT="45725" marB="45725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DOI / Link</a:t>
                      </a:r>
                    </a:p>
                  </a:txBody>
                  <a:tcPr marL="45725" marR="45725" marT="45725" marB="45725" anchor="ctr" anchorCtr="0" horzOverflow="overflow"/>
                </a:tc>
              </a:tr>
              <a:tr h="2159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sym typeface="Arial"/>
                        </a:rPr>
                        <a:t>Mekruksavanich, S.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sym typeface="Arial"/>
                        </a:rPr>
                        <a:t>Supermarket Shopping System using RFID as the IoT Application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sym typeface="Arial"/>
                        </a:rPr>
                        <a:t>Joint International Conference on Digital Arts, Media and Technology with ECTI Northern Section Conference on Electrical, Electronics, Computer and Telecommunications Engineering (ECTI DAMT &amp; NCON)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10.1109/ECTIDAMTNCON48261.2020.9090714</a:t>
                      </a:r>
                    </a:p>
                  </a:txBody>
                  <a:tcPr marL="0" marR="0" marT="0" marB="0" anchor="ctr" anchorCtr="0" horzOverflow="overflow"/>
                </a:tc>
              </a:tr>
              <a:tr h="101409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sym typeface="Arial"/>
                        </a:rPr>
                        <a:t>Hameed, M. A., Al Jadaan, O., &amp; Ramachandram, S.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sym typeface="Arial"/>
                        </a:rPr>
                        <a:t>Collaborative Filtering based Recommendation System: A Survey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sym typeface="Arial"/>
                        </a:rPr>
                        <a:t>International Journal on Computer Science and Engineering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300">
                          <a:latin typeface="Cambria"/>
                          <a:ea typeface="Cambria"/>
                          <a:cs typeface="Cambria"/>
                          <a:sym typeface="Cambria"/>
                        </a:defRPr>
                      </a:pPr>
                      <a:r>
                        <a:rPr u="sng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hlinkClick r:id="rId2" invalidUrl="" action="" tgtFrame="" tooltip="" history="1" highlightClick="0" endSnd="0"/>
                        </a:rPr>
                        <a:t>Collaborative Filtering based Recommendation System: A Survey</a:t>
                      </a:r>
                    </a:p>
                  </a:txBody>
                  <a:tcPr marL="0" marR="0" marT="0" marB="0" anchor="ctr" anchorCtr="0" horzOverflow="overflow"/>
                </a:tc>
              </a:tr>
              <a:tr h="101409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sym typeface="Arial"/>
                        </a:rPr>
                        <a:t>Srifi, M., Oussous, A., Ait Lahcen, A., &amp; Mouline, S.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sym typeface="Arial"/>
                        </a:rPr>
                        <a:t>Recommender Systems based on Collaborative Filtering using Review Texts - A Survey. 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sym typeface="Arial"/>
                        </a:rPr>
                        <a:t>Information, 11(6), 317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10.3390/info11060317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04;p2"/>
          <p:cNvSpPr txBox="1"/>
          <p:nvPr/>
        </p:nvSpPr>
        <p:spPr>
          <a:xfrm>
            <a:off x="2407924" y="6398533"/>
            <a:ext cx="4099552" cy="280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 algn="ctr">
              <a:defRPr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Department of  Computer Science and Engineering</a:t>
            </a:r>
          </a:p>
        </p:txBody>
      </p:sp>
      <p:sp>
        <p:nvSpPr>
          <p:cNvPr id="169" name="Google Shape;102;p2"/>
          <p:cNvSpPr txBox="1"/>
          <p:nvPr>
            <p:ph type="title"/>
          </p:nvPr>
        </p:nvSpPr>
        <p:spPr>
          <a:xfrm>
            <a:off x="203200" y="4249"/>
            <a:ext cx="8510700" cy="1143001"/>
          </a:xfrm>
          <a:prstGeom prst="rect">
            <a:avLst/>
          </a:prstGeom>
        </p:spPr>
        <p:txBody>
          <a:bodyPr/>
          <a:lstStyle>
            <a:lvl1pPr>
              <a:defRPr cap="small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/>
            <a:r>
              <a:t>References</a:t>
            </a:r>
          </a:p>
        </p:txBody>
      </p:sp>
      <p:sp>
        <p:nvSpPr>
          <p:cNvPr id="170" name="Google Shape;103;p2"/>
          <p:cNvSpPr txBox="1"/>
          <p:nvPr/>
        </p:nvSpPr>
        <p:spPr>
          <a:xfrm>
            <a:off x="502925" y="6414780"/>
            <a:ext cx="2042150" cy="248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>
              <a:defRPr b="1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10/03/2023</a:t>
            </a:r>
          </a:p>
        </p:txBody>
      </p:sp>
      <p:sp>
        <p:nvSpPr>
          <p:cNvPr id="171" name="Google Shape;105;p2"/>
          <p:cNvSpPr txBox="1"/>
          <p:nvPr>
            <p:ph type="sldNum" sz="quarter" idx="2"/>
          </p:nvPr>
        </p:nvSpPr>
        <p:spPr>
          <a:xfrm>
            <a:off x="8505458" y="6414780"/>
            <a:ext cx="181343" cy="2482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aphicFrame>
        <p:nvGraphicFramePr>
          <p:cNvPr id="172" name="Table 1"/>
          <p:cNvGraphicFramePr/>
          <p:nvPr/>
        </p:nvGraphicFramePr>
        <p:xfrm>
          <a:off x="254000" y="1143000"/>
          <a:ext cx="7366000" cy="50800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{C7B018BB-80A7-4F77-B60F-C8B233D01FF8}</a:tableStyleId>
              </a:tblPr>
              <a:tblGrid>
                <a:gridCol w="571500"/>
                <a:gridCol w="2159000"/>
                <a:gridCol w="2159000"/>
                <a:gridCol w="1905000"/>
                <a:gridCol w="1778000"/>
              </a:tblGrid>
              <a:tr h="101409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S.NO</a:t>
                      </a:r>
                    </a:p>
                  </a:txBody>
                  <a:tcPr marL="45725" marR="45725" marT="45725" marB="45725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Author</a:t>
                      </a:r>
                    </a:p>
                  </a:txBody>
                  <a:tcPr marL="45725" marR="45725" marT="45725" marB="45725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Title</a:t>
                      </a:r>
                    </a:p>
                  </a:txBody>
                  <a:tcPr marL="45725" marR="45725" marT="45725" marB="45725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Journal / Conference</a:t>
                      </a:r>
                    </a:p>
                  </a:txBody>
                  <a:tcPr marL="45725" marR="45725" marT="45725" marB="45725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DOI / Link</a:t>
                      </a:r>
                    </a:p>
                  </a:txBody>
                  <a:tcPr marL="45725" marR="45725" marT="45725" marB="45725" anchor="ctr" anchorCtr="0" horzOverflow="overflow"/>
                </a:tc>
              </a:tr>
              <a:tr h="101409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8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sym typeface="Arial"/>
                        </a:rPr>
                        <a:t>Suárez, Franz &amp; Caiza, Germán &amp; Yoo, Sang Guun.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sym typeface="Arial"/>
                        </a:rPr>
                        <a:t>Stock Management System using RFID and Geolocation Technologies.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sym typeface="Arial"/>
                        </a:rPr>
                        <a:t>International Journal of Applied Engineering Research. 12.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300">
                          <a:latin typeface="Cambria"/>
                          <a:ea typeface="Cambria"/>
                          <a:cs typeface="Cambria"/>
                          <a:sym typeface="Cambria"/>
                        </a:defRPr>
                      </a:pPr>
                      <a:r>
                        <a:rPr u="sng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hlinkClick r:id="rId2" invalidUrl="" action="" tgtFrame="" tooltip="" history="1" highlightClick="0" endSnd="0"/>
                        </a:rPr>
                        <a:t>Stock Managenment System using RFID and Geolocation Technologies</a:t>
                      </a:r>
                    </a:p>
                  </a:txBody>
                  <a:tcPr marL="0" marR="0" marT="0" marB="0" anchor="ctr" anchorCtr="0" horzOverflow="overflow"/>
                </a:tc>
              </a:tr>
              <a:tr h="101409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9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sym typeface="Arial"/>
                        </a:rPr>
                        <a:t>Vidyaetal, K, P.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sym typeface="Arial"/>
                        </a:rPr>
                        <a:t>Virtual Cart : Novel Approach for Revamping Smart Shopping Experience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sym typeface="Arial"/>
                        </a:rPr>
                        <a:t>Distributed Computing, VLSI, Electrical Circuits and Robotics (DISCOVER)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10.1109/discover.2018.8674117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DEADA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