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DB515A-01AB-4AE0-BFB9-D265D50D2C1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2DE17D-84A2-4E71-9273-7EE0303CD11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6207CB-5C1F-4EB5-B431-F304F02C842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F89304-A485-4815-9726-E13F27F82CF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FA7456-E8A6-4B6A-B798-34A7D50FFEB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163252-22EE-436E-A38D-AF7DFCC3E2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3318C9-5006-48DF-BBB5-A5FE27CB824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AA486-0804-473F-B62B-BB07F4311A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6E8289-C03D-47C3-A76B-1F819EFE085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11589B-AEF1-4C0E-AE76-335664511FA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82F42E-B333-46F5-8131-71A2E32CE1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394A3E-FECB-4CB8-9823-38E454BAF1C3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946EF0-E710-47E6-9AA2-99009F8981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284652-BCA6-436E-8E64-1FFF4C42639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5A8983-38F1-429A-9B15-D2E908CF3F0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EB3D5E-E575-4558-96A2-8474D80E2E6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BF51A1-899C-4FDF-AB44-0108D42A785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220423-B6FA-4F15-A20A-F5535274B44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5D47B0-45CE-467F-B4E7-4D299EF3331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FC695D-E513-4B0A-8D0D-C0429875EF3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A1E815-B442-481D-ADF2-4FCE35D2F55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074787-78E2-45B2-9C3D-7808CBE0D2B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85EFD4-91C0-44C6-98A4-BDF4FB2653C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CAE87F-8677-46F7-9D9E-C67DAD7F0A3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3720" y="6356160"/>
            <a:ext cx="2894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272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D5BBD3E-2E63-4864-AEEF-D87631AE7A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3720" y="6356160"/>
            <a:ext cx="2894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272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285FFC-5586-4598-9BA1-2191150B956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-96840" y="9720000"/>
            <a:ext cx="18384120" cy="719280"/>
            <a:chOff x="-96840" y="9720000"/>
            <a:chExt cx="18384120" cy="719280"/>
          </a:xfrm>
        </p:grpSpPr>
        <p:sp>
          <p:nvSpPr>
            <p:cNvPr id="83" name="Freeform 1"/>
            <p:cNvSpPr/>
            <p:nvPr/>
          </p:nvSpPr>
          <p:spPr>
            <a:xfrm>
              <a:off x="-96840" y="9730080"/>
              <a:ext cx="18384120" cy="709200"/>
            </a:xfrm>
            <a:custGeom>
              <a:avLst/>
              <a:gdLst>
                <a:gd name="textAreaLeft" fmla="*/ 0 w 18384120"/>
                <a:gd name="textAreaRight" fmla="*/ 18385200 w 18384120"/>
                <a:gd name="textAreaTop" fmla="*/ 0 h 709200"/>
                <a:gd name="textAreaBottom" fmla="*/ 710280 h 70920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TextBox 1"/>
            <p:cNvSpPr/>
            <p:nvPr/>
          </p:nvSpPr>
          <p:spPr>
            <a:xfrm>
              <a:off x="-96840" y="9720000"/>
              <a:ext cx="12058920" cy="222480"/>
            </a:xfrm>
            <a:prstGeom prst="rect">
              <a:avLst/>
            </a:pr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85" name="Group 2"/>
          <p:cNvGrpSpPr/>
          <p:nvPr/>
        </p:nvGrpSpPr>
        <p:grpSpPr>
          <a:xfrm>
            <a:off x="13583160" y="-144360"/>
            <a:ext cx="4776120" cy="10583640"/>
            <a:chOff x="13583160" y="-144360"/>
            <a:chExt cx="4776120" cy="10583640"/>
          </a:xfrm>
        </p:grpSpPr>
        <p:sp>
          <p:nvSpPr>
            <p:cNvPr id="86" name="Freeform 3"/>
            <p:cNvSpPr/>
            <p:nvPr/>
          </p:nvSpPr>
          <p:spPr>
            <a:xfrm>
              <a:off x="13583160" y="2160"/>
              <a:ext cx="4776120" cy="10437120"/>
            </a:xfrm>
            <a:custGeom>
              <a:avLst/>
              <a:gdLst>
                <a:gd name="textAreaLeft" fmla="*/ 0 w 4776120"/>
                <a:gd name="textAreaRight" fmla="*/ 4777200 w 4776120"/>
                <a:gd name="textAreaTop" fmla="*/ 0 h 10437120"/>
                <a:gd name="textAreaBottom" fmla="*/ 10438200 h 1043712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TextBox 4"/>
            <p:cNvSpPr/>
            <p:nvPr/>
          </p:nvSpPr>
          <p:spPr>
            <a:xfrm>
              <a:off x="13583160" y="-144360"/>
              <a:ext cx="3132720" cy="32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pic>
        <p:nvPicPr>
          <p:cNvPr id="88" name="Picture 5"/>
          <p:cNvPicPr/>
          <p:nvPr/>
        </p:nvPicPr>
        <p:blipFill>
          <a:blip r:embed="rId2"/>
          <a:stretch/>
        </p:blipFill>
        <p:spPr>
          <a:xfrm>
            <a:off x="12287520" y="3060000"/>
            <a:ext cx="3911760" cy="4113720"/>
          </a:xfrm>
          <a:prstGeom prst="rect">
            <a:avLst/>
          </a:prstGeom>
          <a:ln w="0">
            <a:noFill/>
          </a:ln>
        </p:spPr>
      </p:pic>
      <p:grpSp>
        <p:nvGrpSpPr>
          <p:cNvPr id="89" name="Agrupar 88"/>
          <p:cNvGrpSpPr/>
          <p:nvPr/>
        </p:nvGrpSpPr>
        <p:grpSpPr>
          <a:xfrm>
            <a:off x="1429920" y="2635200"/>
            <a:ext cx="10269360" cy="4773240"/>
            <a:chOff x="1429920" y="2635200"/>
            <a:chExt cx="10269360" cy="4773240"/>
          </a:xfrm>
        </p:grpSpPr>
        <p:grpSp>
          <p:nvGrpSpPr>
            <p:cNvPr id="90" name="Agrupar 47"/>
            <p:cNvGrpSpPr/>
            <p:nvPr/>
          </p:nvGrpSpPr>
          <p:grpSpPr>
            <a:xfrm>
              <a:off x="1429920" y="2635200"/>
              <a:ext cx="9476280" cy="4773240"/>
              <a:chOff x="1429920" y="2635200"/>
              <a:chExt cx="9476280" cy="4773240"/>
            </a:xfrm>
          </p:grpSpPr>
          <p:sp>
            <p:nvSpPr>
              <p:cNvPr id="91" name="TextBox 7"/>
              <p:cNvSpPr/>
              <p:nvPr/>
            </p:nvSpPr>
            <p:spPr>
              <a:xfrm>
                <a:off x="1429920" y="2635200"/>
                <a:ext cx="5771160" cy="204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>
                  <a:lnSpc>
                    <a:spcPts val="16098"/>
                  </a:lnSpc>
                </a:pPr>
                <a:r>
                  <a:rPr lang="pt-BR" sz="11500" b="1" strike="noStrike" spc="-1">
                    <a:solidFill>
                      <a:srgbClr val="374709"/>
                    </a:solidFill>
                    <a:latin typeface="League Spartan"/>
                    <a:ea typeface="DejaVu Sans"/>
                  </a:rPr>
                  <a:t>VIEWS</a:t>
                </a:r>
                <a:endParaRPr lang="pt-BR" sz="115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TextBox 8"/>
              <p:cNvSpPr/>
              <p:nvPr/>
            </p:nvSpPr>
            <p:spPr>
              <a:xfrm>
                <a:off x="1430640" y="4741920"/>
                <a:ext cx="9475560" cy="2666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>
                  <a:lnSpc>
                    <a:spcPts val="10500"/>
                  </a:lnSpc>
                </a:pPr>
                <a:r>
                  <a:rPr lang="en-US" sz="7500" b="0" strike="noStrike" spc="-1">
                    <a:solidFill>
                      <a:srgbClr val="374709"/>
                    </a:solidFill>
                    <a:latin typeface="Bebas Neue"/>
                    <a:ea typeface="DejaVu Sans"/>
                  </a:rPr>
                  <a:t>O que é e suas funcionalidades</a:t>
                </a:r>
                <a:endParaRPr lang="pt-BR" sz="75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3" name="Retângulo 50"/>
            <p:cNvSpPr/>
            <p:nvPr/>
          </p:nvSpPr>
          <p:spPr>
            <a:xfrm>
              <a:off x="1440000" y="4500000"/>
              <a:ext cx="10259280" cy="179280"/>
            </a:xfrm>
            <a:prstGeom prst="rect">
              <a:avLst/>
            </a:prstGeom>
            <a:solidFill>
              <a:srgbClr val="37470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ctr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>
            <a:off x="13583160" y="-360000"/>
            <a:ext cx="4956120" cy="10799280"/>
            <a:chOff x="13583160" y="-360000"/>
            <a:chExt cx="4956120" cy="10799280"/>
          </a:xfrm>
        </p:grpSpPr>
        <p:sp>
          <p:nvSpPr>
            <p:cNvPr id="95" name="Freeform 3"/>
            <p:cNvSpPr/>
            <p:nvPr/>
          </p:nvSpPr>
          <p:spPr>
            <a:xfrm>
              <a:off x="13583160" y="-210600"/>
              <a:ext cx="4956120" cy="10649880"/>
            </a:xfrm>
            <a:custGeom>
              <a:avLst/>
              <a:gdLst>
                <a:gd name="textAreaLeft" fmla="*/ 0 w 4956120"/>
                <a:gd name="textAreaRight" fmla="*/ 4957200 w 4956120"/>
                <a:gd name="textAreaTop" fmla="*/ 0 h 10649880"/>
                <a:gd name="textAreaBottom" fmla="*/ 10650960 h 1064988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TextBox 4"/>
            <p:cNvSpPr/>
            <p:nvPr/>
          </p:nvSpPr>
          <p:spPr>
            <a:xfrm>
              <a:off x="13583160" y="-360000"/>
              <a:ext cx="3250800" cy="334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97" name="Agrupar 54"/>
          <p:cNvGrpSpPr/>
          <p:nvPr/>
        </p:nvGrpSpPr>
        <p:grpSpPr>
          <a:xfrm>
            <a:off x="1027800" y="837360"/>
            <a:ext cx="12211920" cy="8375040"/>
            <a:chOff x="1027800" y="837360"/>
            <a:chExt cx="12211920" cy="8375040"/>
          </a:xfrm>
        </p:grpSpPr>
        <p:grpSp>
          <p:nvGrpSpPr>
            <p:cNvPr id="98" name="Group 5"/>
            <p:cNvGrpSpPr/>
            <p:nvPr/>
          </p:nvGrpSpPr>
          <p:grpSpPr>
            <a:xfrm>
              <a:off x="1028520" y="2234880"/>
              <a:ext cx="11468880" cy="3229560"/>
              <a:chOff x="1028520" y="2234880"/>
              <a:chExt cx="11468880" cy="3229560"/>
            </a:xfrm>
          </p:grpSpPr>
          <p:sp>
            <p:nvSpPr>
              <p:cNvPr id="99" name="Freeform 6"/>
              <p:cNvSpPr/>
              <p:nvPr/>
            </p:nvSpPr>
            <p:spPr>
              <a:xfrm>
                <a:off x="1028520" y="2379240"/>
                <a:ext cx="11468880" cy="142920"/>
              </a:xfrm>
              <a:custGeom>
                <a:avLst/>
                <a:gdLst>
                  <a:gd name="textAreaLeft" fmla="*/ 0 w 11468880"/>
                  <a:gd name="textAreaRight" fmla="*/ 11469960 w 11468880"/>
                  <a:gd name="textAreaTop" fmla="*/ 0 h 142920"/>
                  <a:gd name="textAreaBottom" fmla="*/ 144000 h 142920"/>
                </a:gdLst>
                <a:ahLst/>
                <a:cxnLst/>
                <a:rect l="textAreaLeft" t="textAreaTop" r="textAreaRight" b="textAreaBottom"/>
                <a:pathLst>
                  <a:path w="3020853" h="37948">
                    <a:moveTo>
                      <a:pt x="0" y="0"/>
                    </a:moveTo>
                    <a:lnTo>
                      <a:pt x="3020853" y="0"/>
                    </a:lnTo>
                    <a:lnTo>
                      <a:pt x="3020853" y="37948"/>
                    </a:lnTo>
                    <a:lnTo>
                      <a:pt x="0" y="37948"/>
                    </a:lnTo>
                    <a:close/>
                  </a:path>
                </a:pathLst>
              </a:custGeom>
              <a:solidFill>
                <a:srgbClr val="3747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4000" rIns="90000" bIns="144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00" name="TextBox 7"/>
              <p:cNvSpPr/>
              <p:nvPr/>
            </p:nvSpPr>
            <p:spPr>
              <a:xfrm>
                <a:off x="1028520" y="2234880"/>
                <a:ext cx="3085200" cy="322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0760" tIns="50760" rIns="50760" bIns="507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sp>
          <p:nvSpPr>
            <p:cNvPr id="101" name="TextBox 8"/>
            <p:cNvSpPr/>
            <p:nvPr/>
          </p:nvSpPr>
          <p:spPr>
            <a:xfrm>
              <a:off x="1028520" y="837360"/>
              <a:ext cx="12211200" cy="17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pt-BR" sz="10000" b="1" strike="noStrike" spc="-1">
                  <a:solidFill>
                    <a:srgbClr val="374709"/>
                  </a:solidFill>
                  <a:latin typeface="League Spartan"/>
                  <a:ea typeface="DejaVu Sans"/>
                </a:rPr>
                <a:t>O que são Views?</a:t>
              </a:r>
              <a:endParaRPr lang="pt-BR" sz="10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Box 9"/>
            <p:cNvSpPr/>
            <p:nvPr/>
          </p:nvSpPr>
          <p:spPr>
            <a:xfrm>
              <a:off x="1027800" y="2990880"/>
              <a:ext cx="11247120" cy="622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just">
                <a:lnSpc>
                  <a:spcPts val="6999"/>
                </a:lnSpc>
              </a:pP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Uma </a:t>
              </a:r>
              <a:r>
                <a:rPr lang="pt-BR" sz="44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view</a:t>
              </a: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 é um objeto que é formado por declarações </a:t>
              </a:r>
              <a:r>
                <a:rPr lang="pt-BR" sz="44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selects</a:t>
              </a: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, que retornam uma visualização de dados específica de uma ou mais tabelas de um banco de dados. </a:t>
              </a: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uma view pode ser utilizada com um conjunto de tabelas que</a:t>
              </a: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podem ser agregadas a outros conjuntos através do comando </a:t>
              </a:r>
              <a:r>
                <a:rPr lang="pt-BR" sz="44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union</a:t>
              </a:r>
              <a:r>
                <a:rPr lang="pt-BR" sz="44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.</a:t>
              </a:r>
              <a:endParaRPr lang="pt-BR" sz="4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Freeform 13"/>
          <p:cNvSpPr/>
          <p:nvPr/>
        </p:nvSpPr>
        <p:spPr>
          <a:xfrm>
            <a:off x="-180000" y="-180000"/>
            <a:ext cx="779400" cy="10648440"/>
          </a:xfrm>
          <a:custGeom>
            <a:avLst/>
            <a:gdLst>
              <a:gd name="textAreaLeft" fmla="*/ 0 w 779400"/>
              <a:gd name="textAreaRight" fmla="*/ 780480 w 779400"/>
              <a:gd name="textAreaTop" fmla="*/ 0 h 10648440"/>
              <a:gd name="textAreaBottom" fmla="*/ 10649520 h 10648440"/>
            </a:gdLst>
            <a:ahLst/>
            <a:cxnLst/>
            <a:rect l="textAreaLeft" t="textAreaTop" r="textAreaRight" b="textAreaBottom"/>
            <a:pathLst>
              <a:path w="1239119" h="2709333">
                <a:moveTo>
                  <a:pt x="0" y="0"/>
                </a:moveTo>
                <a:lnTo>
                  <a:pt x="1239119" y="0"/>
                </a:lnTo>
                <a:lnTo>
                  <a:pt x="123911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DED3A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7029720" y="10620000"/>
            <a:ext cx="4130280" cy="2880000"/>
            <a:chOff x="7029720" y="10620000"/>
            <a:chExt cx="4130280" cy="2880000"/>
          </a:xfrm>
        </p:grpSpPr>
        <p:grpSp>
          <p:nvGrpSpPr>
            <p:cNvPr id="105" name="Agrupar 104"/>
            <p:cNvGrpSpPr/>
            <p:nvPr/>
          </p:nvGrpSpPr>
          <p:grpSpPr>
            <a:xfrm>
              <a:off x="7029720" y="10906920"/>
              <a:ext cx="4110480" cy="2593080"/>
              <a:chOff x="7029720" y="10906920"/>
              <a:chExt cx="4110480" cy="2593080"/>
            </a:xfrm>
          </p:grpSpPr>
          <p:grpSp>
            <p:nvGrpSpPr>
              <p:cNvPr id="106" name="Agrupar 105"/>
              <p:cNvGrpSpPr/>
              <p:nvPr/>
            </p:nvGrpSpPr>
            <p:grpSpPr>
              <a:xfrm>
                <a:off x="7029720" y="10906920"/>
                <a:ext cx="4110480" cy="2593080"/>
                <a:chOff x="7029720" y="10906920"/>
                <a:chExt cx="4110480" cy="2593080"/>
              </a:xfrm>
            </p:grpSpPr>
            <p:sp>
              <p:nvSpPr>
                <p:cNvPr id="107" name="Cubo 106"/>
                <p:cNvSpPr/>
                <p:nvPr/>
              </p:nvSpPr>
              <p:spPr>
                <a:xfrm>
                  <a:off x="7029720" y="10918440"/>
                  <a:ext cx="4110480" cy="2581560"/>
                </a:xfrm>
                <a:prstGeom prst="cube">
                  <a:avLst>
                    <a:gd name="adj" fmla="val 39143"/>
                  </a:avLst>
                </a:prstGeom>
                <a:solidFill>
                  <a:srgbClr val="431D3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" name="Retângulo 107"/>
                <p:cNvSpPr/>
                <p:nvPr/>
              </p:nvSpPr>
              <p:spPr>
                <a:xfrm>
                  <a:off x="7890120" y="11950920"/>
                  <a:ext cx="1147680" cy="1549080"/>
                </a:xfrm>
                <a:prstGeom prst="rect">
                  <a:avLst/>
                </a:prstGeom>
                <a:solidFill>
                  <a:srgbClr val="37470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" name="Retângulo 108"/>
                <p:cNvSpPr/>
                <p:nvPr/>
              </p:nvSpPr>
              <p:spPr>
                <a:xfrm>
                  <a:off x="9034920" y="10906920"/>
                  <a:ext cx="1147320" cy="1044000"/>
                </a:xfrm>
                <a:prstGeom prst="rect">
                  <a:avLst/>
                </a:prstGeom>
                <a:solidFill>
                  <a:srgbClr val="37470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10" name="Agrupar 109"/>
            <p:cNvGrpSpPr/>
            <p:nvPr/>
          </p:nvGrpSpPr>
          <p:grpSpPr>
            <a:xfrm>
              <a:off x="7407720" y="10620000"/>
              <a:ext cx="3752280" cy="2578320"/>
              <a:chOff x="7407720" y="10620000"/>
              <a:chExt cx="3752280" cy="2578320"/>
            </a:xfrm>
          </p:grpSpPr>
          <p:grpSp>
            <p:nvGrpSpPr>
              <p:cNvPr id="111" name="Agrupar 110"/>
              <p:cNvGrpSpPr/>
              <p:nvPr/>
            </p:nvGrpSpPr>
            <p:grpSpPr>
              <a:xfrm>
                <a:off x="7407720" y="10620000"/>
                <a:ext cx="3732480" cy="1262160"/>
                <a:chOff x="7407720" y="10620000"/>
                <a:chExt cx="3732480" cy="1262160"/>
              </a:xfrm>
            </p:grpSpPr>
            <p:sp>
              <p:nvSpPr>
                <p:cNvPr id="112" name="Cubo 111"/>
                <p:cNvSpPr/>
                <p:nvPr/>
              </p:nvSpPr>
              <p:spPr>
                <a:xfrm>
                  <a:off x="7407720" y="10620000"/>
                  <a:ext cx="3729240" cy="1262160"/>
                </a:xfrm>
                <a:prstGeom prst="cube">
                  <a:avLst>
                    <a:gd name="adj" fmla="val 78097"/>
                  </a:avLst>
                </a:prstGeom>
                <a:solidFill>
                  <a:srgbClr val="37470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3" name="Retângulo 112"/>
                <p:cNvSpPr/>
                <p:nvPr/>
              </p:nvSpPr>
              <p:spPr>
                <a:xfrm rot="18935400">
                  <a:off x="10140120" y="11113920"/>
                  <a:ext cx="1206000" cy="96840"/>
                </a:xfrm>
                <a:prstGeom prst="rect">
                  <a:avLst/>
                </a:prstGeom>
                <a:solidFill>
                  <a:srgbClr val="DED3A6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90000" rIns="90000" bIns="90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4" name="Retângulo 113"/>
                <p:cNvSpPr/>
                <p:nvPr/>
              </p:nvSpPr>
              <p:spPr>
                <a:xfrm>
                  <a:off x="8151840" y="11595240"/>
                  <a:ext cx="1147320" cy="286920"/>
                </a:xfrm>
                <a:prstGeom prst="rect">
                  <a:avLst/>
                </a:prstGeom>
                <a:solidFill>
                  <a:srgbClr val="4F81B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5" name="Retângulo 114"/>
                <p:cNvSpPr/>
                <p:nvPr/>
              </p:nvSpPr>
              <p:spPr>
                <a:xfrm>
                  <a:off x="9228240" y="10620000"/>
                  <a:ext cx="1145160" cy="975240"/>
                </a:xfrm>
                <a:prstGeom prst="rect">
                  <a:avLst/>
                </a:prstGeom>
                <a:solidFill>
                  <a:srgbClr val="4F81BD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endParaRPr lang="pt-BR" sz="18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6" name="Retângulo 115"/>
              <p:cNvSpPr/>
              <p:nvPr/>
            </p:nvSpPr>
            <p:spPr>
              <a:xfrm rot="18936000">
                <a:off x="10411560" y="11499120"/>
                <a:ext cx="1206000" cy="816120"/>
              </a:xfrm>
              <a:prstGeom prst="rect">
                <a:avLst/>
              </a:prstGeom>
              <a:solidFill>
                <a:srgbClr val="DED3A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2"/>
          <p:cNvGrpSpPr/>
          <p:nvPr/>
        </p:nvGrpSpPr>
        <p:grpSpPr>
          <a:xfrm>
            <a:off x="-249120" y="-360000"/>
            <a:ext cx="4956120" cy="10799280"/>
            <a:chOff x="-249120" y="-360000"/>
            <a:chExt cx="4956120" cy="10799280"/>
          </a:xfrm>
        </p:grpSpPr>
        <p:sp>
          <p:nvSpPr>
            <p:cNvPr id="118" name="Freeform 3"/>
            <p:cNvSpPr/>
            <p:nvPr/>
          </p:nvSpPr>
          <p:spPr>
            <a:xfrm>
              <a:off x="-249120" y="-210600"/>
              <a:ext cx="4956120" cy="10649880"/>
            </a:xfrm>
            <a:custGeom>
              <a:avLst/>
              <a:gdLst>
                <a:gd name="textAreaLeft" fmla="*/ 0 w 4956120"/>
                <a:gd name="textAreaRight" fmla="*/ 4957200 w 4956120"/>
                <a:gd name="textAreaTop" fmla="*/ 0 h 10649880"/>
                <a:gd name="textAreaBottom" fmla="*/ 10650960 h 1064988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TextBox 4"/>
            <p:cNvSpPr/>
            <p:nvPr/>
          </p:nvSpPr>
          <p:spPr>
            <a:xfrm>
              <a:off x="-249120" y="-360000"/>
              <a:ext cx="3250800" cy="334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20" name="Agrupar 54"/>
          <p:cNvGrpSpPr/>
          <p:nvPr/>
        </p:nvGrpSpPr>
        <p:grpSpPr>
          <a:xfrm>
            <a:off x="6075360" y="737640"/>
            <a:ext cx="12211920" cy="8375040"/>
            <a:chOff x="6075360" y="737640"/>
            <a:chExt cx="12211920" cy="8375040"/>
          </a:xfrm>
        </p:grpSpPr>
        <p:grpSp>
          <p:nvGrpSpPr>
            <p:cNvPr id="121" name="Group 5"/>
            <p:cNvGrpSpPr/>
            <p:nvPr/>
          </p:nvGrpSpPr>
          <p:grpSpPr>
            <a:xfrm>
              <a:off x="6076080" y="2135160"/>
              <a:ext cx="11468880" cy="3229560"/>
              <a:chOff x="6076080" y="2135160"/>
              <a:chExt cx="11468880" cy="3229560"/>
            </a:xfrm>
          </p:grpSpPr>
          <p:sp>
            <p:nvSpPr>
              <p:cNvPr id="122" name="Freeform 6"/>
              <p:cNvSpPr/>
              <p:nvPr/>
            </p:nvSpPr>
            <p:spPr>
              <a:xfrm>
                <a:off x="6076080" y="2279520"/>
                <a:ext cx="11468880" cy="142920"/>
              </a:xfrm>
              <a:custGeom>
                <a:avLst/>
                <a:gdLst>
                  <a:gd name="textAreaLeft" fmla="*/ 0 w 11468880"/>
                  <a:gd name="textAreaRight" fmla="*/ 11469960 w 11468880"/>
                  <a:gd name="textAreaTop" fmla="*/ 0 h 142920"/>
                  <a:gd name="textAreaBottom" fmla="*/ 144000 h 142920"/>
                </a:gdLst>
                <a:ahLst/>
                <a:cxnLst/>
                <a:rect l="textAreaLeft" t="textAreaTop" r="textAreaRight" b="textAreaBottom"/>
                <a:pathLst>
                  <a:path w="3020853" h="37948">
                    <a:moveTo>
                      <a:pt x="0" y="0"/>
                    </a:moveTo>
                    <a:lnTo>
                      <a:pt x="3020853" y="0"/>
                    </a:lnTo>
                    <a:lnTo>
                      <a:pt x="3020853" y="37948"/>
                    </a:lnTo>
                    <a:lnTo>
                      <a:pt x="0" y="37948"/>
                    </a:lnTo>
                    <a:close/>
                  </a:path>
                </a:pathLst>
              </a:custGeom>
              <a:solidFill>
                <a:srgbClr val="3747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4000" rIns="90000" bIns="144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23" name="TextBox 7"/>
              <p:cNvSpPr/>
              <p:nvPr/>
            </p:nvSpPr>
            <p:spPr>
              <a:xfrm>
                <a:off x="6076080" y="2135160"/>
                <a:ext cx="3085200" cy="322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0760" tIns="50760" rIns="50760" bIns="507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sp>
          <p:nvSpPr>
            <p:cNvPr id="124" name="TextBox 8"/>
            <p:cNvSpPr/>
            <p:nvPr/>
          </p:nvSpPr>
          <p:spPr>
            <a:xfrm>
              <a:off x="6076080" y="737640"/>
              <a:ext cx="12211200" cy="17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pt-BR" sz="10000" b="1" strike="noStrike" spc="-1">
                  <a:solidFill>
                    <a:srgbClr val="374709"/>
                  </a:solidFill>
                  <a:latin typeface="League Spartan"/>
                  <a:ea typeface="DejaVu Sans"/>
                </a:rPr>
                <a:t>Sua Funcionalidade</a:t>
              </a:r>
              <a:endParaRPr lang="pt-BR" sz="10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TextBox 9"/>
            <p:cNvSpPr/>
            <p:nvPr/>
          </p:nvSpPr>
          <p:spPr>
            <a:xfrm>
              <a:off x="6075360" y="2891160"/>
              <a:ext cx="11247120" cy="622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just">
                <a:lnSpc>
                  <a:spcPts val="6999"/>
                </a:lnSpc>
              </a:pP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Uma View pode ser utilizada, por exemplo, para: </a:t>
              </a: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  <a:p>
              <a:pPr marL="288000" indent="-216000" algn="just">
                <a:lnSpc>
                  <a:spcPts val="6999"/>
                </a:lnSpc>
                <a:buClr>
                  <a:srgbClr val="374709"/>
                </a:buClr>
                <a:buSzPct val="60000"/>
                <a:buFont typeface="Wingdings" charset="2"/>
                <a:buChar char=""/>
              </a:pP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retornar um valor baseado em um  </a:t>
              </a:r>
              <a:r>
                <a:rPr lang="pt-BR" sz="42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identificador de registro</a:t>
              </a: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;</a:t>
              </a: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  <a:p>
              <a:pPr marL="288000" indent="-216000" algn="just">
                <a:lnSpc>
                  <a:spcPts val="6999"/>
                </a:lnSpc>
                <a:buClr>
                  <a:srgbClr val="374709"/>
                </a:buClr>
                <a:buSzPct val="60000"/>
                <a:buFont typeface="Wingdings" charset="2"/>
                <a:buChar char=""/>
              </a:pP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  <a:p>
              <a:pPr marL="288000" indent="-216000" algn="just">
                <a:lnSpc>
                  <a:spcPts val="6999"/>
                </a:lnSpc>
                <a:buClr>
                  <a:srgbClr val="374709"/>
                </a:buClr>
                <a:buSzPct val="60000"/>
                <a:buFont typeface="Wingdings" charset="2"/>
                <a:buChar char=""/>
              </a:pP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promover restrições em dados para </a:t>
              </a:r>
              <a:r>
                <a:rPr lang="pt-BR" sz="42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aumentar a segurança</a:t>
              </a: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 dos mesmos;</a:t>
              </a: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  <a:p>
              <a:pPr marL="288000" indent="-216000" algn="just">
                <a:lnSpc>
                  <a:spcPts val="6999"/>
                </a:lnSpc>
                <a:buClr>
                  <a:srgbClr val="374709"/>
                </a:buClr>
                <a:buSzPct val="60000"/>
                <a:buFont typeface="Wingdings" charset="2"/>
                <a:buChar char=""/>
              </a:pP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  <a:p>
              <a:pPr marL="288000" indent="-216000" algn="just">
                <a:lnSpc>
                  <a:spcPts val="6999"/>
                </a:lnSpc>
                <a:buClr>
                  <a:srgbClr val="374709"/>
                </a:buClr>
                <a:buSzPct val="60000"/>
                <a:buFont typeface="Wingdings" charset="2"/>
                <a:buChar char=""/>
              </a:pP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definir </a:t>
              </a:r>
              <a:r>
                <a:rPr lang="pt-BR" sz="42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políticas de acesso</a:t>
              </a:r>
              <a:r>
                <a:rPr lang="pt-BR" sz="4200" b="0" strike="noStrike" spc="-1">
                  <a:solidFill>
                    <a:srgbClr val="431D32"/>
                  </a:solidFill>
                  <a:latin typeface="Bebas Neue"/>
                  <a:ea typeface="DejaVu Sans"/>
                </a:rPr>
                <a:t> </a:t>
              </a:r>
              <a:r>
                <a:rPr lang="pt-BR" sz="42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em nível de tabela e coluna. </a:t>
              </a:r>
              <a:endParaRPr lang="pt-BR" sz="4200" b="0" strike="noStrike" spc="-1">
                <a:solidFill>
                  <a:srgbClr val="374709"/>
                </a:solidFill>
                <a:latin typeface="Arial"/>
              </a:endParaRPr>
            </a:p>
          </p:txBody>
        </p:sp>
      </p:grpSp>
      <p:sp>
        <p:nvSpPr>
          <p:cNvPr id="126" name="Freeform 15"/>
          <p:cNvSpPr/>
          <p:nvPr/>
        </p:nvSpPr>
        <p:spPr>
          <a:xfrm>
            <a:off x="17760600" y="-180000"/>
            <a:ext cx="779400" cy="10648440"/>
          </a:xfrm>
          <a:custGeom>
            <a:avLst/>
            <a:gdLst>
              <a:gd name="textAreaLeft" fmla="*/ 0 w 779400"/>
              <a:gd name="textAreaRight" fmla="*/ 780480 w 779400"/>
              <a:gd name="textAreaTop" fmla="*/ 0 h 10648440"/>
              <a:gd name="textAreaBottom" fmla="*/ 10649520 h 10648440"/>
            </a:gdLst>
            <a:ahLst/>
            <a:cxnLst/>
            <a:rect l="textAreaLeft" t="textAreaTop" r="textAreaRight" b="textAreaBottom"/>
            <a:pathLst>
              <a:path w="1239119" h="2709333">
                <a:moveTo>
                  <a:pt x="0" y="0"/>
                </a:moveTo>
                <a:lnTo>
                  <a:pt x="1239119" y="0"/>
                </a:lnTo>
                <a:lnTo>
                  <a:pt x="1239119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DED3A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9"/>
          <p:cNvGrpSpPr/>
          <p:nvPr/>
        </p:nvGrpSpPr>
        <p:grpSpPr>
          <a:xfrm>
            <a:off x="17759880" y="-360000"/>
            <a:ext cx="779400" cy="10799640"/>
            <a:chOff x="17759880" y="-360000"/>
            <a:chExt cx="779400" cy="10799640"/>
          </a:xfrm>
        </p:grpSpPr>
        <p:sp>
          <p:nvSpPr>
            <p:cNvPr id="128" name="Freeform 2"/>
            <p:cNvSpPr/>
            <p:nvPr/>
          </p:nvSpPr>
          <p:spPr>
            <a:xfrm>
              <a:off x="17759880" y="-208800"/>
              <a:ext cx="779400" cy="10648440"/>
            </a:xfrm>
            <a:custGeom>
              <a:avLst/>
              <a:gdLst>
                <a:gd name="textAreaLeft" fmla="*/ 0 w 779400"/>
                <a:gd name="textAreaRight" fmla="*/ 780480 w 779400"/>
                <a:gd name="textAreaTop" fmla="*/ 0 h 10648440"/>
                <a:gd name="textAreaBottom" fmla="*/ 10649520 h 1064844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TextBox 11"/>
            <p:cNvSpPr/>
            <p:nvPr/>
          </p:nvSpPr>
          <p:spPr>
            <a:xfrm>
              <a:off x="17759880" y="-360000"/>
              <a:ext cx="510840" cy="3347280"/>
            </a:xfrm>
            <a:prstGeom prst="rect">
              <a:avLst/>
            </a:pr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0" name="Group 2"/>
          <p:cNvGrpSpPr/>
          <p:nvPr/>
        </p:nvGrpSpPr>
        <p:grpSpPr>
          <a:xfrm>
            <a:off x="10334880" y="-1435320"/>
            <a:ext cx="7423920" cy="12763080"/>
            <a:chOff x="10334880" y="-1435320"/>
            <a:chExt cx="7423920" cy="12763080"/>
          </a:xfrm>
        </p:grpSpPr>
        <p:sp>
          <p:nvSpPr>
            <p:cNvPr id="131" name="Freeform 3"/>
            <p:cNvSpPr/>
            <p:nvPr/>
          </p:nvSpPr>
          <p:spPr>
            <a:xfrm rot="1118400">
              <a:off x="12162240" y="-1012680"/>
              <a:ext cx="3768840" cy="12054240"/>
            </a:xfrm>
            <a:custGeom>
              <a:avLst/>
              <a:gdLst>
                <a:gd name="textAreaLeft" fmla="*/ 0 w 3768840"/>
                <a:gd name="textAreaRight" fmla="*/ 3769920 w 3768840"/>
                <a:gd name="textAreaTop" fmla="*/ 0 h 12054240"/>
                <a:gd name="textAreaBottom" fmla="*/ 12055320 h 12054240"/>
              </a:gdLst>
              <a:ahLst/>
              <a:cxnLst/>
              <a:rect l="textAreaLeft" t="textAreaTop" r="textAreaRight" b="textAreaBottom"/>
              <a:pathLst>
                <a:path w="992912" h="3175072">
                  <a:moveTo>
                    <a:pt x="0" y="0"/>
                  </a:moveTo>
                  <a:lnTo>
                    <a:pt x="992912" y="0"/>
                  </a:lnTo>
                  <a:lnTo>
                    <a:pt x="992912" y="3175072"/>
                  </a:lnTo>
                  <a:lnTo>
                    <a:pt x="0" y="3175072"/>
                  </a:lnTo>
                  <a:close/>
                </a:path>
              </a:pathLst>
            </a:custGeom>
            <a:solidFill>
              <a:srgbClr val="778FD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TextBox 4"/>
            <p:cNvSpPr/>
            <p:nvPr/>
          </p:nvSpPr>
          <p:spPr>
            <a:xfrm rot="1118400">
              <a:off x="13636800" y="-1026720"/>
              <a:ext cx="3084840" cy="322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3" name="Group 5"/>
          <p:cNvGrpSpPr/>
          <p:nvPr/>
        </p:nvGrpSpPr>
        <p:grpSpPr>
          <a:xfrm>
            <a:off x="9371880" y="-1435320"/>
            <a:ext cx="7089120" cy="11769480"/>
            <a:chOff x="9371880" y="-1435320"/>
            <a:chExt cx="7089120" cy="11769480"/>
          </a:xfrm>
        </p:grpSpPr>
        <p:sp>
          <p:nvSpPr>
            <p:cNvPr id="134" name="Freeform 6"/>
            <p:cNvSpPr/>
            <p:nvPr/>
          </p:nvSpPr>
          <p:spPr>
            <a:xfrm rot="1118400">
              <a:off x="11031480" y="-985320"/>
              <a:ext cx="3769200" cy="11005920"/>
            </a:xfrm>
            <a:custGeom>
              <a:avLst/>
              <a:gdLst>
                <a:gd name="textAreaLeft" fmla="*/ 0 w 3769200"/>
                <a:gd name="textAreaRight" fmla="*/ 3770280 w 3769200"/>
                <a:gd name="textAreaTop" fmla="*/ 0 h 11005920"/>
                <a:gd name="textAreaBottom" fmla="*/ 11007000 h 11005920"/>
              </a:gdLst>
              <a:ahLst/>
              <a:cxnLst/>
              <a:rect l="textAreaLeft" t="textAreaTop" r="textAreaRight" b="textAreaBottom"/>
              <a:pathLst>
                <a:path w="992912" h="2898830">
                  <a:moveTo>
                    <a:pt x="0" y="0"/>
                  </a:moveTo>
                  <a:lnTo>
                    <a:pt x="992912" y="0"/>
                  </a:lnTo>
                  <a:lnTo>
                    <a:pt x="992912" y="2898830"/>
                  </a:lnTo>
                  <a:lnTo>
                    <a:pt x="0" y="2898830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TextBox 7"/>
            <p:cNvSpPr/>
            <p:nvPr/>
          </p:nvSpPr>
          <p:spPr>
            <a:xfrm rot="1118400">
              <a:off x="12338640" y="-1027080"/>
              <a:ext cx="3084480" cy="322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6" name="Group 12"/>
          <p:cNvGrpSpPr/>
          <p:nvPr/>
        </p:nvGrpSpPr>
        <p:grpSpPr>
          <a:xfrm>
            <a:off x="12275640" y="-180000"/>
            <a:ext cx="6753240" cy="10619280"/>
            <a:chOff x="12275640" y="-180000"/>
            <a:chExt cx="6753240" cy="10619280"/>
          </a:xfrm>
        </p:grpSpPr>
        <p:sp>
          <p:nvSpPr>
            <p:cNvPr id="137" name="Freeform 10"/>
            <p:cNvSpPr/>
            <p:nvPr/>
          </p:nvSpPr>
          <p:spPr>
            <a:xfrm>
              <a:off x="12275640" y="-33120"/>
              <a:ext cx="6753240" cy="10472400"/>
            </a:xfrm>
            <a:custGeom>
              <a:avLst/>
              <a:gdLst>
                <a:gd name="textAreaLeft" fmla="*/ 0 w 6753240"/>
                <a:gd name="textAreaRight" fmla="*/ 6754320 w 6753240"/>
                <a:gd name="textAreaTop" fmla="*/ 0 h 10472400"/>
                <a:gd name="textAreaBottom" fmla="*/ 10473480 h 10472400"/>
              </a:gdLst>
              <a:ahLst/>
              <a:cxnLst/>
              <a:rect l="textAreaLeft" t="textAreaTop" r="textAreaRight" b="textAreaBottom"/>
              <a:pathLst>
                <a:path w="3447660" h="2709333">
                  <a:moveTo>
                    <a:pt x="0" y="0"/>
                  </a:moveTo>
                  <a:lnTo>
                    <a:pt x="3447660" y="0"/>
                  </a:lnTo>
                  <a:lnTo>
                    <a:pt x="34476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TextBox 17"/>
            <p:cNvSpPr/>
            <p:nvPr/>
          </p:nvSpPr>
          <p:spPr>
            <a:xfrm>
              <a:off x="12275640" y="-180000"/>
              <a:ext cx="1591200" cy="328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39" name="Group 8"/>
          <p:cNvGrpSpPr/>
          <p:nvPr/>
        </p:nvGrpSpPr>
        <p:grpSpPr>
          <a:xfrm>
            <a:off x="-258480" y="-180000"/>
            <a:ext cx="13088880" cy="10619280"/>
            <a:chOff x="-258480" y="-180000"/>
            <a:chExt cx="13088880" cy="10619280"/>
          </a:xfrm>
        </p:grpSpPr>
        <p:sp>
          <p:nvSpPr>
            <p:cNvPr id="140" name="Freeform 9"/>
            <p:cNvSpPr/>
            <p:nvPr/>
          </p:nvSpPr>
          <p:spPr>
            <a:xfrm>
              <a:off x="-258480" y="-33120"/>
              <a:ext cx="13088880" cy="10472400"/>
            </a:xfrm>
            <a:custGeom>
              <a:avLst/>
              <a:gdLst>
                <a:gd name="textAreaLeft" fmla="*/ 0 w 13088880"/>
                <a:gd name="textAreaRight" fmla="*/ 13089960 w 13088880"/>
                <a:gd name="textAreaTop" fmla="*/ 0 h 10472400"/>
                <a:gd name="textAreaBottom" fmla="*/ 10473480 h 10472400"/>
              </a:gdLst>
              <a:ahLst/>
              <a:cxnLst/>
              <a:rect l="textAreaLeft" t="textAreaTop" r="textAreaRight" b="textAreaBottom"/>
              <a:pathLst>
                <a:path w="3447660" h="2709333">
                  <a:moveTo>
                    <a:pt x="0" y="0"/>
                  </a:moveTo>
                  <a:lnTo>
                    <a:pt x="3447660" y="0"/>
                  </a:lnTo>
                  <a:lnTo>
                    <a:pt x="34476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TextBox 10"/>
            <p:cNvSpPr/>
            <p:nvPr/>
          </p:nvSpPr>
          <p:spPr>
            <a:xfrm>
              <a:off x="-258480" y="-180000"/>
              <a:ext cx="3084480" cy="3288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42" name="Agrupar 75"/>
          <p:cNvGrpSpPr/>
          <p:nvPr/>
        </p:nvGrpSpPr>
        <p:grpSpPr>
          <a:xfrm>
            <a:off x="1006920" y="867240"/>
            <a:ext cx="12232800" cy="8838720"/>
            <a:chOff x="1006920" y="867240"/>
            <a:chExt cx="12232800" cy="8838720"/>
          </a:xfrm>
        </p:grpSpPr>
        <p:grpSp>
          <p:nvGrpSpPr>
            <p:cNvPr id="143" name="Group 11"/>
            <p:cNvGrpSpPr/>
            <p:nvPr/>
          </p:nvGrpSpPr>
          <p:grpSpPr>
            <a:xfrm>
              <a:off x="1028520" y="2359080"/>
              <a:ext cx="11468880" cy="3229560"/>
              <a:chOff x="1028520" y="2359080"/>
              <a:chExt cx="11468880" cy="3229560"/>
            </a:xfrm>
          </p:grpSpPr>
          <p:sp>
            <p:nvSpPr>
              <p:cNvPr id="144" name="Freeform 12"/>
              <p:cNvSpPr/>
              <p:nvPr/>
            </p:nvSpPr>
            <p:spPr>
              <a:xfrm>
                <a:off x="1028520" y="2503440"/>
                <a:ext cx="11468880" cy="142920"/>
              </a:xfrm>
              <a:custGeom>
                <a:avLst/>
                <a:gdLst>
                  <a:gd name="textAreaLeft" fmla="*/ 0 w 11468880"/>
                  <a:gd name="textAreaRight" fmla="*/ 11469960 w 11468880"/>
                  <a:gd name="textAreaTop" fmla="*/ 0 h 142920"/>
                  <a:gd name="textAreaBottom" fmla="*/ 144000 h 142920"/>
                </a:gdLst>
                <a:ahLst/>
                <a:cxnLst/>
                <a:rect l="textAreaLeft" t="textAreaTop" r="textAreaRight" b="textAreaBottom"/>
                <a:pathLst>
                  <a:path w="3020853" h="37948">
                    <a:moveTo>
                      <a:pt x="0" y="0"/>
                    </a:moveTo>
                    <a:lnTo>
                      <a:pt x="3020853" y="0"/>
                    </a:lnTo>
                    <a:lnTo>
                      <a:pt x="3020853" y="37948"/>
                    </a:lnTo>
                    <a:lnTo>
                      <a:pt x="0" y="37948"/>
                    </a:lnTo>
                    <a:close/>
                  </a:path>
                </a:pathLst>
              </a:custGeom>
              <a:solidFill>
                <a:srgbClr val="778FD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4000" rIns="90000" bIns="144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" name="TextBox 13"/>
              <p:cNvSpPr/>
              <p:nvPr/>
            </p:nvSpPr>
            <p:spPr>
              <a:xfrm>
                <a:off x="1028520" y="2359080"/>
                <a:ext cx="3085200" cy="322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0760" tIns="50760" rIns="50760" bIns="507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sp>
          <p:nvSpPr>
            <p:cNvPr id="146" name="TextBox 14"/>
            <p:cNvSpPr/>
            <p:nvPr/>
          </p:nvSpPr>
          <p:spPr>
            <a:xfrm>
              <a:off x="1027800" y="2990880"/>
              <a:ext cx="11247120" cy="266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Para definir Views em um banco de dados, utilize a declaração </a:t>
              </a:r>
              <a:r>
                <a:rPr lang="pt-BR" sz="5000" b="0" u="sng" strike="noStrike" spc="-1">
                  <a:solidFill>
                    <a:srgbClr val="4F81BD"/>
                  </a:solidFill>
                  <a:uFillTx/>
                  <a:latin typeface="Bebas Neue"/>
                  <a:ea typeface="DejaVu Sans"/>
                </a:rPr>
                <a:t>CREATE VIEW</a:t>
              </a: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, a qual tem a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seguinte sintaxe: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TextBox 15"/>
            <p:cNvSpPr/>
            <p:nvPr/>
          </p:nvSpPr>
          <p:spPr>
            <a:xfrm>
              <a:off x="1028520" y="867240"/>
              <a:ext cx="12211200" cy="17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pt-BR" sz="10000" b="1" strike="noStrike" spc="-1">
                  <a:solidFill>
                    <a:srgbClr val="DED3A6"/>
                  </a:solidFill>
                  <a:latin typeface="League Spartan"/>
                  <a:ea typeface="DejaVu Sans"/>
                </a:rPr>
                <a:t>Criando Views</a:t>
              </a:r>
              <a:endParaRPr lang="pt-BR" sz="10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Retângulo 81"/>
            <p:cNvSpPr/>
            <p:nvPr/>
          </p:nvSpPr>
          <p:spPr>
            <a:xfrm>
              <a:off x="1006920" y="5940000"/>
              <a:ext cx="11931480" cy="3765960"/>
            </a:xfrm>
            <a:prstGeom prst="rect">
              <a:avLst/>
            </a:prstGeom>
            <a:solidFill>
              <a:srgbClr val="431D3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CREATE [OR REPLACE] [ALGORITHM </a:t>
              </a: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=</a:t>
              </a:r>
              <a:r>
                <a:rPr lang="pt-BR" sz="5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 algorithm_type</a:t>
              </a: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] VIEW </a:t>
              </a:r>
              <a:r>
                <a:rPr lang="pt-BR" sz="5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view_name </a:t>
              </a: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[(</a:t>
              </a:r>
              <a:r>
                <a:rPr lang="pt-BR" sz="5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column_</a:t>
              </a:r>
              <a:r>
                <a:rPr lang="en-US" sz="5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list</a:t>
              </a: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)]</a:t>
              </a:r>
              <a:endParaRPr lang="pt-BR" sz="5000" b="0" strike="noStrike" spc="-1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AS </a:t>
              </a:r>
              <a:r>
                <a:rPr lang="pt-BR" sz="5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select_statement</a:t>
              </a:r>
              <a:endParaRPr lang="pt-BR" sz="5000" b="0" strike="noStrike" spc="-1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[WITH [CASCADED </a:t>
              </a: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|</a:t>
              </a:r>
              <a:r>
                <a:rPr lang="pt-BR" sz="5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 LOCAL] CHECK OPTION]</a:t>
              </a:r>
              <a:endParaRPr lang="pt-BR" sz="5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3"/>
          <p:cNvGrpSpPr/>
          <p:nvPr/>
        </p:nvGrpSpPr>
        <p:grpSpPr>
          <a:xfrm>
            <a:off x="-96840" y="9720360"/>
            <a:ext cx="18384120" cy="719280"/>
            <a:chOff x="-96840" y="9720360"/>
            <a:chExt cx="18384120" cy="719280"/>
          </a:xfrm>
        </p:grpSpPr>
        <p:sp>
          <p:nvSpPr>
            <p:cNvPr id="150" name="Freeform 4"/>
            <p:cNvSpPr/>
            <p:nvPr/>
          </p:nvSpPr>
          <p:spPr>
            <a:xfrm>
              <a:off x="-96840" y="9730440"/>
              <a:ext cx="18384120" cy="709200"/>
            </a:xfrm>
            <a:custGeom>
              <a:avLst/>
              <a:gdLst>
                <a:gd name="textAreaLeft" fmla="*/ 0 w 18384120"/>
                <a:gd name="textAreaRight" fmla="*/ 18385200 w 18384120"/>
                <a:gd name="textAreaTop" fmla="*/ 0 h 709200"/>
                <a:gd name="textAreaBottom" fmla="*/ 710280 h 70920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TextBox 5"/>
            <p:cNvSpPr/>
            <p:nvPr/>
          </p:nvSpPr>
          <p:spPr>
            <a:xfrm>
              <a:off x="-96840" y="9720360"/>
              <a:ext cx="12058920" cy="222480"/>
            </a:xfrm>
            <a:prstGeom prst="rect">
              <a:avLst/>
            </a:prstGeom>
            <a:solidFill>
              <a:srgbClr val="DED3A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52" name="Agrupar 85"/>
          <p:cNvGrpSpPr/>
          <p:nvPr/>
        </p:nvGrpSpPr>
        <p:grpSpPr>
          <a:xfrm>
            <a:off x="4140000" y="894600"/>
            <a:ext cx="9900000" cy="8361720"/>
            <a:chOff x="4140000" y="894600"/>
            <a:chExt cx="9900000" cy="8361720"/>
          </a:xfrm>
        </p:grpSpPr>
        <p:grpSp>
          <p:nvGrpSpPr>
            <p:cNvPr id="153" name="Group 13"/>
            <p:cNvGrpSpPr/>
            <p:nvPr/>
          </p:nvGrpSpPr>
          <p:grpSpPr>
            <a:xfrm>
              <a:off x="4528440" y="1957680"/>
              <a:ext cx="9133560" cy="7153920"/>
              <a:chOff x="4528440" y="1957680"/>
              <a:chExt cx="9133560" cy="7153920"/>
            </a:xfrm>
          </p:grpSpPr>
          <p:sp>
            <p:nvSpPr>
              <p:cNvPr id="154" name="TextBox 18"/>
              <p:cNvSpPr/>
              <p:nvPr/>
            </p:nvSpPr>
            <p:spPr>
              <a:xfrm>
                <a:off x="4528440" y="1957680"/>
                <a:ext cx="2104560" cy="387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0840" tIns="60840" rIns="60840" bIns="608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  <p:grpSp>
            <p:nvGrpSpPr>
              <p:cNvPr id="155" name="Group 16"/>
              <p:cNvGrpSpPr/>
              <p:nvPr/>
            </p:nvGrpSpPr>
            <p:grpSpPr>
              <a:xfrm>
                <a:off x="4624920" y="2103120"/>
                <a:ext cx="9037080" cy="7008480"/>
                <a:chOff x="4624920" y="2103120"/>
                <a:chExt cx="9037080" cy="7008480"/>
              </a:xfrm>
            </p:grpSpPr>
            <p:sp>
              <p:nvSpPr>
                <p:cNvPr id="156" name="Freeform 14"/>
                <p:cNvSpPr/>
                <p:nvPr/>
              </p:nvSpPr>
              <p:spPr>
                <a:xfrm>
                  <a:off x="4624920" y="2277360"/>
                  <a:ext cx="9037080" cy="6834240"/>
                </a:xfrm>
                <a:custGeom>
                  <a:avLst/>
                  <a:gdLst>
                    <a:gd name="textAreaLeft" fmla="*/ 0 w 9037080"/>
                    <a:gd name="textAreaRight" fmla="*/ 9038160 w 9037080"/>
                    <a:gd name="textAreaTop" fmla="*/ 0 h 6834240"/>
                    <a:gd name="textAreaBottom" fmla="*/ 6835320 h 6834240"/>
                  </a:gdLst>
                  <a:ahLst/>
                  <a:cxnLst/>
                  <a:rect l="textAreaLeft" t="textAreaTop" r="textAreaRight" b="textAreaBottom"/>
                  <a:pathLst>
                    <a:path w="3488322" h="1500572">
                      <a:moveTo>
                        <a:pt x="0" y="0"/>
                      </a:moveTo>
                      <a:lnTo>
                        <a:pt x="3488322" y="0"/>
                      </a:lnTo>
                      <a:lnTo>
                        <a:pt x="3488322" y="1500572"/>
                      </a:lnTo>
                      <a:lnTo>
                        <a:pt x="0" y="1500572"/>
                      </a:lnTo>
                      <a:close/>
                    </a:path>
                  </a:pathLst>
                </a:custGeom>
                <a:solidFill>
                  <a:srgbClr val="DED3A6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pt-BR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57" name="TextBox 19"/>
                <p:cNvSpPr/>
                <p:nvPr/>
              </p:nvSpPr>
              <p:spPr>
                <a:xfrm>
                  <a:off x="4624920" y="2103120"/>
                  <a:ext cx="2104920" cy="3875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0840" tIns="60840" rIns="60840" bIns="6084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pt-BR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endParaRPr>
                </a:p>
              </p:txBody>
            </p:sp>
          </p:grpSp>
        </p:grpSp>
        <p:sp>
          <p:nvSpPr>
            <p:cNvPr id="158" name="TextBox 20"/>
            <p:cNvSpPr/>
            <p:nvPr/>
          </p:nvSpPr>
          <p:spPr>
            <a:xfrm>
              <a:off x="4606200" y="894600"/>
              <a:ext cx="9074880" cy="12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0080"/>
                </a:lnSpc>
              </a:pPr>
              <a:r>
                <a:rPr lang="pt-BR" sz="7200" b="0" strike="noStrike" spc="-1">
                  <a:solidFill>
                    <a:srgbClr val="431D32"/>
                  </a:solidFill>
                  <a:latin typeface="Bebas Neue"/>
                  <a:ea typeface="DejaVu Sans"/>
                </a:rPr>
                <a:t>Exemplo:</a:t>
              </a:r>
              <a:endParaRPr lang="pt-BR" sz="7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Retângulo 94"/>
            <p:cNvSpPr/>
            <p:nvPr/>
          </p:nvSpPr>
          <p:spPr>
            <a:xfrm>
              <a:off x="4140000" y="2131200"/>
              <a:ext cx="9900000" cy="3525120"/>
            </a:xfrm>
            <a:prstGeom prst="rect">
              <a:avLst/>
            </a:prstGeom>
            <a:solidFill>
              <a:srgbClr val="431D32"/>
            </a:solidFill>
            <a:ln w="0">
              <a:solidFill>
                <a:srgbClr val="254061">
                  <a:alpha val="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CREATE or REPLACE  VIEW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vw_livros</a:t>
              </a:r>
              <a:endParaRPr lang="pt-BR" sz="60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AS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select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nome_livro, preco_livro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endParaRPr lang="pt-BR" sz="60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from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tb_livros;</a:t>
              </a:r>
              <a:endParaRPr lang="pt-BR" sz="6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Retângulo 95"/>
            <p:cNvSpPr/>
            <p:nvPr/>
          </p:nvSpPr>
          <p:spPr>
            <a:xfrm>
              <a:off x="4140000" y="6660000"/>
              <a:ext cx="9900000" cy="2596320"/>
            </a:xfrm>
            <a:prstGeom prst="rect">
              <a:avLst/>
            </a:prstGeom>
            <a:solidFill>
              <a:srgbClr val="431D32"/>
            </a:solidFill>
            <a:ln w="0">
              <a:solidFill>
                <a:srgbClr val="254061">
                  <a:alpha val="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Select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 * </a:t>
              </a: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from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</a:t>
              </a:r>
              <a:r>
                <a:rPr lang="pt-BR" sz="6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vw_livros </a:t>
              </a:r>
              <a:r>
                <a:rPr lang="pt-BR" sz="6000" b="0" strike="noStrike" spc="-1">
                  <a:solidFill>
                    <a:srgbClr val="4F81BD"/>
                  </a:solidFill>
                  <a:latin typeface="Bebas Neue"/>
                  <a:ea typeface="DejaVu Sans"/>
                </a:rPr>
                <a:t>limit</a:t>
              </a:r>
              <a:r>
                <a:rPr lang="pt-BR" sz="6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 3</a:t>
              </a:r>
              <a:r>
                <a:rPr lang="pt-BR" sz="6000" b="0" strike="noStrike" spc="-1">
                  <a:solidFill>
                    <a:srgbClr val="FFFFFF"/>
                  </a:solidFill>
                  <a:latin typeface="Bebas Neue"/>
                  <a:ea typeface="DejaVu Sans"/>
                </a:rPr>
                <a:t>;</a:t>
              </a:r>
              <a:endParaRPr lang="pt-BR" sz="6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7"/>
          <p:cNvGrpSpPr/>
          <p:nvPr/>
        </p:nvGrpSpPr>
        <p:grpSpPr>
          <a:xfrm>
            <a:off x="11756160" y="-1167480"/>
            <a:ext cx="7555680" cy="13158720"/>
            <a:chOff x="11756160" y="-1167480"/>
            <a:chExt cx="7555680" cy="13158720"/>
          </a:xfrm>
        </p:grpSpPr>
        <p:sp>
          <p:nvSpPr>
            <p:cNvPr id="162" name="Freeform 8"/>
            <p:cNvSpPr/>
            <p:nvPr/>
          </p:nvSpPr>
          <p:spPr>
            <a:xfrm rot="1117800">
              <a:off x="13649400" y="-755640"/>
              <a:ext cx="3769200" cy="12471840"/>
            </a:xfrm>
            <a:custGeom>
              <a:avLst/>
              <a:gdLst>
                <a:gd name="textAreaLeft" fmla="*/ 0 w 3769200"/>
                <a:gd name="textAreaRight" fmla="*/ 3770280 w 3769200"/>
                <a:gd name="textAreaTop" fmla="*/ 0 h 12471840"/>
                <a:gd name="textAreaBottom" fmla="*/ 12472920 h 12471840"/>
              </a:gdLst>
              <a:ahLst/>
              <a:cxnLst/>
              <a:rect l="textAreaLeft" t="textAreaTop" r="textAreaRight" b="textAreaBottom"/>
              <a:pathLst>
                <a:path w="992912" h="3285018">
                  <a:moveTo>
                    <a:pt x="0" y="0"/>
                  </a:moveTo>
                  <a:lnTo>
                    <a:pt x="992912" y="0"/>
                  </a:lnTo>
                  <a:lnTo>
                    <a:pt x="992912" y="3285018"/>
                  </a:lnTo>
                  <a:lnTo>
                    <a:pt x="0" y="3285018"/>
                  </a:lnTo>
                  <a:close/>
                </a:path>
              </a:pathLst>
            </a:custGeom>
            <a:solidFill>
              <a:srgbClr val="778FD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TextBox 9"/>
            <p:cNvSpPr/>
            <p:nvPr/>
          </p:nvSpPr>
          <p:spPr>
            <a:xfrm rot="1118400">
              <a:off x="15190200" y="-759240"/>
              <a:ext cx="3084480" cy="322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64" name="Group 10"/>
          <p:cNvGrpSpPr/>
          <p:nvPr/>
        </p:nvGrpSpPr>
        <p:grpSpPr>
          <a:xfrm>
            <a:off x="14246640" y="-772200"/>
            <a:ext cx="8452440" cy="13216320"/>
            <a:chOff x="14246640" y="-772200"/>
            <a:chExt cx="8452440" cy="13216320"/>
          </a:xfrm>
        </p:grpSpPr>
        <p:sp>
          <p:nvSpPr>
            <p:cNvPr id="165" name="Freeform 11"/>
            <p:cNvSpPr/>
            <p:nvPr/>
          </p:nvSpPr>
          <p:spPr>
            <a:xfrm rot="1119000">
              <a:off x="16067880" y="-186480"/>
              <a:ext cx="4809240" cy="12181680"/>
            </a:xfrm>
            <a:custGeom>
              <a:avLst/>
              <a:gdLst>
                <a:gd name="textAreaLeft" fmla="*/ 0 w 4809240"/>
                <a:gd name="textAreaRight" fmla="*/ 4810320 w 4809240"/>
                <a:gd name="textAreaTop" fmla="*/ 0 h 12181680"/>
                <a:gd name="textAreaBottom" fmla="*/ 12182760 h 12181680"/>
              </a:gdLst>
              <a:ahLst/>
              <a:cxnLst/>
              <a:rect l="textAreaLeft" t="textAreaTop" r="textAreaRight" b="textAreaBottom"/>
              <a:pathLst>
                <a:path w="1267131" h="3208640">
                  <a:moveTo>
                    <a:pt x="0" y="0"/>
                  </a:moveTo>
                  <a:lnTo>
                    <a:pt x="1267131" y="0"/>
                  </a:lnTo>
                  <a:lnTo>
                    <a:pt x="1267131" y="3208640"/>
                  </a:lnTo>
                  <a:lnTo>
                    <a:pt x="0" y="3208640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TextBox 12"/>
            <p:cNvSpPr/>
            <p:nvPr/>
          </p:nvSpPr>
          <p:spPr>
            <a:xfrm rot="1118400">
              <a:off x="17591760" y="-363960"/>
              <a:ext cx="3084480" cy="322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67" name="Agrupar 102"/>
          <p:cNvGrpSpPr/>
          <p:nvPr/>
        </p:nvGrpSpPr>
        <p:grpSpPr>
          <a:xfrm>
            <a:off x="1026000" y="837360"/>
            <a:ext cx="12268440" cy="8521920"/>
            <a:chOff x="1026000" y="837360"/>
            <a:chExt cx="12268440" cy="8521920"/>
          </a:xfrm>
        </p:grpSpPr>
        <p:sp>
          <p:nvSpPr>
            <p:cNvPr id="168" name="TextBox 2"/>
            <p:cNvSpPr/>
            <p:nvPr/>
          </p:nvSpPr>
          <p:spPr>
            <a:xfrm>
              <a:off x="1028520" y="837360"/>
              <a:ext cx="12265920" cy="17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pt-BR" sz="10000" b="1" strike="noStrike" spc="-1">
                  <a:solidFill>
                    <a:srgbClr val="374709"/>
                  </a:solidFill>
                  <a:latin typeface="League Spartan"/>
                  <a:ea typeface="DejaVu Sans"/>
                </a:rPr>
                <a:t>Alterando Views:</a:t>
              </a:r>
              <a:endParaRPr lang="pt-BR" sz="10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TextBox 3"/>
            <p:cNvSpPr/>
            <p:nvPr/>
          </p:nvSpPr>
          <p:spPr>
            <a:xfrm>
              <a:off x="1027800" y="2990880"/>
              <a:ext cx="11247120" cy="304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50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É possível alterar uma view, para que ela funcione de forma diferente, usando o comando ALTER VIEW no código.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50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Exemplo de execução: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70" name="Group 4"/>
            <p:cNvGrpSpPr/>
            <p:nvPr/>
          </p:nvGrpSpPr>
          <p:grpSpPr>
            <a:xfrm>
              <a:off x="1028520" y="2234880"/>
              <a:ext cx="11468880" cy="3229560"/>
              <a:chOff x="1028520" y="2234880"/>
              <a:chExt cx="11468880" cy="3229560"/>
            </a:xfrm>
          </p:grpSpPr>
          <p:sp>
            <p:nvSpPr>
              <p:cNvPr id="171" name="Freeform 5"/>
              <p:cNvSpPr/>
              <p:nvPr/>
            </p:nvSpPr>
            <p:spPr>
              <a:xfrm>
                <a:off x="1028520" y="2379240"/>
                <a:ext cx="11468880" cy="142920"/>
              </a:xfrm>
              <a:custGeom>
                <a:avLst/>
                <a:gdLst>
                  <a:gd name="textAreaLeft" fmla="*/ 0 w 11468880"/>
                  <a:gd name="textAreaRight" fmla="*/ 11469960 w 11468880"/>
                  <a:gd name="textAreaTop" fmla="*/ 0 h 142920"/>
                  <a:gd name="textAreaBottom" fmla="*/ 144000 h 142920"/>
                </a:gdLst>
                <a:ahLst/>
                <a:cxnLst/>
                <a:rect l="textAreaLeft" t="textAreaTop" r="textAreaRight" b="textAreaBottom"/>
                <a:pathLst>
                  <a:path w="3020853" h="37948">
                    <a:moveTo>
                      <a:pt x="0" y="0"/>
                    </a:moveTo>
                    <a:lnTo>
                      <a:pt x="3020853" y="0"/>
                    </a:lnTo>
                    <a:lnTo>
                      <a:pt x="3020853" y="37948"/>
                    </a:lnTo>
                    <a:lnTo>
                      <a:pt x="0" y="37948"/>
                    </a:lnTo>
                    <a:close/>
                  </a:path>
                </a:pathLst>
              </a:custGeom>
              <a:solidFill>
                <a:srgbClr val="37470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144000" rIns="90000" bIns="144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72" name="TextBox 6"/>
              <p:cNvSpPr/>
              <p:nvPr/>
            </p:nvSpPr>
            <p:spPr>
              <a:xfrm>
                <a:off x="1028520" y="2234880"/>
                <a:ext cx="3085200" cy="322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0760" tIns="50760" rIns="50760" bIns="507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sp>
          <p:nvSpPr>
            <p:cNvPr id="173" name="Retângulo 108"/>
            <p:cNvSpPr/>
            <p:nvPr/>
          </p:nvSpPr>
          <p:spPr>
            <a:xfrm>
              <a:off x="1026000" y="6840000"/>
              <a:ext cx="9197280" cy="2519280"/>
            </a:xfrm>
            <a:prstGeom prst="rect">
              <a:avLst/>
            </a:prstGeom>
            <a:solidFill>
              <a:srgbClr val="431D32"/>
            </a:solidFill>
            <a:ln w="0">
              <a:solidFill>
                <a:srgbClr val="254061">
                  <a:alpha val="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55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ALTER VIEW </a:t>
              </a:r>
              <a:r>
                <a:rPr lang="pt-BR" sz="5500" b="0" strike="noStrike" spc="-1">
                  <a:solidFill>
                    <a:srgbClr val="FFFFFF"/>
                  </a:solidFill>
                  <a:latin typeface="Bebas Neue"/>
                  <a:ea typeface="Microsoft YaHei"/>
                </a:rPr>
                <a:t>vw_livros</a:t>
              </a:r>
              <a:endParaRPr lang="pt-BR" sz="5500" b="0" strike="noStrike" spc="-1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55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AS</a:t>
              </a:r>
              <a:r>
                <a:rPr lang="pt-BR" sz="55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 </a:t>
              </a:r>
              <a:r>
                <a:rPr lang="pt-BR" sz="55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SELECT</a:t>
              </a:r>
              <a:r>
                <a:rPr lang="pt-BR" sz="55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 * </a:t>
              </a:r>
              <a:r>
                <a:rPr lang="pt-BR" sz="55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FROM</a:t>
              </a:r>
              <a:r>
                <a:rPr lang="pt-BR" sz="55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 </a:t>
              </a:r>
              <a:r>
                <a:rPr lang="pt-BR" sz="5500" b="0" strike="noStrike" spc="-1">
                  <a:solidFill>
                    <a:srgbClr val="FFFFFF"/>
                  </a:solidFill>
                  <a:latin typeface="Bebas Neue"/>
                  <a:ea typeface="Microsoft YaHei"/>
                </a:rPr>
                <a:t>tb_outroslivros</a:t>
              </a:r>
              <a:r>
                <a:rPr lang="pt-BR" sz="55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;</a:t>
              </a:r>
              <a:endParaRPr lang="pt-BR" sz="55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9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8"/>
          <p:cNvGrpSpPr/>
          <p:nvPr/>
        </p:nvGrpSpPr>
        <p:grpSpPr>
          <a:xfrm>
            <a:off x="-259200" y="-144360"/>
            <a:ext cx="18546480" cy="10583640"/>
            <a:chOff x="-259200" y="-144360"/>
            <a:chExt cx="18546480" cy="10583640"/>
          </a:xfrm>
        </p:grpSpPr>
        <p:sp>
          <p:nvSpPr>
            <p:cNvPr id="175" name="Freeform 17"/>
            <p:cNvSpPr/>
            <p:nvPr/>
          </p:nvSpPr>
          <p:spPr>
            <a:xfrm>
              <a:off x="-259200" y="2160"/>
              <a:ext cx="18546480" cy="10437120"/>
            </a:xfrm>
            <a:custGeom>
              <a:avLst/>
              <a:gdLst>
                <a:gd name="textAreaLeft" fmla="*/ 0 w 18546480"/>
                <a:gd name="textAreaRight" fmla="*/ 18547560 w 18546480"/>
                <a:gd name="textAreaTop" fmla="*/ 0 h 10437120"/>
                <a:gd name="textAreaBottom" fmla="*/ 10438200 h 10437120"/>
              </a:gdLst>
              <a:ahLst/>
              <a:cxnLst/>
              <a:rect l="textAreaLeft" t="textAreaTop" r="textAreaRight" b="textAreaBottom"/>
              <a:pathLst>
                <a:path w="4884914" h="2709333">
                  <a:moveTo>
                    <a:pt x="0" y="0"/>
                  </a:moveTo>
                  <a:lnTo>
                    <a:pt x="4884914" y="0"/>
                  </a:lnTo>
                  <a:lnTo>
                    <a:pt x="48849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TextBox 23"/>
            <p:cNvSpPr/>
            <p:nvPr/>
          </p:nvSpPr>
          <p:spPr>
            <a:xfrm>
              <a:off x="-259200" y="-144360"/>
              <a:ext cx="3085200" cy="32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77" name="Group 20"/>
          <p:cNvGrpSpPr/>
          <p:nvPr/>
        </p:nvGrpSpPr>
        <p:grpSpPr>
          <a:xfrm>
            <a:off x="17759880" y="-359640"/>
            <a:ext cx="779400" cy="10799640"/>
            <a:chOff x="17759880" y="-359640"/>
            <a:chExt cx="779400" cy="10799640"/>
          </a:xfrm>
        </p:grpSpPr>
        <p:sp>
          <p:nvSpPr>
            <p:cNvPr id="178" name="Freeform 19"/>
            <p:cNvSpPr/>
            <p:nvPr/>
          </p:nvSpPr>
          <p:spPr>
            <a:xfrm>
              <a:off x="17759880" y="-208440"/>
              <a:ext cx="779400" cy="10648440"/>
            </a:xfrm>
            <a:custGeom>
              <a:avLst/>
              <a:gdLst>
                <a:gd name="textAreaLeft" fmla="*/ 0 w 779400"/>
                <a:gd name="textAreaRight" fmla="*/ 780480 w 779400"/>
                <a:gd name="textAreaTop" fmla="*/ 0 h 10648440"/>
                <a:gd name="textAreaBottom" fmla="*/ 10649520 h 1064844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9" name="TextBox 27"/>
            <p:cNvSpPr/>
            <p:nvPr/>
          </p:nvSpPr>
          <p:spPr>
            <a:xfrm>
              <a:off x="17759880" y="-359640"/>
              <a:ext cx="510840" cy="3347280"/>
            </a:xfrm>
            <a:prstGeom prst="rect">
              <a:avLst/>
            </a:pr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80" name="Agrupar 115"/>
          <p:cNvGrpSpPr/>
          <p:nvPr/>
        </p:nvGrpSpPr>
        <p:grpSpPr>
          <a:xfrm>
            <a:off x="1746720" y="818280"/>
            <a:ext cx="15511320" cy="8361720"/>
            <a:chOff x="1746720" y="818280"/>
            <a:chExt cx="15511320" cy="8361720"/>
          </a:xfrm>
        </p:grpSpPr>
        <p:grpSp>
          <p:nvGrpSpPr>
            <p:cNvPr id="181" name="Group 19"/>
            <p:cNvGrpSpPr/>
            <p:nvPr/>
          </p:nvGrpSpPr>
          <p:grpSpPr>
            <a:xfrm>
              <a:off x="6011280" y="2401200"/>
              <a:ext cx="11246400" cy="3229560"/>
              <a:chOff x="6011280" y="2401200"/>
              <a:chExt cx="11246400" cy="3229560"/>
            </a:xfrm>
          </p:grpSpPr>
          <p:sp>
            <p:nvSpPr>
              <p:cNvPr id="182" name="Freeform 18"/>
              <p:cNvSpPr/>
              <p:nvPr/>
            </p:nvSpPr>
            <p:spPr>
              <a:xfrm>
                <a:off x="6011280" y="2545560"/>
                <a:ext cx="11246400" cy="81360"/>
              </a:xfrm>
              <a:custGeom>
                <a:avLst/>
                <a:gdLst>
                  <a:gd name="textAreaLeft" fmla="*/ 0 w 11246400"/>
                  <a:gd name="textAreaRight" fmla="*/ 11247480 w 11246400"/>
                  <a:gd name="textAreaTop" fmla="*/ 0 h 81360"/>
                  <a:gd name="textAreaBottom" fmla="*/ 82440 h 81360"/>
                </a:gdLst>
                <a:ahLst/>
                <a:cxnLst/>
                <a:rect l="textAreaLeft" t="textAreaTop" r="textAreaRight" b="textAreaBottom"/>
                <a:pathLst>
                  <a:path w="2962389" h="21604">
                    <a:moveTo>
                      <a:pt x="0" y="0"/>
                    </a:moveTo>
                    <a:lnTo>
                      <a:pt x="2962389" y="0"/>
                    </a:lnTo>
                    <a:lnTo>
                      <a:pt x="2962389" y="21604"/>
                    </a:lnTo>
                    <a:lnTo>
                      <a:pt x="0" y="21604"/>
                    </a:lnTo>
                    <a:close/>
                  </a:path>
                </a:pathLst>
              </a:custGeom>
              <a:solidFill>
                <a:srgbClr val="778FD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82800" rIns="90000" bIns="828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83" name="TextBox 24"/>
              <p:cNvSpPr/>
              <p:nvPr/>
            </p:nvSpPr>
            <p:spPr>
              <a:xfrm>
                <a:off x="6011280" y="2401200"/>
                <a:ext cx="3084840" cy="3229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0760" tIns="50760" rIns="50760" bIns="507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Calibri"/>
                  <a:ea typeface="DejaVu Sans"/>
                </a:endParaRPr>
              </a:p>
            </p:txBody>
          </p:sp>
        </p:grpSp>
        <p:sp>
          <p:nvSpPr>
            <p:cNvPr id="184" name="TextBox 25"/>
            <p:cNvSpPr/>
            <p:nvPr/>
          </p:nvSpPr>
          <p:spPr>
            <a:xfrm>
              <a:off x="6010920" y="2834280"/>
              <a:ext cx="11247120" cy="355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Para excluir uma view do MySQL, basta usar o comando DROP VIEW seguido do nome da View.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DED3A6"/>
                  </a:solidFill>
                  <a:latin typeface="Bebas Neue"/>
                  <a:ea typeface="DejaVu Sans"/>
                </a:rPr>
                <a:t>Exemplo de execução: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TextBox 26"/>
            <p:cNvSpPr/>
            <p:nvPr/>
          </p:nvSpPr>
          <p:spPr>
            <a:xfrm>
              <a:off x="5046120" y="818280"/>
              <a:ext cx="12211200" cy="17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r">
                <a:lnSpc>
                  <a:spcPts val="14000"/>
                </a:lnSpc>
              </a:pPr>
              <a:r>
                <a:rPr lang="pt-BR" sz="10000" b="1" strike="noStrike" spc="-1">
                  <a:solidFill>
                    <a:srgbClr val="DED3A6"/>
                  </a:solidFill>
                  <a:latin typeface="League Spartan"/>
                  <a:ea typeface="DejaVu Sans"/>
                </a:rPr>
                <a:t>Excluindo Views:</a:t>
              </a:r>
              <a:endParaRPr lang="pt-BR" sz="10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Retângulo 121"/>
            <p:cNvSpPr/>
            <p:nvPr/>
          </p:nvSpPr>
          <p:spPr>
            <a:xfrm>
              <a:off x="1746720" y="5940000"/>
              <a:ext cx="7433280" cy="3240000"/>
            </a:xfrm>
            <a:prstGeom prst="rect">
              <a:avLst/>
            </a:prstGeom>
            <a:solidFill>
              <a:srgbClr val="431D32"/>
            </a:solidFill>
            <a:ln w="0">
              <a:solidFill>
                <a:srgbClr val="254061">
                  <a:alpha val="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70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   Drop</a:t>
              </a:r>
              <a:r>
                <a:rPr lang="pt-BR" sz="70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 </a:t>
              </a:r>
              <a:r>
                <a:rPr lang="pt-BR" sz="7000" b="0" strike="noStrike" spc="-1">
                  <a:solidFill>
                    <a:srgbClr val="4F81BD"/>
                  </a:solidFill>
                  <a:latin typeface="Bebas Neue"/>
                  <a:ea typeface="Microsoft YaHei"/>
                </a:rPr>
                <a:t>VIEW</a:t>
              </a:r>
              <a:r>
                <a:rPr lang="pt-BR" sz="7000" b="0" strike="noStrike" spc="-1">
                  <a:solidFill>
                    <a:srgbClr val="DED3A6"/>
                  </a:solidFill>
                  <a:latin typeface="Bebas Neue"/>
                  <a:ea typeface="Microsoft YaHei"/>
                </a:rPr>
                <a:t> </a:t>
              </a:r>
              <a:r>
                <a:rPr lang="pt-BR" sz="7000" b="0" strike="noStrike" spc="-1">
                  <a:solidFill>
                    <a:srgbClr val="FFFFFF"/>
                  </a:solidFill>
                  <a:latin typeface="Bebas Neue"/>
                  <a:ea typeface="Microsoft YaHei"/>
                </a:rPr>
                <a:t>vw_livros;</a:t>
              </a:r>
              <a:endParaRPr lang="pt-BR" sz="7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2"/>
          <p:cNvSpPr/>
          <p:nvPr/>
        </p:nvSpPr>
        <p:spPr>
          <a:xfrm>
            <a:off x="3010320" y="335880"/>
            <a:ext cx="12265920" cy="178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14063"/>
              </a:lnSpc>
            </a:pPr>
            <a:r>
              <a:rPr lang="pt-BR" sz="10050" b="1" strike="noStrike" spc="-1">
                <a:solidFill>
                  <a:srgbClr val="374709"/>
                </a:solidFill>
                <a:latin typeface="League Spartan"/>
                <a:ea typeface="DejaVu Sans"/>
              </a:rPr>
              <a:t>Finalização</a:t>
            </a:r>
            <a:endParaRPr lang="pt-BR" sz="1005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roup 6"/>
          <p:cNvGrpSpPr/>
          <p:nvPr/>
        </p:nvGrpSpPr>
        <p:grpSpPr>
          <a:xfrm>
            <a:off x="13583520" y="-360000"/>
            <a:ext cx="4956120" cy="10799280"/>
            <a:chOff x="13583520" y="-360000"/>
            <a:chExt cx="4956120" cy="10799280"/>
          </a:xfrm>
        </p:grpSpPr>
        <p:sp>
          <p:nvSpPr>
            <p:cNvPr id="189" name="Freeform 7"/>
            <p:cNvSpPr/>
            <p:nvPr/>
          </p:nvSpPr>
          <p:spPr>
            <a:xfrm>
              <a:off x="13583520" y="-210600"/>
              <a:ext cx="4956120" cy="10649880"/>
            </a:xfrm>
            <a:custGeom>
              <a:avLst/>
              <a:gdLst>
                <a:gd name="textAreaLeft" fmla="*/ 0 w 4956120"/>
                <a:gd name="textAreaRight" fmla="*/ 4957200 w 4956120"/>
                <a:gd name="textAreaTop" fmla="*/ 0 h 10649880"/>
                <a:gd name="textAreaBottom" fmla="*/ 10650960 h 10649880"/>
              </a:gdLst>
              <a:ahLst/>
              <a:cxnLst/>
              <a:rect l="textAreaLeft" t="textAreaTop" r="textAreaRight" b="textAreaBottom"/>
              <a:pathLst>
                <a:path w="1239119" h="2709333">
                  <a:moveTo>
                    <a:pt x="0" y="0"/>
                  </a:moveTo>
                  <a:lnTo>
                    <a:pt x="1239119" y="0"/>
                  </a:lnTo>
                  <a:lnTo>
                    <a:pt x="1239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375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0" name="TextBox 16"/>
            <p:cNvSpPr/>
            <p:nvPr/>
          </p:nvSpPr>
          <p:spPr>
            <a:xfrm>
              <a:off x="13583520" y="-360000"/>
              <a:ext cx="3250800" cy="334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Calibri"/>
                <a:ea typeface="DejaVu Sans"/>
              </a:endParaRPr>
            </a:p>
          </p:txBody>
        </p:sp>
      </p:grpSp>
      <p:grpSp>
        <p:nvGrpSpPr>
          <p:cNvPr id="191" name="Agrupar 126"/>
          <p:cNvGrpSpPr/>
          <p:nvPr/>
        </p:nvGrpSpPr>
        <p:grpSpPr>
          <a:xfrm>
            <a:off x="5310360" y="3056400"/>
            <a:ext cx="7451280" cy="2320920"/>
            <a:chOff x="5310360" y="3056400"/>
            <a:chExt cx="7451280" cy="2320920"/>
          </a:xfrm>
        </p:grpSpPr>
        <p:sp>
          <p:nvSpPr>
            <p:cNvPr id="192" name="TextBox 21"/>
            <p:cNvSpPr/>
            <p:nvPr/>
          </p:nvSpPr>
          <p:spPr>
            <a:xfrm>
              <a:off x="7002360" y="3600000"/>
              <a:ext cx="5759280" cy="177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Pesquisa: </a:t>
              </a:r>
              <a:r>
                <a:rPr lang="pt-BR" sz="5000" b="0" u="sng" strike="noStrike" spc="-1">
                  <a:solidFill>
                    <a:srgbClr val="431D32"/>
                  </a:solidFill>
                  <a:uFillTx/>
                  <a:latin typeface="Bebas Neue"/>
                  <a:ea typeface="DejaVu Sans"/>
                </a:rPr>
                <a:t>Júlia e Yasmim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3" name="document-preview 1"/>
            <p:cNvGrpSpPr/>
            <p:nvPr/>
          </p:nvGrpSpPr>
          <p:grpSpPr>
            <a:xfrm>
              <a:off x="5310360" y="3056400"/>
              <a:ext cx="1850760" cy="1786320"/>
              <a:chOff x="5310360" y="3056400"/>
              <a:chExt cx="1850760" cy="1786320"/>
            </a:xfrm>
          </p:grpSpPr>
          <p:sp>
            <p:nvSpPr>
              <p:cNvPr id="194" name="Retângulo Arredondado 129"/>
              <p:cNvSpPr/>
              <p:nvPr/>
            </p:nvSpPr>
            <p:spPr>
              <a:xfrm>
                <a:off x="5310360" y="3056400"/>
                <a:ext cx="1850760" cy="1786320"/>
              </a:xfrm>
              <a:prstGeom prst="roundRect">
                <a:avLst>
                  <a:gd name="adj" fmla="val 0"/>
                </a:avLst>
              </a:prstGeom>
              <a:noFill/>
              <a:ln w="572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95" name="Forma Livre 130"/>
              <p:cNvSpPr/>
              <p:nvPr/>
            </p:nvSpPr>
            <p:spPr>
              <a:xfrm>
                <a:off x="6352560" y="3503160"/>
                <a:ext cx="230760" cy="222480"/>
              </a:xfrm>
              <a:custGeom>
                <a:avLst/>
                <a:gdLst>
                  <a:gd name="textAreaLeft" fmla="*/ 0 w 230760"/>
                  <a:gd name="textAreaRight" fmla="*/ 231480 w 230760"/>
                  <a:gd name="textAreaTop" fmla="*/ 0 h 222480"/>
                  <a:gd name="textAreaBottom" fmla="*/ 223200 h 222480"/>
                </a:gdLst>
                <a:ahLst/>
                <a:cxnLst/>
                <a:rect l="textAreaLeft" t="textAreaTop" r="textAreaRight" b="textAreaBottom"/>
                <a:pathLst>
                  <a:path w="643" h="620">
                    <a:moveTo>
                      <a:pt x="0" y="0"/>
                    </a:moveTo>
                    <a:lnTo>
                      <a:pt x="0" y="620"/>
                    </a:lnTo>
                    <a:lnTo>
                      <a:pt x="643" y="6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223200" rIns="118080" bIns="2232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96" name="Forma Livre 131"/>
              <p:cNvSpPr/>
              <p:nvPr/>
            </p:nvSpPr>
            <p:spPr>
              <a:xfrm>
                <a:off x="5887800" y="3503160"/>
                <a:ext cx="693720" cy="892800"/>
              </a:xfrm>
              <a:custGeom>
                <a:avLst/>
                <a:gdLst>
                  <a:gd name="textAreaLeft" fmla="*/ 0 w 693720"/>
                  <a:gd name="textAreaRight" fmla="*/ 694440 w 693720"/>
                  <a:gd name="textAreaTop" fmla="*/ 0 h 892800"/>
                  <a:gd name="textAreaBottom" fmla="*/ 893520 h 892800"/>
                </a:gdLst>
                <a:ahLst/>
                <a:cxnLst/>
                <a:rect l="textAreaLeft" t="textAreaTop" r="textAreaRight" b="textAreaBottom"/>
                <a:pathLst>
                  <a:path w="1929" h="2482" fill="none">
                    <a:moveTo>
                      <a:pt x="1929" y="1241"/>
                    </a:moveTo>
                    <a:lnTo>
                      <a:pt x="1929" y="620"/>
                    </a:lnTo>
                    <a:lnTo>
                      <a:pt x="1286" y="0"/>
                    </a:lnTo>
                    <a:lnTo>
                      <a:pt x="0" y="0"/>
                    </a:lnTo>
                    <a:lnTo>
                      <a:pt x="0" y="2482"/>
                    </a:lnTo>
                    <a:lnTo>
                      <a:pt x="643" y="2482"/>
                    </a:lnTo>
                  </a:path>
                </a:pathLst>
              </a:cu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73080" rIns="118080" bIns="730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97" name="Conector reto 132"/>
              <p:cNvSpPr/>
              <p:nvPr/>
            </p:nvSpPr>
            <p:spPr>
              <a:xfrm>
                <a:off x="6467400" y="4284000"/>
                <a:ext cx="114840" cy="112680"/>
              </a:xfrm>
              <a:prstGeom prst="line">
                <a:avLst/>
              </a:prstGeom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56160" rIns="118080" bIns="56160" anchor="ctr" anchorCtr="1">
                <a:noAutofit/>
              </a:bodyPr>
              <a:lstStyle/>
              <a:p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98" name="Elipse 133"/>
              <p:cNvSpPr/>
              <p:nvPr/>
            </p:nvSpPr>
            <p:spPr>
              <a:xfrm>
                <a:off x="6118560" y="3950640"/>
                <a:ext cx="348480" cy="333360"/>
              </a:xfrm>
              <a:prstGeom prst="ellipse">
                <a:avLst/>
              </a:pr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236160" rIns="118080" bIns="23616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</p:grpSp>
      <p:grpSp>
        <p:nvGrpSpPr>
          <p:cNvPr id="199" name="Agrupar 134"/>
          <p:cNvGrpSpPr/>
          <p:nvPr/>
        </p:nvGrpSpPr>
        <p:grpSpPr>
          <a:xfrm>
            <a:off x="5428800" y="5061960"/>
            <a:ext cx="7358760" cy="3176522"/>
            <a:chOff x="5428800" y="5061960"/>
            <a:chExt cx="7358760" cy="3176522"/>
          </a:xfrm>
        </p:grpSpPr>
        <p:grpSp>
          <p:nvGrpSpPr>
            <p:cNvPr id="200" name="player-volume 1"/>
            <p:cNvGrpSpPr/>
            <p:nvPr/>
          </p:nvGrpSpPr>
          <p:grpSpPr>
            <a:xfrm>
              <a:off x="5428800" y="5061960"/>
              <a:ext cx="1850760" cy="1786680"/>
              <a:chOff x="5428800" y="5061960"/>
              <a:chExt cx="1850760" cy="1786680"/>
            </a:xfrm>
          </p:grpSpPr>
          <p:sp>
            <p:nvSpPr>
              <p:cNvPr id="201" name="Retângulo Arredondado 136"/>
              <p:cNvSpPr/>
              <p:nvPr/>
            </p:nvSpPr>
            <p:spPr>
              <a:xfrm>
                <a:off x="5428800" y="5061960"/>
                <a:ext cx="1850760" cy="1786680"/>
              </a:xfrm>
              <a:prstGeom prst="roundRect">
                <a:avLst>
                  <a:gd name="adj" fmla="val 0"/>
                </a:avLst>
              </a:prstGeom>
              <a:noFill/>
              <a:ln w="572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02" name="Forma Livre 137"/>
              <p:cNvSpPr/>
              <p:nvPr/>
            </p:nvSpPr>
            <p:spPr>
              <a:xfrm>
                <a:off x="5889960" y="5841720"/>
                <a:ext cx="114120" cy="222480"/>
              </a:xfrm>
              <a:custGeom>
                <a:avLst/>
                <a:gdLst>
                  <a:gd name="textAreaLeft" fmla="*/ 0 w 114120"/>
                  <a:gd name="textAreaRight" fmla="*/ 114840 w 114120"/>
                  <a:gd name="textAreaTop" fmla="*/ 0 h 222480"/>
                  <a:gd name="textAreaBottom" fmla="*/ 223200 h 222480"/>
                </a:gdLst>
                <a:ahLst/>
                <a:cxnLst/>
                <a:rect l="textAreaLeft" t="textAreaTop" r="textAreaRight" b="textAreaBottom"/>
                <a:pathLst>
                  <a:path w="319" h="620">
                    <a:moveTo>
                      <a:pt x="0" y="0"/>
                    </a:moveTo>
                    <a:lnTo>
                      <a:pt x="0" y="620"/>
                    </a:lnTo>
                    <a:lnTo>
                      <a:pt x="319" y="620"/>
                    </a:lnTo>
                    <a:lnTo>
                      <a:pt x="31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240" cap="sq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223200" rIns="118080" bIns="2232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03" name="Forma Livre 138"/>
              <p:cNvSpPr/>
              <p:nvPr/>
            </p:nvSpPr>
            <p:spPr>
              <a:xfrm>
                <a:off x="6121440" y="5507640"/>
                <a:ext cx="345600" cy="892080"/>
              </a:xfrm>
              <a:custGeom>
                <a:avLst/>
                <a:gdLst>
                  <a:gd name="textAreaLeft" fmla="*/ 0 w 345600"/>
                  <a:gd name="textAreaRight" fmla="*/ 346320 w 345600"/>
                  <a:gd name="textAreaTop" fmla="*/ 0 h 892080"/>
                  <a:gd name="textAreaBottom" fmla="*/ 892800 h 892080"/>
                </a:gdLst>
                <a:ahLst/>
                <a:cxnLst/>
                <a:rect l="textAreaLeft" t="textAreaTop" r="textAreaRight" b="textAreaBottom"/>
                <a:pathLst>
                  <a:path w="962" h="2480">
                    <a:moveTo>
                      <a:pt x="962" y="0"/>
                    </a:moveTo>
                    <a:lnTo>
                      <a:pt x="643" y="0"/>
                    </a:lnTo>
                    <a:lnTo>
                      <a:pt x="0" y="928"/>
                    </a:lnTo>
                    <a:lnTo>
                      <a:pt x="0" y="1548"/>
                    </a:lnTo>
                    <a:lnTo>
                      <a:pt x="643" y="2480"/>
                    </a:lnTo>
                    <a:lnTo>
                      <a:pt x="962" y="2480"/>
                    </a:lnTo>
                    <a:lnTo>
                      <a:pt x="962" y="0"/>
                    </a:lnTo>
                    <a:close/>
                  </a:path>
                </a:pathLst>
              </a:custGeom>
              <a:noFill/>
              <a:ln w="57240" cap="sq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73080" rIns="118080" bIns="730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04" name="Arco 139"/>
              <p:cNvSpPr/>
              <p:nvPr/>
            </p:nvSpPr>
            <p:spPr>
              <a:xfrm>
                <a:off x="6351840" y="5618520"/>
                <a:ext cx="461520" cy="668880"/>
              </a:xfrm>
              <a:prstGeom prst="arc">
                <a:avLst>
                  <a:gd name="adj1" fmla="val 16169349"/>
                  <a:gd name="adj2" fmla="val 5370177"/>
                </a:avLst>
              </a:prstGeom>
              <a:noFill/>
              <a:ln w="57240" cap="sq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73080" rIns="118080" bIns="730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05" name="Arco 140"/>
              <p:cNvSpPr/>
              <p:nvPr/>
            </p:nvSpPr>
            <p:spPr>
              <a:xfrm>
                <a:off x="6405480" y="5729400"/>
                <a:ext cx="293040" cy="448560"/>
              </a:xfrm>
              <a:prstGeom prst="arc">
                <a:avLst>
                  <a:gd name="adj1" fmla="val 16304004"/>
                  <a:gd name="adj2" fmla="val 5381169"/>
                </a:avLst>
              </a:prstGeom>
              <a:noFill/>
              <a:ln w="57240" cap="sq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080" tIns="73080" rIns="118080" bIns="7308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  <p:sp>
          <p:nvSpPr>
            <p:cNvPr id="206" name="TextBox 22"/>
            <p:cNvSpPr/>
            <p:nvPr/>
          </p:nvSpPr>
          <p:spPr>
            <a:xfrm>
              <a:off x="7028280" y="5623920"/>
              <a:ext cx="5759280" cy="26145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pt-BR" sz="5000" b="0" strike="noStrike" spc="-1" dirty="0">
                  <a:solidFill>
                    <a:srgbClr val="374709"/>
                  </a:solidFill>
                  <a:latin typeface="Bebas Neue"/>
                  <a:ea typeface="DejaVu Sans"/>
                </a:rPr>
                <a:t>Apresentação: </a:t>
              </a:r>
              <a:r>
                <a:rPr lang="pt-BR" sz="5000" b="0" strike="noStrike" spc="-1" dirty="0" smtClean="0">
                  <a:solidFill>
                    <a:srgbClr val="4F81BD"/>
                  </a:solidFill>
                  <a:latin typeface="Bebas Neue"/>
                  <a:ea typeface="DejaVu Sans"/>
                </a:rPr>
                <a:t>José e </a:t>
              </a:r>
              <a:r>
                <a:rPr lang="pt-BR" sz="5000" spc="-1" dirty="0" err="1" smtClean="0">
                  <a:solidFill>
                    <a:srgbClr val="4F81BD"/>
                  </a:solidFill>
                  <a:latin typeface="Bebas Neue"/>
                  <a:ea typeface="DejaVu Sans"/>
                </a:rPr>
                <a:t>victor</a:t>
              </a:r>
              <a:endParaRPr lang="pt-BR" sz="5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endParaRPr lang="pt-BR" sz="5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7" name="Agrupar 142"/>
          <p:cNvGrpSpPr/>
          <p:nvPr/>
        </p:nvGrpSpPr>
        <p:grpSpPr>
          <a:xfrm>
            <a:off x="5320440" y="7200000"/>
            <a:ext cx="6891120" cy="2326320"/>
            <a:chOff x="5320440" y="7200000"/>
            <a:chExt cx="6891120" cy="2326320"/>
          </a:xfrm>
        </p:grpSpPr>
        <p:grpSp>
          <p:nvGrpSpPr>
            <p:cNvPr id="208" name="system-run 1"/>
            <p:cNvGrpSpPr/>
            <p:nvPr/>
          </p:nvGrpSpPr>
          <p:grpSpPr>
            <a:xfrm>
              <a:off x="5320440" y="7200000"/>
              <a:ext cx="1850760" cy="1786320"/>
              <a:chOff x="5320440" y="7200000"/>
              <a:chExt cx="1850760" cy="1786320"/>
            </a:xfrm>
          </p:grpSpPr>
          <p:sp>
            <p:nvSpPr>
              <p:cNvPr id="209" name="Retângulo Arredondado 144"/>
              <p:cNvSpPr/>
              <p:nvPr/>
            </p:nvSpPr>
            <p:spPr>
              <a:xfrm>
                <a:off x="5320440" y="7200000"/>
                <a:ext cx="1850760" cy="1786320"/>
              </a:xfrm>
              <a:prstGeom prst="roundRect">
                <a:avLst>
                  <a:gd name="adj" fmla="val 0"/>
                </a:avLst>
              </a:prstGeom>
              <a:noFill/>
              <a:ln w="5724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10" name="Forma Livre 145"/>
              <p:cNvSpPr/>
              <p:nvPr/>
            </p:nvSpPr>
            <p:spPr>
              <a:xfrm>
                <a:off x="5781960" y="7644960"/>
                <a:ext cx="925200" cy="892800"/>
              </a:xfrm>
              <a:custGeom>
                <a:avLst/>
                <a:gdLst>
                  <a:gd name="textAreaLeft" fmla="*/ 0 w 925200"/>
                  <a:gd name="textAreaRight" fmla="*/ 925920 w 925200"/>
                  <a:gd name="textAreaTop" fmla="*/ 0 h 892800"/>
                  <a:gd name="textAreaBottom" fmla="*/ 893520 h 892800"/>
                </a:gdLst>
                <a:ahLst/>
                <a:cxnLst/>
                <a:rect l="textAreaLeft" t="textAreaTop" r="textAreaRight" b="textAreaBottom"/>
                <a:pathLst>
                  <a:path w="2572" h="2482">
                    <a:moveTo>
                      <a:pt x="0" y="0"/>
                    </a:moveTo>
                    <a:lnTo>
                      <a:pt x="2572" y="0"/>
                    </a:lnTo>
                    <a:lnTo>
                      <a:pt x="2572" y="2482"/>
                    </a:lnTo>
                    <a:lnTo>
                      <a:pt x="0" y="24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440" tIns="73440" rIns="118440" bIns="73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11" name="Forma Livre 146"/>
              <p:cNvSpPr/>
              <p:nvPr/>
            </p:nvSpPr>
            <p:spPr>
              <a:xfrm>
                <a:off x="5781960" y="7644960"/>
                <a:ext cx="925200" cy="222840"/>
              </a:xfrm>
              <a:custGeom>
                <a:avLst/>
                <a:gdLst>
                  <a:gd name="textAreaLeft" fmla="*/ 0 w 925200"/>
                  <a:gd name="textAreaRight" fmla="*/ 925920 w 925200"/>
                  <a:gd name="textAreaTop" fmla="*/ 0 h 222840"/>
                  <a:gd name="textAreaBottom" fmla="*/ 223560 h 222840"/>
                </a:gdLst>
                <a:ahLst/>
                <a:cxnLst/>
                <a:rect l="textAreaLeft" t="textAreaTop" r="textAreaRight" b="textAreaBottom"/>
                <a:pathLst>
                  <a:path w="2572" h="621">
                    <a:moveTo>
                      <a:pt x="2572" y="0"/>
                    </a:moveTo>
                    <a:lnTo>
                      <a:pt x="0" y="0"/>
                    </a:lnTo>
                    <a:lnTo>
                      <a:pt x="0" y="621"/>
                    </a:lnTo>
                    <a:lnTo>
                      <a:pt x="2572" y="621"/>
                    </a:lnTo>
                    <a:lnTo>
                      <a:pt x="2572" y="0"/>
                    </a:lnTo>
                    <a:close/>
                  </a:path>
                </a:pathLst>
              </a:cu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440" tIns="223920" rIns="118440" bIns="22392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212" name="Forma Livre 147"/>
              <p:cNvSpPr/>
              <p:nvPr/>
            </p:nvSpPr>
            <p:spPr>
              <a:xfrm>
                <a:off x="6127560" y="7979760"/>
                <a:ext cx="348480" cy="444960"/>
              </a:xfrm>
              <a:custGeom>
                <a:avLst/>
                <a:gdLst>
                  <a:gd name="textAreaLeft" fmla="*/ 0 w 348480"/>
                  <a:gd name="textAreaRight" fmla="*/ 349200 w 348480"/>
                  <a:gd name="textAreaTop" fmla="*/ 0 h 444960"/>
                  <a:gd name="textAreaBottom" fmla="*/ 445680 h 444960"/>
                </a:gdLst>
                <a:ahLst/>
                <a:cxnLst/>
                <a:rect l="textAreaLeft" t="textAreaTop" r="textAreaRight" b="textAreaBottom"/>
                <a:pathLst>
                  <a:path w="970" h="1238">
                    <a:moveTo>
                      <a:pt x="0" y="0"/>
                    </a:moveTo>
                    <a:lnTo>
                      <a:pt x="970" y="620"/>
                    </a:lnTo>
                    <a:lnTo>
                      <a:pt x="3" y="12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240">
                <a:solidFill>
                  <a:srgbClr val="37470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18440" tIns="73440" rIns="118440" bIns="7344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  <p:sp>
          <p:nvSpPr>
            <p:cNvPr id="213" name="TextBox 28"/>
            <p:cNvSpPr/>
            <p:nvPr/>
          </p:nvSpPr>
          <p:spPr>
            <a:xfrm>
              <a:off x="7027920" y="7749000"/>
              <a:ext cx="5183640" cy="177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ts val="6999"/>
                </a:lnSpc>
              </a:pPr>
              <a:r>
                <a:rPr lang="pt-BR" sz="5000" b="0" strike="noStrike" spc="-1">
                  <a:solidFill>
                    <a:srgbClr val="374709"/>
                  </a:solidFill>
                  <a:latin typeface="Bebas Neue"/>
                  <a:ea typeface="DejaVu Sans"/>
                </a:rPr>
                <a:t>Slides: </a:t>
              </a:r>
              <a:r>
                <a:rPr lang="pt-BR" sz="5000" b="0" strike="noStrike" spc="-1">
                  <a:solidFill>
                    <a:srgbClr val="DED3A6"/>
                  </a:solidFill>
                  <a:highlight>
                    <a:srgbClr val="431D32"/>
                  </a:highlight>
                  <a:latin typeface="Bebas Neue"/>
                  <a:ea typeface="DejaVu Sans"/>
                </a:rPr>
                <a:t>Victor</a:t>
              </a: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just">
                <a:lnSpc>
                  <a:spcPts val="6999"/>
                </a:lnSpc>
              </a:pPr>
              <a:endParaRPr lang="pt-BR" sz="5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4" name="Freeform 5"/>
          <p:cNvSpPr/>
          <p:nvPr/>
        </p:nvSpPr>
        <p:spPr>
          <a:xfrm>
            <a:off x="5856840" y="2029320"/>
            <a:ext cx="6572520" cy="180000"/>
          </a:xfrm>
          <a:custGeom>
            <a:avLst/>
            <a:gdLst>
              <a:gd name="textAreaLeft" fmla="*/ 0 w 6572520"/>
              <a:gd name="textAreaRight" fmla="*/ 6573240 w 6572520"/>
              <a:gd name="textAreaTop" fmla="*/ 0 h 180000"/>
              <a:gd name="textAreaBottom" fmla="*/ 181080 h 180000"/>
            </a:gdLst>
            <a:ahLst/>
            <a:cxnLst/>
            <a:rect l="textAreaLeft" t="textAreaTop" r="textAreaRight" b="textAreaBottom"/>
            <a:pathLst>
              <a:path w="3020853" h="37948">
                <a:moveTo>
                  <a:pt x="0" y="0"/>
                </a:moveTo>
                <a:lnTo>
                  <a:pt x="3020853" y="0"/>
                </a:lnTo>
                <a:lnTo>
                  <a:pt x="3020853" y="37948"/>
                </a:lnTo>
                <a:lnTo>
                  <a:pt x="0" y="37948"/>
                </a:lnTo>
                <a:close/>
              </a:path>
            </a:pathLst>
          </a:custGeom>
          <a:solidFill>
            <a:srgbClr val="3747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81440" rIns="90000" bIns="18144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270</Words>
  <Application>Microsoft Office PowerPoint</Application>
  <PresentationFormat>Personalizar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Microsoft YaHei</vt:lpstr>
      <vt:lpstr>Arial</vt:lpstr>
      <vt:lpstr>Bebas Neue</vt:lpstr>
      <vt:lpstr>Calibri</vt:lpstr>
      <vt:lpstr>DejaVu Sans</vt:lpstr>
      <vt:lpstr>League Spartan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subject/>
  <dc:creator/>
  <dc:description/>
  <cp:lastModifiedBy>Aluno</cp:lastModifiedBy>
  <cp:revision>12</cp:revision>
  <dcterms:created xsi:type="dcterms:W3CDTF">2006-08-16T00:00:00Z</dcterms:created>
  <dcterms:modified xsi:type="dcterms:W3CDTF">2022-11-29T15:14:40Z</dcterms:modified>
  <dc:identifier>DAFSNgJFCpw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8</vt:i4>
  </property>
</Properties>
</file>