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406" r:id="rId2"/>
    <p:sldId id="407" r:id="rId3"/>
    <p:sldId id="413" r:id="rId4"/>
    <p:sldId id="410" r:id="rId5"/>
    <p:sldId id="411" r:id="rId6"/>
    <p:sldId id="412" r:id="rId7"/>
    <p:sldId id="414" r:id="rId8"/>
  </p:sldIdLst>
  <p:sldSz cx="12192000" cy="6858000"/>
  <p:notesSz cx="7010400" cy="9296400"/>
  <p:custDataLst>
    <p:tags r:id="rId1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03A99F9-43FC-453E-9EB9-3FCF4DC4EA1D}">
          <p14:sldIdLst>
            <p14:sldId id="406"/>
            <p14:sldId id="407"/>
            <p14:sldId id="413"/>
            <p14:sldId id="410"/>
            <p14:sldId id="411"/>
            <p14:sldId id="412"/>
            <p14:sldId id="41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248" userDrawn="1">
          <p15:clr>
            <a:srgbClr val="A4A3A4"/>
          </p15:clr>
        </p15:guide>
        <p15:guide id="4" orient="horz" pos="3048" userDrawn="1">
          <p15:clr>
            <a:srgbClr val="A4A3A4"/>
          </p15:clr>
        </p15:guide>
        <p15:guide id="5" pos="2784" userDrawn="1">
          <p15:clr>
            <a:srgbClr val="A4A3A4"/>
          </p15:clr>
        </p15:guide>
        <p15:guide id="6" pos="4864" userDrawn="1">
          <p15:clr>
            <a:srgbClr val="A4A3A4"/>
          </p15:clr>
        </p15:guide>
        <p15:guide id="7" userDrawn="1">
          <p15:clr>
            <a:srgbClr val="A4A3A4"/>
          </p15:clr>
        </p15:guide>
        <p15:guide id="8" pos="7680" userDrawn="1">
          <p15:clr>
            <a:srgbClr val="A4A3A4"/>
          </p15:clr>
        </p15:guide>
        <p15:guide id="9" orient="horz" userDrawn="1">
          <p15:clr>
            <a:srgbClr val="A4A3A4"/>
          </p15:clr>
        </p15:guide>
        <p15:guide id="10" orient="horz" pos="43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8EE1"/>
    <a:srgbClr val="2B0640"/>
    <a:srgbClr val="6D2077"/>
    <a:srgbClr val="00A3A1"/>
    <a:srgbClr val="005986"/>
    <a:srgbClr val="00517A"/>
    <a:srgbClr val="006192"/>
    <a:srgbClr val="BC204B"/>
    <a:srgbClr val="F68D2E"/>
    <a:srgbClr val="EAA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5956" autoAdjust="0"/>
  </p:normalViewPr>
  <p:slideViewPr>
    <p:cSldViewPr snapToGrid="0" showGuides="1">
      <p:cViewPr varScale="1">
        <p:scale>
          <a:sx n="93" d="100"/>
          <a:sy n="93" d="100"/>
        </p:scale>
        <p:origin x="77" y="763"/>
      </p:cViewPr>
      <p:guideLst>
        <p:guide orient="horz" pos="2160"/>
        <p:guide pos="3840"/>
        <p:guide orient="horz" pos="1248"/>
        <p:guide orient="horz" pos="3048"/>
        <p:guide pos="2784"/>
        <p:guide pos="4864"/>
        <p:guide/>
        <p:guide pos="7680"/>
        <p:guide orient="horz"/>
        <p:guide orient="horz" pos="43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067BB9E-13DB-4C77-9A20-B24C8EE59A3E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75B48CCE-877F-47DE-996A-21B459DAD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3717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B9A2362-F29C-45C7-B1D7-6EE9B0D81160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B2AFDAD-3D6B-4391-B3DC-E5F5686FB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264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No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726400" y="1346400"/>
            <a:ext cx="8256000" cy="3510000"/>
          </a:xfrm>
        </p:spPr>
        <p:txBody>
          <a:bodyPr anchor="t" anchorCtr="0"/>
          <a:lstStyle>
            <a:lvl1pPr algn="l"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Title slide – </a:t>
            </a:r>
            <a:br>
              <a:rPr lang="en-GB" dirty="0"/>
            </a:br>
            <a:r>
              <a:rPr lang="en-GB" dirty="0"/>
              <a:t>no image</a:t>
            </a:r>
            <a:endParaRPr lang="en-US" dirty="0"/>
          </a:p>
        </p:txBody>
      </p:sp>
      <p:sp>
        <p:nvSpPr>
          <p:cNvPr id="4" name="object 3"/>
          <p:cNvSpPr/>
          <p:nvPr userDrawn="1"/>
        </p:nvSpPr>
        <p:spPr>
          <a:xfrm>
            <a:off x="1" y="0"/>
            <a:ext cx="2116975" cy="6858000"/>
          </a:xfrm>
          <a:custGeom>
            <a:avLst/>
            <a:gdLst/>
            <a:ahLst/>
            <a:cxnLst/>
            <a:rect l="l" t="t" r="r" b="b"/>
            <a:pathLst>
              <a:path w="1742046" h="7772400">
                <a:moveTo>
                  <a:pt x="0" y="7772400"/>
                </a:moveTo>
                <a:lnTo>
                  <a:pt x="1742046" y="7772400"/>
                </a:lnTo>
                <a:lnTo>
                  <a:pt x="1742046" y="0"/>
                </a:lnTo>
                <a:lnTo>
                  <a:pt x="0" y="0"/>
                </a:lnTo>
                <a:lnTo>
                  <a:pt x="0" y="7772400"/>
                </a:lnTo>
                <a:close/>
              </a:path>
            </a:pathLst>
          </a:custGeom>
          <a:solidFill>
            <a:srgbClr val="00338D"/>
          </a:solidFill>
        </p:spPr>
        <p:txBody>
          <a:bodyPr wrap="square" lIns="0" tIns="0" rIns="0" bIns="0" rtlCol="0">
            <a:noAutofit/>
          </a:bodyPr>
          <a:lstStyle/>
          <a:p>
            <a:endParaRPr sz="1800" dirty="0">
              <a:latin typeface="Arial" panose="020B0604020202020204" pitchFamily="34" charset="0"/>
            </a:endParaRPr>
          </a:p>
        </p:txBody>
      </p:sp>
      <p:sp>
        <p:nvSpPr>
          <p:cNvPr id="6" name="Freeform 19"/>
          <p:cNvSpPr>
            <a:spLocks noEditPoints="1"/>
          </p:cNvSpPr>
          <p:nvPr userDrawn="1"/>
        </p:nvSpPr>
        <p:spPr bwMode="auto">
          <a:xfrm>
            <a:off x="2752133" y="784800"/>
            <a:ext cx="1036800" cy="316800"/>
          </a:xfrm>
          <a:custGeom>
            <a:avLst/>
            <a:gdLst>
              <a:gd name="T0" fmla="*/ 269 w 283"/>
              <a:gd name="T1" fmla="*/ 77 h 114"/>
              <a:gd name="T2" fmla="*/ 222 w 283"/>
              <a:gd name="T3" fmla="*/ 87 h 114"/>
              <a:gd name="T4" fmla="*/ 244 w 283"/>
              <a:gd name="T5" fmla="*/ 60 h 114"/>
              <a:gd name="T6" fmla="*/ 269 w 283"/>
              <a:gd name="T7" fmla="*/ 56 h 114"/>
              <a:gd name="T8" fmla="*/ 222 w 283"/>
              <a:gd name="T9" fmla="*/ 2 h 114"/>
              <a:gd name="T10" fmla="*/ 281 w 283"/>
              <a:gd name="T11" fmla="*/ 87 h 114"/>
              <a:gd name="T12" fmla="*/ 222 w 283"/>
              <a:gd name="T13" fmla="*/ 89 h 114"/>
              <a:gd name="T14" fmla="*/ 246 w 283"/>
              <a:gd name="T15" fmla="*/ 101 h 114"/>
              <a:gd name="T16" fmla="*/ 205 w 283"/>
              <a:gd name="T17" fmla="*/ 82 h 114"/>
              <a:gd name="T18" fmla="*/ 203 w 283"/>
              <a:gd name="T19" fmla="*/ 52 h 114"/>
              <a:gd name="T20" fmla="*/ 154 w 283"/>
              <a:gd name="T21" fmla="*/ 87 h 114"/>
              <a:gd name="T22" fmla="*/ 213 w 283"/>
              <a:gd name="T23" fmla="*/ 53 h 114"/>
              <a:gd name="T24" fmla="*/ 171 w 283"/>
              <a:gd name="T25" fmla="*/ 87 h 114"/>
              <a:gd name="T26" fmla="*/ 180 w 283"/>
              <a:gd name="T27" fmla="*/ 87 h 114"/>
              <a:gd name="T28" fmla="*/ 120 w 283"/>
              <a:gd name="T29" fmla="*/ 87 h 114"/>
              <a:gd name="T30" fmla="*/ 117 w 283"/>
              <a:gd name="T31" fmla="*/ 56 h 114"/>
              <a:gd name="T32" fmla="*/ 86 w 283"/>
              <a:gd name="T33" fmla="*/ 2 h 114"/>
              <a:gd name="T34" fmla="*/ 145 w 283"/>
              <a:gd name="T35" fmla="*/ 52 h 114"/>
              <a:gd name="T36" fmla="*/ 142 w 283"/>
              <a:gd name="T37" fmla="*/ 87 h 114"/>
              <a:gd name="T38" fmla="*/ 93 w 283"/>
              <a:gd name="T39" fmla="*/ 79 h 114"/>
              <a:gd name="T40" fmla="*/ 89 w 283"/>
              <a:gd name="T41" fmla="*/ 79 h 114"/>
              <a:gd name="T42" fmla="*/ 87 w 283"/>
              <a:gd name="T43" fmla="*/ 69 h 114"/>
              <a:gd name="T44" fmla="*/ 95 w 283"/>
              <a:gd name="T45" fmla="*/ 62 h 114"/>
              <a:gd name="T46" fmla="*/ 93 w 283"/>
              <a:gd name="T47" fmla="*/ 79 h 114"/>
              <a:gd name="T48" fmla="*/ 67 w 283"/>
              <a:gd name="T49" fmla="*/ 86 h 114"/>
              <a:gd name="T50" fmla="*/ 37 w 283"/>
              <a:gd name="T51" fmla="*/ 82 h 114"/>
              <a:gd name="T52" fmla="*/ 25 w 283"/>
              <a:gd name="T53" fmla="*/ 77 h 114"/>
              <a:gd name="T54" fmla="*/ 18 w 283"/>
              <a:gd name="T55" fmla="*/ 2 h 114"/>
              <a:gd name="T56" fmla="*/ 76 w 283"/>
              <a:gd name="T57" fmla="*/ 55 h 114"/>
              <a:gd name="T58" fmla="*/ 22 w 283"/>
              <a:gd name="T59" fmla="*/ 87 h 114"/>
              <a:gd name="T60" fmla="*/ 220 w 283"/>
              <a:gd name="T61" fmla="*/ 0 h 114"/>
              <a:gd name="T62" fmla="*/ 215 w 283"/>
              <a:gd name="T63" fmla="*/ 0 h 114"/>
              <a:gd name="T64" fmla="*/ 147 w 283"/>
              <a:gd name="T65" fmla="*/ 52 h 114"/>
              <a:gd name="T66" fmla="*/ 84 w 283"/>
              <a:gd name="T67" fmla="*/ 52 h 114"/>
              <a:gd name="T68" fmla="*/ 16 w 283"/>
              <a:gd name="T69" fmla="*/ 0 h 114"/>
              <a:gd name="T70" fmla="*/ 14 w 283"/>
              <a:gd name="T71" fmla="*/ 113 h 114"/>
              <a:gd name="T72" fmla="*/ 35 w 283"/>
              <a:gd name="T73" fmla="*/ 113 h 114"/>
              <a:gd name="T74" fmla="*/ 66 w 283"/>
              <a:gd name="T75" fmla="*/ 89 h 114"/>
              <a:gd name="T76" fmla="*/ 81 w 283"/>
              <a:gd name="T77" fmla="*/ 89 h 114"/>
              <a:gd name="T78" fmla="*/ 90 w 283"/>
              <a:gd name="T79" fmla="*/ 89 h 114"/>
              <a:gd name="T80" fmla="*/ 112 w 283"/>
              <a:gd name="T81" fmla="*/ 113 h 114"/>
              <a:gd name="T82" fmla="*/ 142 w 283"/>
              <a:gd name="T83" fmla="*/ 89 h 114"/>
              <a:gd name="T84" fmla="*/ 170 w 283"/>
              <a:gd name="T85" fmla="*/ 89 h 114"/>
              <a:gd name="T86" fmla="*/ 190 w 283"/>
              <a:gd name="T87" fmla="*/ 113 h 114"/>
              <a:gd name="T88" fmla="*/ 210 w 283"/>
              <a:gd name="T89" fmla="*/ 108 h 114"/>
              <a:gd name="T90" fmla="*/ 266 w 283"/>
              <a:gd name="T91" fmla="*/ 89 h 114"/>
              <a:gd name="T92" fmla="*/ 220 w 283"/>
              <a:gd name="T93" fmla="*/ 0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83" h="114">
                <a:moveTo>
                  <a:pt x="281" y="87"/>
                </a:moveTo>
                <a:cubicBezTo>
                  <a:pt x="266" y="87"/>
                  <a:pt x="266" y="87"/>
                  <a:pt x="266" y="87"/>
                </a:cubicBezTo>
                <a:cubicBezTo>
                  <a:pt x="269" y="77"/>
                  <a:pt x="269" y="77"/>
                  <a:pt x="269" y="77"/>
                </a:cubicBezTo>
                <a:cubicBezTo>
                  <a:pt x="239" y="77"/>
                  <a:pt x="239" y="77"/>
                  <a:pt x="239" y="77"/>
                </a:cubicBezTo>
                <a:cubicBezTo>
                  <a:pt x="237" y="87"/>
                  <a:pt x="237" y="87"/>
                  <a:pt x="237" y="87"/>
                </a:cubicBezTo>
                <a:cubicBezTo>
                  <a:pt x="222" y="87"/>
                  <a:pt x="222" y="87"/>
                  <a:pt x="222" y="87"/>
                </a:cubicBezTo>
                <a:cubicBezTo>
                  <a:pt x="222" y="85"/>
                  <a:pt x="222" y="85"/>
                  <a:pt x="222" y="85"/>
                </a:cubicBezTo>
                <a:cubicBezTo>
                  <a:pt x="223" y="84"/>
                  <a:pt x="223" y="83"/>
                  <a:pt x="223" y="81"/>
                </a:cubicBezTo>
                <a:cubicBezTo>
                  <a:pt x="226" y="71"/>
                  <a:pt x="233" y="60"/>
                  <a:pt x="244" y="60"/>
                </a:cubicBezTo>
                <a:cubicBezTo>
                  <a:pt x="249" y="60"/>
                  <a:pt x="254" y="62"/>
                  <a:pt x="253" y="69"/>
                </a:cubicBezTo>
                <a:cubicBezTo>
                  <a:pt x="271" y="69"/>
                  <a:pt x="271" y="69"/>
                  <a:pt x="271" y="69"/>
                </a:cubicBezTo>
                <a:cubicBezTo>
                  <a:pt x="272" y="66"/>
                  <a:pt x="273" y="61"/>
                  <a:pt x="269" y="56"/>
                </a:cubicBezTo>
                <a:cubicBezTo>
                  <a:pt x="266" y="51"/>
                  <a:pt x="258" y="48"/>
                  <a:pt x="248" y="48"/>
                </a:cubicBezTo>
                <a:cubicBezTo>
                  <a:pt x="241" y="48"/>
                  <a:pt x="231" y="50"/>
                  <a:pt x="222" y="55"/>
                </a:cubicBezTo>
                <a:cubicBezTo>
                  <a:pt x="222" y="2"/>
                  <a:pt x="222" y="2"/>
                  <a:pt x="222" y="2"/>
                </a:cubicBezTo>
                <a:cubicBezTo>
                  <a:pt x="281" y="2"/>
                  <a:pt x="281" y="2"/>
                  <a:pt x="281" y="2"/>
                </a:cubicBezTo>
                <a:cubicBezTo>
                  <a:pt x="281" y="87"/>
                  <a:pt x="281" y="87"/>
                  <a:pt x="281" y="87"/>
                </a:cubicBezTo>
                <a:cubicBezTo>
                  <a:pt x="281" y="87"/>
                  <a:pt x="281" y="87"/>
                  <a:pt x="281" y="87"/>
                </a:cubicBezTo>
                <a:close/>
                <a:moveTo>
                  <a:pt x="246" y="101"/>
                </a:moveTo>
                <a:cubicBezTo>
                  <a:pt x="243" y="102"/>
                  <a:pt x="240" y="102"/>
                  <a:pt x="237" y="102"/>
                </a:cubicBezTo>
                <a:cubicBezTo>
                  <a:pt x="228" y="102"/>
                  <a:pt x="222" y="98"/>
                  <a:pt x="222" y="89"/>
                </a:cubicBezTo>
                <a:cubicBezTo>
                  <a:pt x="249" y="89"/>
                  <a:pt x="249" y="89"/>
                  <a:pt x="249" y="89"/>
                </a:cubicBezTo>
                <a:cubicBezTo>
                  <a:pt x="246" y="101"/>
                  <a:pt x="246" y="101"/>
                  <a:pt x="246" y="101"/>
                </a:cubicBezTo>
                <a:cubicBezTo>
                  <a:pt x="246" y="101"/>
                  <a:pt x="246" y="101"/>
                  <a:pt x="246" y="101"/>
                </a:cubicBezTo>
                <a:close/>
                <a:moveTo>
                  <a:pt x="213" y="53"/>
                </a:moveTo>
                <a:cubicBezTo>
                  <a:pt x="213" y="65"/>
                  <a:pt x="213" y="65"/>
                  <a:pt x="213" y="65"/>
                </a:cubicBezTo>
                <a:cubicBezTo>
                  <a:pt x="209" y="71"/>
                  <a:pt x="206" y="77"/>
                  <a:pt x="205" y="82"/>
                </a:cubicBezTo>
                <a:cubicBezTo>
                  <a:pt x="204" y="83"/>
                  <a:pt x="204" y="85"/>
                  <a:pt x="204" y="87"/>
                </a:cubicBezTo>
                <a:cubicBezTo>
                  <a:pt x="195" y="87"/>
                  <a:pt x="195" y="87"/>
                  <a:pt x="195" y="87"/>
                </a:cubicBezTo>
                <a:cubicBezTo>
                  <a:pt x="203" y="52"/>
                  <a:pt x="203" y="52"/>
                  <a:pt x="203" y="52"/>
                </a:cubicBezTo>
                <a:cubicBezTo>
                  <a:pt x="178" y="52"/>
                  <a:pt x="178" y="52"/>
                  <a:pt x="178" y="52"/>
                </a:cubicBezTo>
                <a:cubicBezTo>
                  <a:pt x="156" y="87"/>
                  <a:pt x="156" y="87"/>
                  <a:pt x="156" y="87"/>
                </a:cubicBezTo>
                <a:cubicBezTo>
                  <a:pt x="154" y="87"/>
                  <a:pt x="154" y="87"/>
                  <a:pt x="154" y="87"/>
                </a:cubicBezTo>
                <a:cubicBezTo>
                  <a:pt x="154" y="2"/>
                  <a:pt x="154" y="2"/>
                  <a:pt x="154" y="2"/>
                </a:cubicBezTo>
                <a:cubicBezTo>
                  <a:pt x="213" y="2"/>
                  <a:pt x="213" y="2"/>
                  <a:pt x="213" y="2"/>
                </a:cubicBezTo>
                <a:cubicBezTo>
                  <a:pt x="213" y="53"/>
                  <a:pt x="213" y="53"/>
                  <a:pt x="213" y="53"/>
                </a:cubicBezTo>
                <a:cubicBezTo>
                  <a:pt x="213" y="53"/>
                  <a:pt x="213" y="53"/>
                  <a:pt x="213" y="53"/>
                </a:cubicBezTo>
                <a:close/>
                <a:moveTo>
                  <a:pt x="180" y="87"/>
                </a:moveTo>
                <a:cubicBezTo>
                  <a:pt x="171" y="87"/>
                  <a:pt x="171" y="87"/>
                  <a:pt x="171" y="87"/>
                </a:cubicBezTo>
                <a:cubicBezTo>
                  <a:pt x="185" y="66"/>
                  <a:pt x="185" y="66"/>
                  <a:pt x="185" y="66"/>
                </a:cubicBezTo>
                <a:cubicBezTo>
                  <a:pt x="180" y="87"/>
                  <a:pt x="180" y="87"/>
                  <a:pt x="180" y="87"/>
                </a:cubicBezTo>
                <a:cubicBezTo>
                  <a:pt x="180" y="87"/>
                  <a:pt x="180" y="87"/>
                  <a:pt x="180" y="87"/>
                </a:cubicBezTo>
                <a:close/>
                <a:moveTo>
                  <a:pt x="145" y="52"/>
                </a:moveTo>
                <a:cubicBezTo>
                  <a:pt x="130" y="52"/>
                  <a:pt x="130" y="52"/>
                  <a:pt x="130" y="52"/>
                </a:cubicBezTo>
                <a:cubicBezTo>
                  <a:pt x="120" y="87"/>
                  <a:pt x="120" y="87"/>
                  <a:pt x="120" y="87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12" y="84"/>
                  <a:pt x="117" y="78"/>
                  <a:pt x="119" y="70"/>
                </a:cubicBezTo>
                <a:cubicBezTo>
                  <a:pt x="120" y="64"/>
                  <a:pt x="119" y="59"/>
                  <a:pt x="117" y="56"/>
                </a:cubicBezTo>
                <a:cubicBezTo>
                  <a:pt x="113" y="51"/>
                  <a:pt x="105" y="52"/>
                  <a:pt x="98" y="52"/>
                </a:cubicBezTo>
                <a:cubicBezTo>
                  <a:pt x="97" y="52"/>
                  <a:pt x="86" y="52"/>
                  <a:pt x="86" y="52"/>
                </a:cubicBezTo>
                <a:cubicBezTo>
                  <a:pt x="86" y="2"/>
                  <a:pt x="86" y="2"/>
                  <a:pt x="86" y="2"/>
                </a:cubicBezTo>
                <a:cubicBezTo>
                  <a:pt x="145" y="2"/>
                  <a:pt x="145" y="2"/>
                  <a:pt x="145" y="2"/>
                </a:cubicBezTo>
                <a:cubicBezTo>
                  <a:pt x="145" y="52"/>
                  <a:pt x="145" y="52"/>
                  <a:pt x="145" y="52"/>
                </a:cubicBezTo>
                <a:cubicBezTo>
                  <a:pt x="145" y="52"/>
                  <a:pt x="145" y="52"/>
                  <a:pt x="145" y="52"/>
                </a:cubicBezTo>
                <a:close/>
                <a:moveTo>
                  <a:pt x="135" y="87"/>
                </a:moveTo>
                <a:cubicBezTo>
                  <a:pt x="141" y="65"/>
                  <a:pt x="141" y="65"/>
                  <a:pt x="141" y="65"/>
                </a:cubicBezTo>
                <a:cubicBezTo>
                  <a:pt x="142" y="87"/>
                  <a:pt x="142" y="87"/>
                  <a:pt x="142" y="87"/>
                </a:cubicBezTo>
                <a:cubicBezTo>
                  <a:pt x="135" y="87"/>
                  <a:pt x="135" y="87"/>
                  <a:pt x="135" y="87"/>
                </a:cubicBezTo>
                <a:cubicBezTo>
                  <a:pt x="135" y="87"/>
                  <a:pt x="135" y="87"/>
                  <a:pt x="135" y="87"/>
                </a:cubicBezTo>
                <a:close/>
                <a:moveTo>
                  <a:pt x="93" y="79"/>
                </a:moveTo>
                <a:cubicBezTo>
                  <a:pt x="93" y="79"/>
                  <a:pt x="93" y="79"/>
                  <a:pt x="93" y="79"/>
                </a:cubicBezTo>
                <a:cubicBezTo>
                  <a:pt x="92" y="79"/>
                  <a:pt x="91" y="79"/>
                  <a:pt x="91" y="79"/>
                </a:cubicBezTo>
                <a:cubicBezTo>
                  <a:pt x="90" y="79"/>
                  <a:pt x="89" y="79"/>
                  <a:pt x="89" y="79"/>
                </a:cubicBezTo>
                <a:cubicBezTo>
                  <a:pt x="85" y="79"/>
                  <a:pt x="85" y="79"/>
                  <a:pt x="85" y="79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69"/>
                  <a:pt x="87" y="69"/>
                  <a:pt x="87" y="69"/>
                </a:cubicBezTo>
                <a:cubicBezTo>
                  <a:pt x="89" y="62"/>
                  <a:pt x="89" y="62"/>
                  <a:pt x="89" y="62"/>
                </a:cubicBezTo>
                <a:cubicBezTo>
                  <a:pt x="90" y="62"/>
                  <a:pt x="91" y="62"/>
                  <a:pt x="92" y="62"/>
                </a:cubicBezTo>
                <a:cubicBezTo>
                  <a:pt x="95" y="62"/>
                  <a:pt x="95" y="62"/>
                  <a:pt x="95" y="62"/>
                </a:cubicBezTo>
                <a:cubicBezTo>
                  <a:pt x="100" y="62"/>
                  <a:pt x="103" y="62"/>
                  <a:pt x="104" y="63"/>
                </a:cubicBezTo>
                <a:cubicBezTo>
                  <a:pt x="105" y="65"/>
                  <a:pt x="105" y="67"/>
                  <a:pt x="104" y="70"/>
                </a:cubicBezTo>
                <a:cubicBezTo>
                  <a:pt x="102" y="75"/>
                  <a:pt x="100" y="78"/>
                  <a:pt x="93" y="79"/>
                </a:cubicBezTo>
                <a:moveTo>
                  <a:pt x="76" y="55"/>
                </a:moveTo>
                <a:cubicBezTo>
                  <a:pt x="75" y="58"/>
                  <a:pt x="75" y="58"/>
                  <a:pt x="75" y="58"/>
                </a:cubicBezTo>
                <a:cubicBezTo>
                  <a:pt x="67" y="86"/>
                  <a:pt x="67" y="86"/>
                  <a:pt x="67" y="86"/>
                </a:cubicBezTo>
                <a:cubicBezTo>
                  <a:pt x="67" y="87"/>
                  <a:pt x="67" y="87"/>
                  <a:pt x="67" y="87"/>
                </a:cubicBezTo>
                <a:cubicBezTo>
                  <a:pt x="39" y="87"/>
                  <a:pt x="39" y="87"/>
                  <a:pt x="39" y="87"/>
                </a:cubicBezTo>
                <a:cubicBezTo>
                  <a:pt x="37" y="82"/>
                  <a:pt x="37" y="82"/>
                  <a:pt x="37" y="82"/>
                </a:cubicBezTo>
                <a:cubicBezTo>
                  <a:pt x="67" y="52"/>
                  <a:pt x="67" y="52"/>
                  <a:pt x="67" y="52"/>
                </a:cubicBezTo>
                <a:cubicBezTo>
                  <a:pt x="48" y="52"/>
                  <a:pt x="48" y="52"/>
                  <a:pt x="48" y="52"/>
                </a:cubicBezTo>
                <a:cubicBezTo>
                  <a:pt x="25" y="77"/>
                  <a:pt x="25" y="77"/>
                  <a:pt x="25" y="77"/>
                </a:cubicBezTo>
                <a:cubicBezTo>
                  <a:pt x="32" y="52"/>
                  <a:pt x="32" y="52"/>
                  <a:pt x="32" y="52"/>
                </a:cubicBezTo>
                <a:cubicBezTo>
                  <a:pt x="18" y="52"/>
                  <a:pt x="18" y="52"/>
                  <a:pt x="18" y="52"/>
                </a:cubicBezTo>
                <a:cubicBezTo>
                  <a:pt x="18" y="2"/>
                  <a:pt x="18" y="2"/>
                  <a:pt x="18" y="2"/>
                </a:cubicBezTo>
                <a:cubicBezTo>
                  <a:pt x="76" y="2"/>
                  <a:pt x="76" y="2"/>
                  <a:pt x="76" y="2"/>
                </a:cubicBezTo>
                <a:cubicBezTo>
                  <a:pt x="76" y="55"/>
                  <a:pt x="76" y="55"/>
                  <a:pt x="76" y="55"/>
                </a:cubicBezTo>
                <a:cubicBezTo>
                  <a:pt x="76" y="55"/>
                  <a:pt x="76" y="55"/>
                  <a:pt x="76" y="55"/>
                </a:cubicBezTo>
                <a:close/>
                <a:moveTo>
                  <a:pt x="22" y="87"/>
                </a:move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lose/>
                <a:moveTo>
                  <a:pt x="220" y="0"/>
                </a:moveTo>
                <a:cubicBezTo>
                  <a:pt x="220" y="57"/>
                  <a:pt x="220" y="57"/>
                  <a:pt x="220" y="57"/>
                </a:cubicBezTo>
                <a:cubicBezTo>
                  <a:pt x="218" y="59"/>
                  <a:pt x="216" y="60"/>
                  <a:pt x="215" y="62"/>
                </a:cubicBezTo>
                <a:cubicBezTo>
                  <a:pt x="215" y="0"/>
                  <a:pt x="215" y="0"/>
                  <a:pt x="215" y="0"/>
                </a:cubicBezTo>
                <a:cubicBezTo>
                  <a:pt x="152" y="0"/>
                  <a:pt x="152" y="0"/>
                  <a:pt x="152" y="0"/>
                </a:cubicBezTo>
                <a:cubicBezTo>
                  <a:pt x="152" y="52"/>
                  <a:pt x="152" y="52"/>
                  <a:pt x="152" y="52"/>
                </a:cubicBezTo>
                <a:cubicBezTo>
                  <a:pt x="147" y="52"/>
                  <a:pt x="147" y="52"/>
                  <a:pt x="147" y="52"/>
                </a:cubicBezTo>
                <a:cubicBezTo>
                  <a:pt x="147" y="0"/>
                  <a:pt x="147" y="0"/>
                  <a:pt x="147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84" y="52"/>
                  <a:pt x="84" y="52"/>
                  <a:pt x="84" y="52"/>
                </a:cubicBezTo>
                <a:cubicBezTo>
                  <a:pt x="79" y="52"/>
                  <a:pt x="79" y="52"/>
                  <a:pt x="79" y="52"/>
                </a:cubicBezTo>
                <a:cubicBezTo>
                  <a:pt x="79" y="0"/>
                  <a:pt x="79" y="0"/>
                  <a:pt x="79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6" y="59"/>
                  <a:pt x="16" y="59"/>
                  <a:pt x="16" y="59"/>
                </a:cubicBezTo>
                <a:cubicBezTo>
                  <a:pt x="0" y="113"/>
                  <a:pt x="0" y="113"/>
                  <a:pt x="0" y="113"/>
                </a:cubicBezTo>
                <a:cubicBezTo>
                  <a:pt x="14" y="113"/>
                  <a:pt x="14" y="113"/>
                  <a:pt x="14" y="113"/>
                </a:cubicBezTo>
                <a:cubicBezTo>
                  <a:pt x="21" y="89"/>
                  <a:pt x="21" y="89"/>
                  <a:pt x="21" y="89"/>
                </a:cubicBezTo>
                <a:cubicBezTo>
                  <a:pt x="23" y="89"/>
                  <a:pt x="23" y="89"/>
                  <a:pt x="23" y="89"/>
                </a:cubicBezTo>
                <a:cubicBezTo>
                  <a:pt x="35" y="113"/>
                  <a:pt x="35" y="113"/>
                  <a:pt x="35" y="113"/>
                </a:cubicBezTo>
                <a:cubicBezTo>
                  <a:pt x="52" y="113"/>
                  <a:pt x="52" y="113"/>
                  <a:pt x="52" y="113"/>
                </a:cubicBezTo>
                <a:cubicBezTo>
                  <a:pt x="40" y="89"/>
                  <a:pt x="40" y="89"/>
                  <a:pt x="40" y="89"/>
                </a:cubicBezTo>
                <a:cubicBezTo>
                  <a:pt x="66" y="89"/>
                  <a:pt x="66" y="89"/>
                  <a:pt x="66" y="8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74" y="113"/>
                  <a:pt x="74" y="113"/>
                  <a:pt x="74" y="113"/>
                </a:cubicBezTo>
                <a:cubicBezTo>
                  <a:pt x="81" y="89"/>
                  <a:pt x="81" y="89"/>
                  <a:pt x="81" y="89"/>
                </a:cubicBezTo>
                <a:cubicBezTo>
                  <a:pt x="85" y="89"/>
                  <a:pt x="85" y="89"/>
                  <a:pt x="85" y="89"/>
                </a:cubicBezTo>
                <a:cubicBezTo>
                  <a:pt x="85" y="89"/>
                  <a:pt x="85" y="89"/>
                  <a:pt x="85" y="89"/>
                </a:cubicBezTo>
                <a:cubicBezTo>
                  <a:pt x="90" y="89"/>
                  <a:pt x="90" y="89"/>
                  <a:pt x="90" y="89"/>
                </a:cubicBezTo>
                <a:cubicBezTo>
                  <a:pt x="90" y="89"/>
                  <a:pt x="90" y="89"/>
                  <a:pt x="90" y="89"/>
                </a:cubicBezTo>
                <a:cubicBezTo>
                  <a:pt x="119" y="89"/>
                  <a:pt x="119" y="89"/>
                  <a:pt x="119" y="89"/>
                </a:cubicBezTo>
                <a:cubicBezTo>
                  <a:pt x="112" y="113"/>
                  <a:pt x="112" y="113"/>
                  <a:pt x="112" y="113"/>
                </a:cubicBezTo>
                <a:cubicBezTo>
                  <a:pt x="128" y="113"/>
                  <a:pt x="128" y="113"/>
                  <a:pt x="128" y="113"/>
                </a:cubicBezTo>
                <a:cubicBezTo>
                  <a:pt x="135" y="89"/>
                  <a:pt x="135" y="89"/>
                  <a:pt x="135" y="89"/>
                </a:cubicBezTo>
                <a:cubicBezTo>
                  <a:pt x="142" y="89"/>
                  <a:pt x="142" y="89"/>
                  <a:pt x="142" y="89"/>
                </a:cubicBezTo>
                <a:cubicBezTo>
                  <a:pt x="142" y="113"/>
                  <a:pt x="142" y="113"/>
                  <a:pt x="142" y="113"/>
                </a:cubicBezTo>
                <a:cubicBezTo>
                  <a:pt x="155" y="113"/>
                  <a:pt x="155" y="113"/>
                  <a:pt x="155" y="113"/>
                </a:cubicBezTo>
                <a:cubicBezTo>
                  <a:pt x="170" y="89"/>
                  <a:pt x="170" y="89"/>
                  <a:pt x="170" y="89"/>
                </a:cubicBezTo>
                <a:cubicBezTo>
                  <a:pt x="180" y="89"/>
                  <a:pt x="180" y="89"/>
                  <a:pt x="180" y="89"/>
                </a:cubicBezTo>
                <a:cubicBezTo>
                  <a:pt x="175" y="113"/>
                  <a:pt x="175" y="113"/>
                  <a:pt x="175" y="113"/>
                </a:cubicBezTo>
                <a:cubicBezTo>
                  <a:pt x="190" y="113"/>
                  <a:pt x="190" y="113"/>
                  <a:pt x="190" y="113"/>
                </a:cubicBezTo>
                <a:cubicBezTo>
                  <a:pt x="195" y="89"/>
                  <a:pt x="195" y="89"/>
                  <a:pt x="195" y="89"/>
                </a:cubicBezTo>
                <a:cubicBezTo>
                  <a:pt x="204" y="89"/>
                  <a:pt x="204" y="89"/>
                  <a:pt x="204" y="89"/>
                </a:cubicBezTo>
                <a:cubicBezTo>
                  <a:pt x="203" y="96"/>
                  <a:pt x="205" y="103"/>
                  <a:pt x="210" y="108"/>
                </a:cubicBezTo>
                <a:cubicBezTo>
                  <a:pt x="216" y="113"/>
                  <a:pt x="225" y="114"/>
                  <a:pt x="232" y="114"/>
                </a:cubicBezTo>
                <a:cubicBezTo>
                  <a:pt x="241" y="114"/>
                  <a:pt x="251" y="113"/>
                  <a:pt x="260" y="111"/>
                </a:cubicBezTo>
                <a:cubicBezTo>
                  <a:pt x="266" y="89"/>
                  <a:pt x="266" y="89"/>
                  <a:pt x="266" y="89"/>
                </a:cubicBezTo>
                <a:cubicBezTo>
                  <a:pt x="283" y="89"/>
                  <a:pt x="283" y="89"/>
                  <a:pt x="283" y="89"/>
                </a:cubicBezTo>
                <a:cubicBezTo>
                  <a:pt x="283" y="0"/>
                  <a:pt x="283" y="0"/>
                  <a:pt x="283" y="0"/>
                </a:cubicBezTo>
                <a:cubicBezTo>
                  <a:pt x="220" y="0"/>
                  <a:pt x="220" y="0"/>
                  <a:pt x="220" y="0"/>
                </a:cubicBezTo>
                <a:cubicBezTo>
                  <a:pt x="220" y="0"/>
                  <a:pt x="220" y="0"/>
                  <a:pt x="22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800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752133" y="5036400"/>
            <a:ext cx="8230267" cy="216000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</a:defRPr>
            </a:lvl1pPr>
            <a:lvl2pPr>
              <a:defRPr sz="11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1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7308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003200" y="1209601"/>
            <a:ext cx="10185600" cy="4594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43585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8789999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002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3"/>
          <p:cNvGrpSpPr/>
          <p:nvPr userDrawn="1"/>
        </p:nvGrpSpPr>
        <p:grpSpPr>
          <a:xfrm>
            <a:off x="0" y="0"/>
            <a:ext cx="12192000" cy="6877386"/>
            <a:chOff x="0" y="0"/>
            <a:chExt cx="12192000" cy="6877386"/>
          </a:xfrm>
        </p:grpSpPr>
        <p:pic>
          <p:nvPicPr>
            <p:cNvPr id="5" name="Picture 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773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11388437" y="4667003"/>
              <a:ext cx="779813" cy="201880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610" tIns="54610" rIns="54610" bIns="54610" rtlCol="0" anchor="ctr"/>
            <a:lstStyle/>
            <a:p>
              <a:pPr algn="l"/>
              <a:endParaRPr lang="en-US" sz="1500" dirty="0" err="1" smtClean="0">
                <a:solidFill>
                  <a:schemeClr val="bg1"/>
                </a:solidFill>
              </a:endParaRPr>
            </a:p>
          </p:txBody>
        </p:sp>
      </p:grpSp>
      <p:sp>
        <p:nvSpPr>
          <p:cNvPr id="7" name="Rectangle 6"/>
          <p:cNvSpPr/>
          <p:nvPr userDrawn="1"/>
        </p:nvSpPr>
        <p:spPr>
          <a:xfrm>
            <a:off x="1626919" y="736270"/>
            <a:ext cx="9001497" cy="520139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610" tIns="54610" rIns="54610" bIns="54610" rtlCol="0" anchor="ctr"/>
          <a:lstStyle/>
          <a:p>
            <a:pPr algn="l"/>
            <a:endParaRPr lang="en-US" sz="1500" dirty="0" err="1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9727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4.xml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2.xml"/><Relationship Id="rId5" Type="http://schemas.openxmlformats.org/officeDocument/2006/relationships/vmlDrawing" Target="../drawings/vmlDrawing1.vml"/><Relationship Id="rId10" Type="http://schemas.openxmlformats.org/officeDocument/2006/relationships/image" Target="../media/image1.emf"/><Relationship Id="rId4" Type="http://schemas.openxmlformats.org/officeDocument/2006/relationships/theme" Target="../theme/theme1.xml"/><Relationship Id="rId9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425385291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83" name="think-cell Slide" r:id="rId9" imgW="395" imgH="396" progId="TCLayout.ActiveDocument.1">
                  <p:embed/>
                </p:oleObj>
              </mc:Choice>
              <mc:Fallback>
                <p:oleObj name="think-cell Slide" r:id="rId9" imgW="395" imgH="39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/>
          <p:cNvSpPr/>
          <p:nvPr userDrawn="1">
            <p:custDataLst>
              <p:tags r:id="rId7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l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3200" b="0" i="0" baseline="0" dirty="0" err="1" smtClean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3200" y="432000"/>
            <a:ext cx="10185600" cy="518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3200" y="1209600"/>
            <a:ext cx="10185600" cy="4582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8" name="Freeform 19"/>
          <p:cNvSpPr>
            <a:spLocks noEditPoints="1"/>
          </p:cNvSpPr>
          <p:nvPr userDrawn="1"/>
        </p:nvSpPr>
        <p:spPr bwMode="auto">
          <a:xfrm>
            <a:off x="996317" y="6320118"/>
            <a:ext cx="566400" cy="172800"/>
          </a:xfrm>
          <a:custGeom>
            <a:avLst/>
            <a:gdLst>
              <a:gd name="T0" fmla="*/ 269 w 283"/>
              <a:gd name="T1" fmla="*/ 77 h 114"/>
              <a:gd name="T2" fmla="*/ 222 w 283"/>
              <a:gd name="T3" fmla="*/ 87 h 114"/>
              <a:gd name="T4" fmla="*/ 244 w 283"/>
              <a:gd name="T5" fmla="*/ 60 h 114"/>
              <a:gd name="T6" fmla="*/ 269 w 283"/>
              <a:gd name="T7" fmla="*/ 56 h 114"/>
              <a:gd name="T8" fmla="*/ 222 w 283"/>
              <a:gd name="T9" fmla="*/ 2 h 114"/>
              <a:gd name="T10" fmla="*/ 281 w 283"/>
              <a:gd name="T11" fmla="*/ 87 h 114"/>
              <a:gd name="T12" fmla="*/ 222 w 283"/>
              <a:gd name="T13" fmla="*/ 89 h 114"/>
              <a:gd name="T14" fmla="*/ 246 w 283"/>
              <a:gd name="T15" fmla="*/ 101 h 114"/>
              <a:gd name="T16" fmla="*/ 205 w 283"/>
              <a:gd name="T17" fmla="*/ 82 h 114"/>
              <a:gd name="T18" fmla="*/ 203 w 283"/>
              <a:gd name="T19" fmla="*/ 52 h 114"/>
              <a:gd name="T20" fmla="*/ 154 w 283"/>
              <a:gd name="T21" fmla="*/ 87 h 114"/>
              <a:gd name="T22" fmla="*/ 213 w 283"/>
              <a:gd name="T23" fmla="*/ 53 h 114"/>
              <a:gd name="T24" fmla="*/ 171 w 283"/>
              <a:gd name="T25" fmla="*/ 87 h 114"/>
              <a:gd name="T26" fmla="*/ 180 w 283"/>
              <a:gd name="T27" fmla="*/ 87 h 114"/>
              <a:gd name="T28" fmla="*/ 120 w 283"/>
              <a:gd name="T29" fmla="*/ 87 h 114"/>
              <a:gd name="T30" fmla="*/ 117 w 283"/>
              <a:gd name="T31" fmla="*/ 56 h 114"/>
              <a:gd name="T32" fmla="*/ 86 w 283"/>
              <a:gd name="T33" fmla="*/ 2 h 114"/>
              <a:gd name="T34" fmla="*/ 145 w 283"/>
              <a:gd name="T35" fmla="*/ 52 h 114"/>
              <a:gd name="T36" fmla="*/ 142 w 283"/>
              <a:gd name="T37" fmla="*/ 87 h 114"/>
              <a:gd name="T38" fmla="*/ 93 w 283"/>
              <a:gd name="T39" fmla="*/ 79 h 114"/>
              <a:gd name="T40" fmla="*/ 89 w 283"/>
              <a:gd name="T41" fmla="*/ 79 h 114"/>
              <a:gd name="T42" fmla="*/ 87 w 283"/>
              <a:gd name="T43" fmla="*/ 69 h 114"/>
              <a:gd name="T44" fmla="*/ 95 w 283"/>
              <a:gd name="T45" fmla="*/ 62 h 114"/>
              <a:gd name="T46" fmla="*/ 93 w 283"/>
              <a:gd name="T47" fmla="*/ 79 h 114"/>
              <a:gd name="T48" fmla="*/ 67 w 283"/>
              <a:gd name="T49" fmla="*/ 86 h 114"/>
              <a:gd name="T50" fmla="*/ 37 w 283"/>
              <a:gd name="T51" fmla="*/ 82 h 114"/>
              <a:gd name="T52" fmla="*/ 25 w 283"/>
              <a:gd name="T53" fmla="*/ 77 h 114"/>
              <a:gd name="T54" fmla="*/ 18 w 283"/>
              <a:gd name="T55" fmla="*/ 2 h 114"/>
              <a:gd name="T56" fmla="*/ 76 w 283"/>
              <a:gd name="T57" fmla="*/ 55 h 114"/>
              <a:gd name="T58" fmla="*/ 22 w 283"/>
              <a:gd name="T59" fmla="*/ 87 h 114"/>
              <a:gd name="T60" fmla="*/ 220 w 283"/>
              <a:gd name="T61" fmla="*/ 0 h 114"/>
              <a:gd name="T62" fmla="*/ 215 w 283"/>
              <a:gd name="T63" fmla="*/ 0 h 114"/>
              <a:gd name="T64" fmla="*/ 147 w 283"/>
              <a:gd name="T65" fmla="*/ 52 h 114"/>
              <a:gd name="T66" fmla="*/ 84 w 283"/>
              <a:gd name="T67" fmla="*/ 52 h 114"/>
              <a:gd name="T68" fmla="*/ 16 w 283"/>
              <a:gd name="T69" fmla="*/ 0 h 114"/>
              <a:gd name="T70" fmla="*/ 14 w 283"/>
              <a:gd name="T71" fmla="*/ 113 h 114"/>
              <a:gd name="T72" fmla="*/ 35 w 283"/>
              <a:gd name="T73" fmla="*/ 113 h 114"/>
              <a:gd name="T74" fmla="*/ 66 w 283"/>
              <a:gd name="T75" fmla="*/ 89 h 114"/>
              <a:gd name="T76" fmla="*/ 81 w 283"/>
              <a:gd name="T77" fmla="*/ 89 h 114"/>
              <a:gd name="T78" fmla="*/ 90 w 283"/>
              <a:gd name="T79" fmla="*/ 89 h 114"/>
              <a:gd name="T80" fmla="*/ 112 w 283"/>
              <a:gd name="T81" fmla="*/ 113 h 114"/>
              <a:gd name="T82" fmla="*/ 142 w 283"/>
              <a:gd name="T83" fmla="*/ 89 h 114"/>
              <a:gd name="T84" fmla="*/ 170 w 283"/>
              <a:gd name="T85" fmla="*/ 89 h 114"/>
              <a:gd name="T86" fmla="*/ 190 w 283"/>
              <a:gd name="T87" fmla="*/ 113 h 114"/>
              <a:gd name="T88" fmla="*/ 210 w 283"/>
              <a:gd name="T89" fmla="*/ 108 h 114"/>
              <a:gd name="T90" fmla="*/ 266 w 283"/>
              <a:gd name="T91" fmla="*/ 89 h 114"/>
              <a:gd name="T92" fmla="*/ 220 w 283"/>
              <a:gd name="T93" fmla="*/ 0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83" h="114">
                <a:moveTo>
                  <a:pt x="281" y="87"/>
                </a:moveTo>
                <a:cubicBezTo>
                  <a:pt x="266" y="87"/>
                  <a:pt x="266" y="87"/>
                  <a:pt x="266" y="87"/>
                </a:cubicBezTo>
                <a:cubicBezTo>
                  <a:pt x="269" y="77"/>
                  <a:pt x="269" y="77"/>
                  <a:pt x="269" y="77"/>
                </a:cubicBezTo>
                <a:cubicBezTo>
                  <a:pt x="239" y="77"/>
                  <a:pt x="239" y="77"/>
                  <a:pt x="239" y="77"/>
                </a:cubicBezTo>
                <a:cubicBezTo>
                  <a:pt x="237" y="87"/>
                  <a:pt x="237" y="87"/>
                  <a:pt x="237" y="87"/>
                </a:cubicBezTo>
                <a:cubicBezTo>
                  <a:pt x="222" y="87"/>
                  <a:pt x="222" y="87"/>
                  <a:pt x="222" y="87"/>
                </a:cubicBezTo>
                <a:cubicBezTo>
                  <a:pt x="222" y="85"/>
                  <a:pt x="222" y="85"/>
                  <a:pt x="222" y="85"/>
                </a:cubicBezTo>
                <a:cubicBezTo>
                  <a:pt x="223" y="84"/>
                  <a:pt x="223" y="83"/>
                  <a:pt x="223" y="81"/>
                </a:cubicBezTo>
                <a:cubicBezTo>
                  <a:pt x="226" y="71"/>
                  <a:pt x="233" y="60"/>
                  <a:pt x="244" y="60"/>
                </a:cubicBezTo>
                <a:cubicBezTo>
                  <a:pt x="249" y="60"/>
                  <a:pt x="254" y="62"/>
                  <a:pt x="253" y="69"/>
                </a:cubicBezTo>
                <a:cubicBezTo>
                  <a:pt x="271" y="69"/>
                  <a:pt x="271" y="69"/>
                  <a:pt x="271" y="69"/>
                </a:cubicBezTo>
                <a:cubicBezTo>
                  <a:pt x="272" y="66"/>
                  <a:pt x="273" y="61"/>
                  <a:pt x="269" y="56"/>
                </a:cubicBezTo>
                <a:cubicBezTo>
                  <a:pt x="266" y="51"/>
                  <a:pt x="258" y="48"/>
                  <a:pt x="248" y="48"/>
                </a:cubicBezTo>
                <a:cubicBezTo>
                  <a:pt x="241" y="48"/>
                  <a:pt x="231" y="50"/>
                  <a:pt x="222" y="55"/>
                </a:cubicBezTo>
                <a:cubicBezTo>
                  <a:pt x="222" y="2"/>
                  <a:pt x="222" y="2"/>
                  <a:pt x="222" y="2"/>
                </a:cubicBezTo>
                <a:cubicBezTo>
                  <a:pt x="281" y="2"/>
                  <a:pt x="281" y="2"/>
                  <a:pt x="281" y="2"/>
                </a:cubicBezTo>
                <a:cubicBezTo>
                  <a:pt x="281" y="87"/>
                  <a:pt x="281" y="87"/>
                  <a:pt x="281" y="87"/>
                </a:cubicBezTo>
                <a:cubicBezTo>
                  <a:pt x="281" y="87"/>
                  <a:pt x="281" y="87"/>
                  <a:pt x="281" y="87"/>
                </a:cubicBezTo>
                <a:close/>
                <a:moveTo>
                  <a:pt x="246" y="101"/>
                </a:moveTo>
                <a:cubicBezTo>
                  <a:pt x="243" y="102"/>
                  <a:pt x="240" y="102"/>
                  <a:pt x="237" y="102"/>
                </a:cubicBezTo>
                <a:cubicBezTo>
                  <a:pt x="228" y="102"/>
                  <a:pt x="222" y="98"/>
                  <a:pt x="222" y="89"/>
                </a:cubicBezTo>
                <a:cubicBezTo>
                  <a:pt x="249" y="89"/>
                  <a:pt x="249" y="89"/>
                  <a:pt x="249" y="89"/>
                </a:cubicBezTo>
                <a:cubicBezTo>
                  <a:pt x="246" y="101"/>
                  <a:pt x="246" y="101"/>
                  <a:pt x="246" y="101"/>
                </a:cubicBezTo>
                <a:cubicBezTo>
                  <a:pt x="246" y="101"/>
                  <a:pt x="246" y="101"/>
                  <a:pt x="246" y="101"/>
                </a:cubicBezTo>
                <a:close/>
                <a:moveTo>
                  <a:pt x="213" y="53"/>
                </a:moveTo>
                <a:cubicBezTo>
                  <a:pt x="213" y="65"/>
                  <a:pt x="213" y="65"/>
                  <a:pt x="213" y="65"/>
                </a:cubicBezTo>
                <a:cubicBezTo>
                  <a:pt x="209" y="71"/>
                  <a:pt x="206" y="77"/>
                  <a:pt x="205" y="82"/>
                </a:cubicBezTo>
                <a:cubicBezTo>
                  <a:pt x="204" y="83"/>
                  <a:pt x="204" y="85"/>
                  <a:pt x="204" y="87"/>
                </a:cubicBezTo>
                <a:cubicBezTo>
                  <a:pt x="195" y="87"/>
                  <a:pt x="195" y="87"/>
                  <a:pt x="195" y="87"/>
                </a:cubicBezTo>
                <a:cubicBezTo>
                  <a:pt x="203" y="52"/>
                  <a:pt x="203" y="52"/>
                  <a:pt x="203" y="52"/>
                </a:cubicBezTo>
                <a:cubicBezTo>
                  <a:pt x="178" y="52"/>
                  <a:pt x="178" y="52"/>
                  <a:pt x="178" y="52"/>
                </a:cubicBezTo>
                <a:cubicBezTo>
                  <a:pt x="156" y="87"/>
                  <a:pt x="156" y="87"/>
                  <a:pt x="156" y="87"/>
                </a:cubicBezTo>
                <a:cubicBezTo>
                  <a:pt x="154" y="87"/>
                  <a:pt x="154" y="87"/>
                  <a:pt x="154" y="87"/>
                </a:cubicBezTo>
                <a:cubicBezTo>
                  <a:pt x="154" y="2"/>
                  <a:pt x="154" y="2"/>
                  <a:pt x="154" y="2"/>
                </a:cubicBezTo>
                <a:cubicBezTo>
                  <a:pt x="213" y="2"/>
                  <a:pt x="213" y="2"/>
                  <a:pt x="213" y="2"/>
                </a:cubicBezTo>
                <a:cubicBezTo>
                  <a:pt x="213" y="53"/>
                  <a:pt x="213" y="53"/>
                  <a:pt x="213" y="53"/>
                </a:cubicBezTo>
                <a:cubicBezTo>
                  <a:pt x="213" y="53"/>
                  <a:pt x="213" y="53"/>
                  <a:pt x="213" y="53"/>
                </a:cubicBezTo>
                <a:close/>
                <a:moveTo>
                  <a:pt x="180" y="87"/>
                </a:moveTo>
                <a:cubicBezTo>
                  <a:pt x="171" y="87"/>
                  <a:pt x="171" y="87"/>
                  <a:pt x="171" y="87"/>
                </a:cubicBezTo>
                <a:cubicBezTo>
                  <a:pt x="185" y="66"/>
                  <a:pt x="185" y="66"/>
                  <a:pt x="185" y="66"/>
                </a:cubicBezTo>
                <a:cubicBezTo>
                  <a:pt x="180" y="87"/>
                  <a:pt x="180" y="87"/>
                  <a:pt x="180" y="87"/>
                </a:cubicBezTo>
                <a:cubicBezTo>
                  <a:pt x="180" y="87"/>
                  <a:pt x="180" y="87"/>
                  <a:pt x="180" y="87"/>
                </a:cubicBezTo>
                <a:close/>
                <a:moveTo>
                  <a:pt x="145" y="52"/>
                </a:moveTo>
                <a:cubicBezTo>
                  <a:pt x="130" y="52"/>
                  <a:pt x="130" y="52"/>
                  <a:pt x="130" y="52"/>
                </a:cubicBezTo>
                <a:cubicBezTo>
                  <a:pt x="120" y="87"/>
                  <a:pt x="120" y="87"/>
                  <a:pt x="120" y="87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12" y="84"/>
                  <a:pt x="117" y="78"/>
                  <a:pt x="119" y="70"/>
                </a:cubicBezTo>
                <a:cubicBezTo>
                  <a:pt x="120" y="64"/>
                  <a:pt x="119" y="59"/>
                  <a:pt x="117" y="56"/>
                </a:cubicBezTo>
                <a:cubicBezTo>
                  <a:pt x="113" y="51"/>
                  <a:pt x="105" y="52"/>
                  <a:pt x="98" y="52"/>
                </a:cubicBezTo>
                <a:cubicBezTo>
                  <a:pt x="97" y="52"/>
                  <a:pt x="86" y="52"/>
                  <a:pt x="86" y="52"/>
                </a:cubicBezTo>
                <a:cubicBezTo>
                  <a:pt x="86" y="2"/>
                  <a:pt x="86" y="2"/>
                  <a:pt x="86" y="2"/>
                </a:cubicBezTo>
                <a:cubicBezTo>
                  <a:pt x="145" y="2"/>
                  <a:pt x="145" y="2"/>
                  <a:pt x="145" y="2"/>
                </a:cubicBezTo>
                <a:cubicBezTo>
                  <a:pt x="145" y="52"/>
                  <a:pt x="145" y="52"/>
                  <a:pt x="145" y="52"/>
                </a:cubicBezTo>
                <a:cubicBezTo>
                  <a:pt x="145" y="52"/>
                  <a:pt x="145" y="52"/>
                  <a:pt x="145" y="52"/>
                </a:cubicBezTo>
                <a:close/>
                <a:moveTo>
                  <a:pt x="135" y="87"/>
                </a:moveTo>
                <a:cubicBezTo>
                  <a:pt x="141" y="65"/>
                  <a:pt x="141" y="65"/>
                  <a:pt x="141" y="65"/>
                </a:cubicBezTo>
                <a:cubicBezTo>
                  <a:pt x="142" y="87"/>
                  <a:pt x="142" y="87"/>
                  <a:pt x="142" y="87"/>
                </a:cubicBezTo>
                <a:cubicBezTo>
                  <a:pt x="135" y="87"/>
                  <a:pt x="135" y="87"/>
                  <a:pt x="135" y="87"/>
                </a:cubicBezTo>
                <a:cubicBezTo>
                  <a:pt x="135" y="87"/>
                  <a:pt x="135" y="87"/>
                  <a:pt x="135" y="87"/>
                </a:cubicBezTo>
                <a:close/>
                <a:moveTo>
                  <a:pt x="93" y="79"/>
                </a:moveTo>
                <a:cubicBezTo>
                  <a:pt x="93" y="79"/>
                  <a:pt x="93" y="79"/>
                  <a:pt x="93" y="79"/>
                </a:cubicBezTo>
                <a:cubicBezTo>
                  <a:pt x="92" y="79"/>
                  <a:pt x="91" y="79"/>
                  <a:pt x="91" y="79"/>
                </a:cubicBezTo>
                <a:cubicBezTo>
                  <a:pt x="90" y="79"/>
                  <a:pt x="89" y="79"/>
                  <a:pt x="89" y="79"/>
                </a:cubicBezTo>
                <a:cubicBezTo>
                  <a:pt x="85" y="79"/>
                  <a:pt x="85" y="79"/>
                  <a:pt x="85" y="79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69"/>
                  <a:pt x="87" y="69"/>
                  <a:pt x="87" y="69"/>
                </a:cubicBezTo>
                <a:cubicBezTo>
                  <a:pt x="89" y="62"/>
                  <a:pt x="89" y="62"/>
                  <a:pt x="89" y="62"/>
                </a:cubicBezTo>
                <a:cubicBezTo>
                  <a:pt x="90" y="62"/>
                  <a:pt x="91" y="62"/>
                  <a:pt x="92" y="62"/>
                </a:cubicBezTo>
                <a:cubicBezTo>
                  <a:pt x="95" y="62"/>
                  <a:pt x="95" y="62"/>
                  <a:pt x="95" y="62"/>
                </a:cubicBezTo>
                <a:cubicBezTo>
                  <a:pt x="100" y="62"/>
                  <a:pt x="103" y="62"/>
                  <a:pt x="104" y="63"/>
                </a:cubicBezTo>
                <a:cubicBezTo>
                  <a:pt x="105" y="65"/>
                  <a:pt x="105" y="67"/>
                  <a:pt x="104" y="70"/>
                </a:cubicBezTo>
                <a:cubicBezTo>
                  <a:pt x="102" y="75"/>
                  <a:pt x="100" y="78"/>
                  <a:pt x="93" y="79"/>
                </a:cubicBezTo>
                <a:moveTo>
                  <a:pt x="76" y="55"/>
                </a:moveTo>
                <a:cubicBezTo>
                  <a:pt x="75" y="58"/>
                  <a:pt x="75" y="58"/>
                  <a:pt x="75" y="58"/>
                </a:cubicBezTo>
                <a:cubicBezTo>
                  <a:pt x="67" y="86"/>
                  <a:pt x="67" y="86"/>
                  <a:pt x="67" y="86"/>
                </a:cubicBezTo>
                <a:cubicBezTo>
                  <a:pt x="67" y="87"/>
                  <a:pt x="67" y="87"/>
                  <a:pt x="67" y="87"/>
                </a:cubicBezTo>
                <a:cubicBezTo>
                  <a:pt x="39" y="87"/>
                  <a:pt x="39" y="87"/>
                  <a:pt x="39" y="87"/>
                </a:cubicBezTo>
                <a:cubicBezTo>
                  <a:pt x="37" y="82"/>
                  <a:pt x="37" y="82"/>
                  <a:pt x="37" y="82"/>
                </a:cubicBezTo>
                <a:cubicBezTo>
                  <a:pt x="67" y="52"/>
                  <a:pt x="67" y="52"/>
                  <a:pt x="67" y="52"/>
                </a:cubicBezTo>
                <a:cubicBezTo>
                  <a:pt x="48" y="52"/>
                  <a:pt x="48" y="52"/>
                  <a:pt x="48" y="52"/>
                </a:cubicBezTo>
                <a:cubicBezTo>
                  <a:pt x="25" y="77"/>
                  <a:pt x="25" y="77"/>
                  <a:pt x="25" y="77"/>
                </a:cubicBezTo>
                <a:cubicBezTo>
                  <a:pt x="32" y="52"/>
                  <a:pt x="32" y="52"/>
                  <a:pt x="32" y="52"/>
                </a:cubicBezTo>
                <a:cubicBezTo>
                  <a:pt x="18" y="52"/>
                  <a:pt x="18" y="52"/>
                  <a:pt x="18" y="52"/>
                </a:cubicBezTo>
                <a:cubicBezTo>
                  <a:pt x="18" y="2"/>
                  <a:pt x="18" y="2"/>
                  <a:pt x="18" y="2"/>
                </a:cubicBezTo>
                <a:cubicBezTo>
                  <a:pt x="76" y="2"/>
                  <a:pt x="76" y="2"/>
                  <a:pt x="76" y="2"/>
                </a:cubicBezTo>
                <a:cubicBezTo>
                  <a:pt x="76" y="55"/>
                  <a:pt x="76" y="55"/>
                  <a:pt x="76" y="55"/>
                </a:cubicBezTo>
                <a:cubicBezTo>
                  <a:pt x="76" y="55"/>
                  <a:pt x="76" y="55"/>
                  <a:pt x="76" y="55"/>
                </a:cubicBezTo>
                <a:close/>
                <a:moveTo>
                  <a:pt x="22" y="87"/>
                </a:move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lose/>
                <a:moveTo>
                  <a:pt x="220" y="0"/>
                </a:moveTo>
                <a:cubicBezTo>
                  <a:pt x="220" y="57"/>
                  <a:pt x="220" y="57"/>
                  <a:pt x="220" y="57"/>
                </a:cubicBezTo>
                <a:cubicBezTo>
                  <a:pt x="218" y="59"/>
                  <a:pt x="216" y="60"/>
                  <a:pt x="215" y="62"/>
                </a:cubicBezTo>
                <a:cubicBezTo>
                  <a:pt x="215" y="0"/>
                  <a:pt x="215" y="0"/>
                  <a:pt x="215" y="0"/>
                </a:cubicBezTo>
                <a:cubicBezTo>
                  <a:pt x="152" y="0"/>
                  <a:pt x="152" y="0"/>
                  <a:pt x="152" y="0"/>
                </a:cubicBezTo>
                <a:cubicBezTo>
                  <a:pt x="152" y="52"/>
                  <a:pt x="152" y="52"/>
                  <a:pt x="152" y="52"/>
                </a:cubicBezTo>
                <a:cubicBezTo>
                  <a:pt x="147" y="52"/>
                  <a:pt x="147" y="52"/>
                  <a:pt x="147" y="52"/>
                </a:cubicBezTo>
                <a:cubicBezTo>
                  <a:pt x="147" y="0"/>
                  <a:pt x="147" y="0"/>
                  <a:pt x="147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84" y="52"/>
                  <a:pt x="84" y="52"/>
                  <a:pt x="84" y="52"/>
                </a:cubicBezTo>
                <a:cubicBezTo>
                  <a:pt x="79" y="52"/>
                  <a:pt x="79" y="52"/>
                  <a:pt x="79" y="52"/>
                </a:cubicBezTo>
                <a:cubicBezTo>
                  <a:pt x="79" y="0"/>
                  <a:pt x="79" y="0"/>
                  <a:pt x="79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6" y="59"/>
                  <a:pt x="16" y="59"/>
                  <a:pt x="16" y="59"/>
                </a:cubicBezTo>
                <a:cubicBezTo>
                  <a:pt x="0" y="113"/>
                  <a:pt x="0" y="113"/>
                  <a:pt x="0" y="113"/>
                </a:cubicBezTo>
                <a:cubicBezTo>
                  <a:pt x="14" y="113"/>
                  <a:pt x="14" y="113"/>
                  <a:pt x="14" y="113"/>
                </a:cubicBezTo>
                <a:cubicBezTo>
                  <a:pt x="21" y="89"/>
                  <a:pt x="21" y="89"/>
                  <a:pt x="21" y="89"/>
                </a:cubicBezTo>
                <a:cubicBezTo>
                  <a:pt x="23" y="89"/>
                  <a:pt x="23" y="89"/>
                  <a:pt x="23" y="89"/>
                </a:cubicBezTo>
                <a:cubicBezTo>
                  <a:pt x="35" y="113"/>
                  <a:pt x="35" y="113"/>
                  <a:pt x="35" y="113"/>
                </a:cubicBezTo>
                <a:cubicBezTo>
                  <a:pt x="52" y="113"/>
                  <a:pt x="52" y="113"/>
                  <a:pt x="52" y="113"/>
                </a:cubicBezTo>
                <a:cubicBezTo>
                  <a:pt x="40" y="89"/>
                  <a:pt x="40" y="89"/>
                  <a:pt x="40" y="89"/>
                </a:cubicBezTo>
                <a:cubicBezTo>
                  <a:pt x="66" y="89"/>
                  <a:pt x="66" y="89"/>
                  <a:pt x="66" y="8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74" y="113"/>
                  <a:pt x="74" y="113"/>
                  <a:pt x="74" y="113"/>
                </a:cubicBezTo>
                <a:cubicBezTo>
                  <a:pt x="81" y="89"/>
                  <a:pt x="81" y="89"/>
                  <a:pt x="81" y="89"/>
                </a:cubicBezTo>
                <a:cubicBezTo>
                  <a:pt x="85" y="89"/>
                  <a:pt x="85" y="89"/>
                  <a:pt x="85" y="89"/>
                </a:cubicBezTo>
                <a:cubicBezTo>
                  <a:pt x="85" y="89"/>
                  <a:pt x="85" y="89"/>
                  <a:pt x="85" y="89"/>
                </a:cubicBezTo>
                <a:cubicBezTo>
                  <a:pt x="90" y="89"/>
                  <a:pt x="90" y="89"/>
                  <a:pt x="90" y="89"/>
                </a:cubicBezTo>
                <a:cubicBezTo>
                  <a:pt x="90" y="89"/>
                  <a:pt x="90" y="89"/>
                  <a:pt x="90" y="89"/>
                </a:cubicBezTo>
                <a:cubicBezTo>
                  <a:pt x="119" y="89"/>
                  <a:pt x="119" y="89"/>
                  <a:pt x="119" y="89"/>
                </a:cubicBezTo>
                <a:cubicBezTo>
                  <a:pt x="112" y="113"/>
                  <a:pt x="112" y="113"/>
                  <a:pt x="112" y="113"/>
                </a:cubicBezTo>
                <a:cubicBezTo>
                  <a:pt x="128" y="113"/>
                  <a:pt x="128" y="113"/>
                  <a:pt x="128" y="113"/>
                </a:cubicBezTo>
                <a:cubicBezTo>
                  <a:pt x="135" y="89"/>
                  <a:pt x="135" y="89"/>
                  <a:pt x="135" y="89"/>
                </a:cubicBezTo>
                <a:cubicBezTo>
                  <a:pt x="142" y="89"/>
                  <a:pt x="142" y="89"/>
                  <a:pt x="142" y="89"/>
                </a:cubicBezTo>
                <a:cubicBezTo>
                  <a:pt x="142" y="113"/>
                  <a:pt x="142" y="113"/>
                  <a:pt x="142" y="113"/>
                </a:cubicBezTo>
                <a:cubicBezTo>
                  <a:pt x="155" y="113"/>
                  <a:pt x="155" y="113"/>
                  <a:pt x="155" y="113"/>
                </a:cubicBezTo>
                <a:cubicBezTo>
                  <a:pt x="170" y="89"/>
                  <a:pt x="170" y="89"/>
                  <a:pt x="170" y="89"/>
                </a:cubicBezTo>
                <a:cubicBezTo>
                  <a:pt x="180" y="89"/>
                  <a:pt x="180" y="89"/>
                  <a:pt x="180" y="89"/>
                </a:cubicBezTo>
                <a:cubicBezTo>
                  <a:pt x="175" y="113"/>
                  <a:pt x="175" y="113"/>
                  <a:pt x="175" y="113"/>
                </a:cubicBezTo>
                <a:cubicBezTo>
                  <a:pt x="190" y="113"/>
                  <a:pt x="190" y="113"/>
                  <a:pt x="190" y="113"/>
                </a:cubicBezTo>
                <a:cubicBezTo>
                  <a:pt x="195" y="89"/>
                  <a:pt x="195" y="89"/>
                  <a:pt x="195" y="89"/>
                </a:cubicBezTo>
                <a:cubicBezTo>
                  <a:pt x="204" y="89"/>
                  <a:pt x="204" y="89"/>
                  <a:pt x="204" y="89"/>
                </a:cubicBezTo>
                <a:cubicBezTo>
                  <a:pt x="203" y="96"/>
                  <a:pt x="205" y="103"/>
                  <a:pt x="210" y="108"/>
                </a:cubicBezTo>
                <a:cubicBezTo>
                  <a:pt x="216" y="113"/>
                  <a:pt x="225" y="114"/>
                  <a:pt x="232" y="114"/>
                </a:cubicBezTo>
                <a:cubicBezTo>
                  <a:pt x="241" y="114"/>
                  <a:pt x="251" y="113"/>
                  <a:pt x="260" y="111"/>
                </a:cubicBezTo>
                <a:cubicBezTo>
                  <a:pt x="266" y="89"/>
                  <a:pt x="266" y="89"/>
                  <a:pt x="266" y="89"/>
                </a:cubicBezTo>
                <a:cubicBezTo>
                  <a:pt x="283" y="89"/>
                  <a:pt x="283" y="89"/>
                  <a:pt x="283" y="89"/>
                </a:cubicBezTo>
                <a:cubicBezTo>
                  <a:pt x="283" y="0"/>
                  <a:pt x="283" y="0"/>
                  <a:pt x="283" y="0"/>
                </a:cubicBezTo>
                <a:cubicBezTo>
                  <a:pt x="220" y="0"/>
                  <a:pt x="220" y="0"/>
                  <a:pt x="220" y="0"/>
                </a:cubicBezTo>
                <a:cubicBezTo>
                  <a:pt x="220" y="0"/>
                  <a:pt x="220" y="0"/>
                  <a:pt x="22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800" dirty="0"/>
          </a:p>
        </p:txBody>
      </p:sp>
      <p:sp>
        <p:nvSpPr>
          <p:cNvPr id="29" name="Shape 8"/>
          <p:cNvSpPr txBox="1">
            <a:spLocks/>
          </p:cNvSpPr>
          <p:nvPr userDrawn="1"/>
        </p:nvSpPr>
        <p:spPr>
          <a:xfrm>
            <a:off x="9587480" y="6320118"/>
            <a:ext cx="1601613" cy="149412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rgbClr val="0061A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6CB4B4D-7CA3-9044-876B-883B54F8677D}" type="slidenum">
              <a:rPr lang="en-US" sz="1000" smtClean="0">
                <a:solidFill>
                  <a:schemeClr val="tx2"/>
                </a:solidFill>
                <a:latin typeface="+mn-lt"/>
                <a:ea typeface="Arial"/>
                <a:cs typeface="Arial" panose="020B0604020202020204" pitchFamily="34" charset="0"/>
              </a:rPr>
              <a:pPr algn="r"/>
              <a:t>‹#›</a:t>
            </a:fld>
            <a:endParaRPr lang="en-US" sz="1000" dirty="0">
              <a:solidFill>
                <a:schemeClr val="tx2"/>
              </a:solidFill>
              <a:latin typeface="+mn-lt"/>
              <a:ea typeface="Arial"/>
              <a:cs typeface="Arial" panose="020B0604020202020204" pitchFamily="34" charset="0"/>
            </a:endParaRPr>
          </a:p>
        </p:txBody>
      </p:sp>
      <p:sp>
        <p:nvSpPr>
          <p:cNvPr id="30" name="TextBox 29"/>
          <p:cNvSpPr txBox="1"/>
          <p:nvPr userDrawn="1">
            <p:custDataLst>
              <p:tags r:id="rId8"/>
            </p:custDataLst>
          </p:nvPr>
        </p:nvSpPr>
        <p:spPr>
          <a:xfrm>
            <a:off x="2308800" y="6320118"/>
            <a:ext cx="7756800" cy="3708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kern="1200" noProof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rPr>
              <a:t>© 2019 KPMG LLP, a Delaware limited liability partnership and the U.S. member firm of the KPMG network of independent member firms affiliated with KPMG International Cooperative (“KPMG International”), a Swiss entity. All rights reserved.</a:t>
            </a:r>
            <a:endParaRPr lang="en-GB" sz="600" kern="1200" noProof="0" dirty="0">
              <a:solidFill>
                <a:schemeClr val="bg1">
                  <a:lumMod val="6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1449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664" r:id="rId2"/>
    <p:sldLayoutId id="2147483712" r:id="rId3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Tx/>
        <a:buNone/>
        <a:defRPr sz="1500" b="1" kern="1200">
          <a:solidFill>
            <a:schemeClr val="tx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Tx/>
        <a:buNone/>
        <a:defRPr sz="1500" kern="1200">
          <a:solidFill>
            <a:schemeClr val="tx2"/>
          </a:solidFill>
          <a:latin typeface="+mn-lt"/>
          <a:ea typeface="+mn-ea"/>
          <a:cs typeface="+mn-cs"/>
        </a:defRPr>
      </a:lvl2pPr>
      <a:lvl3pPr marL="288000" indent="-288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—"/>
        <a:defRPr sz="1500" kern="1200">
          <a:solidFill>
            <a:schemeClr val="tx2"/>
          </a:solidFill>
          <a:latin typeface="+mn-lt"/>
          <a:ea typeface="+mn-ea"/>
          <a:cs typeface="+mn-cs"/>
        </a:defRPr>
      </a:lvl3pPr>
      <a:lvl4pPr marL="432000" indent="-144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-"/>
        <a:defRPr sz="1500" kern="1200">
          <a:solidFill>
            <a:schemeClr val="tx2"/>
          </a:solidFill>
          <a:latin typeface="+mn-lt"/>
          <a:ea typeface="+mn-ea"/>
          <a:cs typeface="+mn-cs"/>
        </a:defRPr>
      </a:lvl4pPr>
      <a:lvl5pPr marL="720000" indent="-288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—"/>
        <a:defRPr sz="15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864000" indent="-144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-"/>
        <a:defRPr sz="1500" kern="1200">
          <a:solidFill>
            <a:schemeClr val="tx2"/>
          </a:solidFill>
          <a:latin typeface="+mn-lt"/>
          <a:ea typeface="+mn-ea"/>
          <a:cs typeface="+mn-cs"/>
        </a:defRPr>
      </a:lvl6pPr>
      <a:lvl7pPr marL="1152000" indent="-288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—"/>
        <a:defRPr sz="1500" kern="1200">
          <a:solidFill>
            <a:schemeClr val="tx2"/>
          </a:solidFill>
          <a:latin typeface="+mn-lt"/>
          <a:ea typeface="+mn-ea"/>
          <a:cs typeface="+mn-cs"/>
        </a:defRPr>
      </a:lvl7pPr>
      <a:lvl8pPr marL="1296000" indent="-144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-"/>
        <a:defRPr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657" userDrawn="1">
          <p15:clr>
            <a:srgbClr val="F26B43"/>
          </p15:clr>
        </p15:guide>
        <p15:guide id="2" pos="627" userDrawn="1">
          <p15:clr>
            <a:srgbClr val="F26B43"/>
          </p15:clr>
        </p15:guide>
        <p15:guide id="3" pos="7055" userDrawn="1">
          <p15:clr>
            <a:srgbClr val="F26B43"/>
          </p15:clr>
        </p15:guide>
        <p15:guide id="4" orient="horz" pos="763" userDrawn="1">
          <p15:clr>
            <a:srgbClr val="F26B43"/>
          </p15:clr>
        </p15:guide>
        <p15:guide id="5" orient="horz" pos="608" userDrawn="1">
          <p15:clr>
            <a:srgbClr val="F26B43"/>
          </p15:clr>
        </p15:guide>
        <p15:guide id="6" orient="horz" pos="27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8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9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0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1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97120329"/>
              </p:ext>
            </p:extLst>
          </p:nvPr>
        </p:nvGraphicFramePr>
        <p:xfrm>
          <a:off x="1525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62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25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0" y="0"/>
            <a:ext cx="12192000" cy="6877386"/>
            <a:chOff x="0" y="0"/>
            <a:chExt cx="12192000" cy="6877386"/>
          </a:xfrm>
        </p:grpSpPr>
        <p:pic>
          <p:nvPicPr>
            <p:cNvPr id="163843" name="Picture 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773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11388437" y="4667003"/>
              <a:ext cx="779813" cy="201880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610" tIns="54610" rIns="54610" bIns="54610" rtlCol="0" anchor="ctr"/>
            <a:lstStyle/>
            <a:p>
              <a:pPr algn="l"/>
              <a:endParaRPr lang="en-US" sz="1500" dirty="0" err="1" smtClean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0086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25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18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25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220685" y="831279"/>
            <a:ext cx="5700157" cy="1187533"/>
          </a:xfrm>
          <a:prstGeom prst="rect">
            <a:avLst/>
          </a:prstGeom>
          <a:noFill/>
        </p:spPr>
        <p:txBody>
          <a:bodyPr wrap="square" lIns="54610" tIns="54610" rIns="54610" bIns="54610" rtlCol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3200" b="1" dirty="0" smtClean="0">
                <a:solidFill>
                  <a:schemeClr val="bg1"/>
                </a:solidFill>
              </a:rPr>
              <a:t>Welcome</a:t>
            </a:r>
            <a:r>
              <a:rPr lang="en-US" sz="3200" dirty="0" smtClean="0">
                <a:solidFill>
                  <a:schemeClr val="bg1"/>
                </a:solidFill>
              </a:rPr>
              <a:t> to the [brand] desktop environment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8977745" y="736271"/>
            <a:ext cx="1650671" cy="605641"/>
          </a:xfrm>
          <a:prstGeom prst="rect">
            <a:avLst/>
          </a:prstGeom>
          <a:solidFill>
            <a:srgbClr val="005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610" tIns="54610" rIns="54610" bIns="54610" rtlCol="0" anchor="ctr"/>
          <a:lstStyle/>
          <a:p>
            <a:pPr algn="l"/>
            <a:r>
              <a:rPr lang="en-US" sz="1500" dirty="0" smtClean="0">
                <a:solidFill>
                  <a:schemeClr val="bg1"/>
                </a:solidFill>
              </a:rPr>
              <a:t>Close and directly access desktop</a:t>
            </a:r>
          </a:p>
        </p:txBody>
      </p:sp>
      <p:sp>
        <p:nvSpPr>
          <p:cNvPr id="9" name="Rectangle 8"/>
          <p:cNvSpPr/>
          <p:nvPr/>
        </p:nvSpPr>
        <p:spPr>
          <a:xfrm>
            <a:off x="8324604" y="736271"/>
            <a:ext cx="593766" cy="605641"/>
          </a:xfrm>
          <a:prstGeom prst="rect">
            <a:avLst/>
          </a:prstGeom>
          <a:solidFill>
            <a:srgbClr val="005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610" tIns="54610" rIns="54610" bIns="54610" rtlCol="0" anchor="ctr"/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X</a:t>
            </a: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7920842" y="2125684"/>
            <a:ext cx="0" cy="13031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098970" y="1983103"/>
            <a:ext cx="2529445" cy="475099"/>
          </a:xfrm>
          <a:prstGeom prst="rect">
            <a:avLst/>
          </a:prstGeom>
          <a:noFill/>
        </p:spPr>
        <p:txBody>
          <a:bodyPr wrap="square" lIns="54610" tIns="54610" rIns="54610" bIns="54610" rtlCol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1500" b="1" dirty="0" smtClean="0">
                <a:solidFill>
                  <a:schemeClr val="bg1"/>
                </a:solidFill>
              </a:rPr>
              <a:t>Access 3</a:t>
            </a:r>
            <a:r>
              <a:rPr lang="en-US" sz="1500" b="1" baseline="30000" dirty="0" smtClean="0">
                <a:solidFill>
                  <a:schemeClr val="bg1"/>
                </a:solidFill>
              </a:rPr>
              <a:t>rd</a:t>
            </a:r>
            <a:r>
              <a:rPr lang="en-US" sz="1500" b="1" dirty="0" smtClean="0">
                <a:solidFill>
                  <a:schemeClr val="bg1"/>
                </a:solidFill>
              </a:rPr>
              <a:t>-party software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168244" y="2342367"/>
            <a:ext cx="617517" cy="51063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610" tIns="54610" rIns="54610" bIns="54610"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Logo/ Image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918370" y="2342367"/>
            <a:ext cx="1520040" cy="510639"/>
          </a:xfrm>
          <a:prstGeom prst="rect">
            <a:avLst/>
          </a:prstGeom>
          <a:noFill/>
        </p:spPr>
        <p:txBody>
          <a:bodyPr wrap="square" lIns="54610" tIns="54610" rIns="54610" bIns="54610" rtlCol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1400" dirty="0" smtClean="0">
                <a:solidFill>
                  <a:schemeClr val="bg1"/>
                </a:solidFill>
              </a:rPr>
              <a:t>Alteryx</a:t>
            </a:r>
          </a:p>
          <a:p>
            <a:pPr>
              <a:spcAft>
                <a:spcPts val="600"/>
              </a:spcAft>
            </a:pPr>
            <a:r>
              <a:rPr lang="en-US" sz="800" dirty="0" smtClean="0">
                <a:solidFill>
                  <a:schemeClr val="bg1"/>
                </a:solidFill>
              </a:rPr>
              <a:t>About  |  Training  |  Video(s)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168244" y="2918236"/>
            <a:ext cx="617517" cy="51063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610" tIns="54610" rIns="54610" bIns="54610"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Logo/ Image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918370" y="2918236"/>
            <a:ext cx="1520040" cy="510639"/>
          </a:xfrm>
          <a:prstGeom prst="rect">
            <a:avLst/>
          </a:prstGeom>
          <a:noFill/>
        </p:spPr>
        <p:txBody>
          <a:bodyPr wrap="square" lIns="54610" tIns="54610" rIns="54610" bIns="54610" rtlCol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1400" dirty="0" smtClean="0">
                <a:solidFill>
                  <a:schemeClr val="bg1"/>
                </a:solidFill>
              </a:rPr>
              <a:t>Power BI</a:t>
            </a:r>
          </a:p>
          <a:p>
            <a:pPr>
              <a:spcAft>
                <a:spcPts val="600"/>
              </a:spcAft>
            </a:pPr>
            <a:r>
              <a:rPr lang="en-US" sz="800" dirty="0" smtClean="0">
                <a:solidFill>
                  <a:schemeClr val="bg1"/>
                </a:solidFill>
              </a:rPr>
              <a:t>About  |  Training  |  Video(s)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168244" y="3879112"/>
            <a:ext cx="617517" cy="51063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610" tIns="54610" rIns="54610" bIns="54610"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Logo/ Image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918370" y="3879112"/>
            <a:ext cx="1520040" cy="510639"/>
          </a:xfrm>
          <a:prstGeom prst="rect">
            <a:avLst/>
          </a:prstGeom>
          <a:noFill/>
        </p:spPr>
        <p:txBody>
          <a:bodyPr wrap="square" lIns="54610" tIns="54610" rIns="54610" bIns="54610" rtlCol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1400" dirty="0" smtClean="0">
                <a:solidFill>
                  <a:schemeClr val="bg1"/>
                </a:solidFill>
              </a:rPr>
              <a:t>SPI</a:t>
            </a:r>
          </a:p>
          <a:p>
            <a:pPr>
              <a:spcAft>
                <a:spcPts val="600"/>
              </a:spcAft>
            </a:pPr>
            <a:r>
              <a:rPr lang="en-US" sz="800" dirty="0" smtClean="0">
                <a:solidFill>
                  <a:schemeClr val="bg1"/>
                </a:solidFill>
              </a:rPr>
              <a:t>About  |  Training  |  Video(s)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168244" y="4466855"/>
            <a:ext cx="617517" cy="51063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610" tIns="54610" rIns="54610" bIns="54610"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Logo/ Image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918370" y="4466855"/>
            <a:ext cx="1520040" cy="510639"/>
          </a:xfrm>
          <a:prstGeom prst="rect">
            <a:avLst/>
          </a:prstGeom>
          <a:noFill/>
        </p:spPr>
        <p:txBody>
          <a:bodyPr wrap="square" lIns="54610" tIns="54610" rIns="54610" bIns="54610" rtlCol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1400" dirty="0" smtClean="0">
                <a:solidFill>
                  <a:schemeClr val="bg1"/>
                </a:solidFill>
              </a:rPr>
              <a:t>FPI</a:t>
            </a:r>
          </a:p>
          <a:p>
            <a:pPr>
              <a:spcAft>
                <a:spcPts val="600"/>
              </a:spcAft>
            </a:pPr>
            <a:r>
              <a:rPr lang="en-US" sz="800" dirty="0" smtClean="0">
                <a:solidFill>
                  <a:schemeClr val="bg1"/>
                </a:solidFill>
              </a:rPr>
              <a:t>About  |  Training  |  Video(s)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155370" y="2018812"/>
            <a:ext cx="5753593" cy="475099"/>
          </a:xfrm>
          <a:prstGeom prst="rect">
            <a:avLst/>
          </a:prstGeom>
          <a:noFill/>
        </p:spPr>
        <p:txBody>
          <a:bodyPr wrap="square" lIns="54610" tIns="54610" rIns="54610" bIns="54610" rtlCol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1500" b="1" dirty="0" smtClean="0">
                <a:solidFill>
                  <a:schemeClr val="bg1"/>
                </a:solidFill>
              </a:rPr>
              <a:t>Learn and engage with analytics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098969" y="5070709"/>
            <a:ext cx="2529445" cy="475099"/>
          </a:xfrm>
          <a:prstGeom prst="rect">
            <a:avLst/>
          </a:prstGeom>
          <a:noFill/>
        </p:spPr>
        <p:txBody>
          <a:bodyPr wrap="square" lIns="54610" tIns="54610" rIns="54610" bIns="54610" rtlCol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1500" b="1" dirty="0" smtClean="0">
                <a:solidFill>
                  <a:schemeClr val="bg1"/>
                </a:solidFill>
              </a:rPr>
              <a:t>Quick links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122717" y="5394362"/>
            <a:ext cx="1520040" cy="510639"/>
          </a:xfrm>
          <a:prstGeom prst="rect">
            <a:avLst/>
          </a:prstGeom>
          <a:noFill/>
        </p:spPr>
        <p:txBody>
          <a:bodyPr wrap="square" lIns="54610" tIns="54610" rIns="54610" bIns="54610" rtlCol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800" dirty="0" smtClean="0">
                <a:solidFill>
                  <a:schemeClr val="bg1"/>
                </a:solidFill>
              </a:rPr>
              <a:t>Intake form</a:t>
            </a:r>
          </a:p>
          <a:p>
            <a:pPr>
              <a:spcAft>
                <a:spcPts val="600"/>
              </a:spcAft>
            </a:pPr>
            <a:r>
              <a:rPr lang="en-US" sz="800" dirty="0" smtClean="0">
                <a:solidFill>
                  <a:schemeClr val="bg1"/>
                </a:solidFill>
              </a:rPr>
              <a:t>List of data sources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209314" y="5394362"/>
            <a:ext cx="1062842" cy="510639"/>
          </a:xfrm>
          <a:prstGeom prst="rect">
            <a:avLst/>
          </a:prstGeom>
          <a:noFill/>
        </p:spPr>
        <p:txBody>
          <a:bodyPr wrap="square" lIns="54610" tIns="54610" rIns="54610" bIns="54610" rtlCol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800" dirty="0" smtClean="0">
                <a:solidFill>
                  <a:schemeClr val="bg1"/>
                </a:solidFill>
              </a:rPr>
              <a:t>Link 3</a:t>
            </a:r>
          </a:p>
          <a:p>
            <a:pPr>
              <a:spcAft>
                <a:spcPts val="600"/>
              </a:spcAft>
            </a:pPr>
            <a:r>
              <a:rPr lang="en-US" sz="800" dirty="0" smtClean="0">
                <a:solidFill>
                  <a:schemeClr val="bg1"/>
                </a:solidFill>
              </a:rPr>
              <a:t>Link 4</a:t>
            </a:r>
          </a:p>
        </p:txBody>
      </p:sp>
      <p:sp>
        <p:nvSpPr>
          <p:cNvPr id="24" name="Rectangle 23"/>
          <p:cNvSpPr>
            <a:spLocks/>
          </p:cNvSpPr>
          <p:nvPr/>
        </p:nvSpPr>
        <p:spPr>
          <a:xfrm>
            <a:off x="2220685" y="4026900"/>
            <a:ext cx="795528" cy="182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610" tIns="54610" rIns="54610" bIns="54610" rtlCol="0" anchor="ctr"/>
          <a:lstStyle/>
          <a:p>
            <a:pPr algn="ctr"/>
            <a:r>
              <a:rPr lang="en-US" sz="1050" b="1" dirty="0" smtClean="0">
                <a:solidFill>
                  <a:schemeClr val="bg1"/>
                </a:solidFill>
              </a:rPr>
              <a:t>TMT</a:t>
            </a:r>
          </a:p>
        </p:txBody>
      </p:sp>
      <p:sp>
        <p:nvSpPr>
          <p:cNvPr id="31" name="Rectangle 30"/>
          <p:cNvSpPr>
            <a:spLocks/>
          </p:cNvSpPr>
          <p:nvPr/>
        </p:nvSpPr>
        <p:spPr>
          <a:xfrm>
            <a:off x="3069182" y="4026900"/>
            <a:ext cx="795528" cy="182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610" tIns="54610" rIns="54610" bIns="54610" rtlCol="0" anchor="ctr"/>
          <a:lstStyle/>
          <a:p>
            <a:pPr algn="ctr"/>
            <a:r>
              <a:rPr lang="en-US" sz="1050" b="1" dirty="0" smtClean="0">
                <a:solidFill>
                  <a:schemeClr val="bg1"/>
                </a:solidFill>
              </a:rPr>
              <a:t>Energy</a:t>
            </a:r>
          </a:p>
        </p:txBody>
      </p:sp>
      <p:sp>
        <p:nvSpPr>
          <p:cNvPr id="32" name="Rectangle 31"/>
          <p:cNvSpPr>
            <a:spLocks/>
          </p:cNvSpPr>
          <p:nvPr/>
        </p:nvSpPr>
        <p:spPr>
          <a:xfrm>
            <a:off x="3915697" y="4026900"/>
            <a:ext cx="795528" cy="182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610" tIns="54610" rIns="54610" bIns="54610" rtlCol="0" anchor="ctr"/>
          <a:lstStyle/>
          <a:p>
            <a:pPr algn="ctr"/>
            <a:r>
              <a:rPr lang="en-US" sz="1050" b="1" dirty="0" smtClean="0">
                <a:solidFill>
                  <a:schemeClr val="bg1"/>
                </a:solidFill>
              </a:rPr>
              <a:t>Industrials</a:t>
            </a:r>
          </a:p>
        </p:txBody>
      </p:sp>
      <p:sp>
        <p:nvSpPr>
          <p:cNvPr id="33" name="Rectangle 32"/>
          <p:cNvSpPr>
            <a:spLocks/>
          </p:cNvSpPr>
          <p:nvPr/>
        </p:nvSpPr>
        <p:spPr>
          <a:xfrm>
            <a:off x="4770119" y="4026900"/>
            <a:ext cx="795528" cy="182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610" tIns="54610" rIns="54610" bIns="54610" rtlCol="0" anchor="ctr"/>
          <a:lstStyle/>
          <a:p>
            <a:pPr algn="ctr"/>
            <a:r>
              <a:rPr lang="en-US" sz="1050" b="1" dirty="0" smtClean="0">
                <a:solidFill>
                  <a:schemeClr val="bg1"/>
                </a:solidFill>
              </a:rPr>
              <a:t>Consumer</a:t>
            </a:r>
          </a:p>
        </p:txBody>
      </p:sp>
      <p:sp>
        <p:nvSpPr>
          <p:cNvPr id="34" name="Rectangle 33"/>
          <p:cNvSpPr>
            <a:spLocks/>
          </p:cNvSpPr>
          <p:nvPr/>
        </p:nvSpPr>
        <p:spPr>
          <a:xfrm>
            <a:off x="5633685" y="4026900"/>
            <a:ext cx="795528" cy="182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610" tIns="54610" rIns="54610" bIns="54610" rtlCol="0" anchor="ctr"/>
          <a:lstStyle/>
          <a:p>
            <a:pPr algn="ctr"/>
            <a:r>
              <a:rPr lang="en-US" sz="1050" b="1" dirty="0" smtClean="0">
                <a:solidFill>
                  <a:schemeClr val="bg1"/>
                </a:solidFill>
              </a:rPr>
              <a:t>Healthcare</a:t>
            </a:r>
          </a:p>
        </p:txBody>
      </p:sp>
      <p:sp>
        <p:nvSpPr>
          <p:cNvPr id="35" name="Rectangle 34"/>
          <p:cNvSpPr>
            <a:spLocks/>
          </p:cNvSpPr>
          <p:nvPr/>
        </p:nvSpPr>
        <p:spPr>
          <a:xfrm>
            <a:off x="6489507" y="4026900"/>
            <a:ext cx="795528" cy="182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610" tIns="54610" rIns="54610" bIns="54610" rtlCol="0" anchor="ctr"/>
          <a:lstStyle/>
          <a:p>
            <a:pPr algn="ctr"/>
            <a:r>
              <a:rPr lang="en-US" sz="1050" b="1" dirty="0" smtClean="0">
                <a:solidFill>
                  <a:schemeClr val="bg1"/>
                </a:solidFill>
              </a:rPr>
              <a:t>FS</a:t>
            </a:r>
          </a:p>
        </p:txBody>
      </p:sp>
      <p:cxnSp>
        <p:nvCxnSpPr>
          <p:cNvPr id="38" name="Straight Connector 37"/>
          <p:cNvCxnSpPr>
            <a:cxnSpLocks/>
          </p:cNvCxnSpPr>
          <p:nvPr/>
        </p:nvCxnSpPr>
        <p:spPr>
          <a:xfrm flipH="1">
            <a:off x="7920842" y="5199534"/>
            <a:ext cx="0" cy="66353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8098969" y="3526906"/>
            <a:ext cx="2529445" cy="475099"/>
          </a:xfrm>
          <a:prstGeom prst="rect">
            <a:avLst/>
          </a:prstGeom>
          <a:noFill/>
        </p:spPr>
        <p:txBody>
          <a:bodyPr wrap="square" lIns="54610" tIns="54610" rIns="54610" bIns="54610" rtlCol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1500" b="1" dirty="0" smtClean="0">
                <a:solidFill>
                  <a:schemeClr val="bg1"/>
                </a:solidFill>
              </a:rPr>
              <a:t>KPMG Tools </a:t>
            </a:r>
            <a:r>
              <a:rPr lang="en-US" sz="1100" i="1" dirty="0" smtClean="0">
                <a:solidFill>
                  <a:schemeClr val="bg1"/>
                </a:solidFill>
              </a:rPr>
              <a:t>(training required)</a:t>
            </a:r>
          </a:p>
        </p:txBody>
      </p:sp>
      <p:cxnSp>
        <p:nvCxnSpPr>
          <p:cNvPr id="139" name="Straight Connector 138"/>
          <p:cNvCxnSpPr>
            <a:cxnSpLocks/>
          </p:cNvCxnSpPr>
          <p:nvPr/>
        </p:nvCxnSpPr>
        <p:spPr>
          <a:xfrm>
            <a:off x="7920842" y="3637231"/>
            <a:ext cx="0" cy="13031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angle 139"/>
          <p:cNvSpPr/>
          <p:nvPr/>
        </p:nvSpPr>
        <p:spPr>
          <a:xfrm>
            <a:off x="2220686" y="4321664"/>
            <a:ext cx="5064350" cy="123014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610" tIns="54610" rIns="54610" bIns="54610" rtlCol="0" anchor="ctr"/>
          <a:lstStyle/>
          <a:p>
            <a:pPr algn="l"/>
            <a:endParaRPr lang="en-US" sz="1500" dirty="0" err="1" smtClean="0">
              <a:solidFill>
                <a:schemeClr val="bg1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2116569" y="3606901"/>
            <a:ext cx="5753593" cy="332505"/>
          </a:xfrm>
          <a:prstGeom prst="rect">
            <a:avLst/>
          </a:prstGeom>
          <a:noFill/>
        </p:spPr>
        <p:txBody>
          <a:bodyPr wrap="square" lIns="54610" tIns="54610" rIns="54610" bIns="54610" rtlCol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1400" b="1" dirty="0" smtClean="0">
                <a:solidFill>
                  <a:schemeClr val="bg1"/>
                </a:solidFill>
              </a:rPr>
              <a:t>View </a:t>
            </a:r>
            <a:r>
              <a:rPr lang="en-US" sz="1500" b="1" dirty="0" smtClean="0">
                <a:solidFill>
                  <a:schemeClr val="bg1"/>
                </a:solidFill>
              </a:rPr>
              <a:t>industry</a:t>
            </a:r>
            <a:r>
              <a:rPr lang="en-US" sz="1400" b="1" dirty="0" smtClean="0">
                <a:solidFill>
                  <a:schemeClr val="bg1"/>
                </a:solidFill>
              </a:rPr>
              <a:t> tiles</a:t>
            </a:r>
          </a:p>
        </p:txBody>
      </p:sp>
      <p:sp>
        <p:nvSpPr>
          <p:cNvPr id="142" name="Rectangle 141"/>
          <p:cNvSpPr/>
          <p:nvPr/>
        </p:nvSpPr>
        <p:spPr>
          <a:xfrm>
            <a:off x="2220686" y="2444416"/>
            <a:ext cx="5064350" cy="104056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610" tIns="54610" rIns="54610" bIns="54610" rtlCol="0" anchor="t"/>
          <a:lstStyle/>
          <a:p>
            <a:pPr algn="l"/>
            <a:r>
              <a:rPr lang="en-US" sz="1100" i="1" dirty="0" smtClean="0">
                <a:solidFill>
                  <a:schemeClr val="bg1"/>
                </a:solidFill>
              </a:rPr>
              <a:t>Combining people, data, and tech to deliver leading insights at deal speed</a:t>
            </a:r>
          </a:p>
          <a:p>
            <a:pPr algn="l"/>
            <a:endParaRPr lang="en-US" sz="1200" dirty="0" smtClean="0">
              <a:solidFill>
                <a:schemeClr val="bg1"/>
              </a:solidFill>
            </a:endParaRPr>
          </a:p>
          <a:p>
            <a:pPr algn="l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63845" name="Right Arrow 163844"/>
          <p:cNvSpPr/>
          <p:nvPr/>
        </p:nvSpPr>
        <p:spPr>
          <a:xfrm>
            <a:off x="3689337" y="2934711"/>
            <a:ext cx="241922" cy="242364"/>
          </a:xfrm>
          <a:prstGeom prst="rightArrow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610" tIns="54610" rIns="54610" bIns="54610" rtlCol="0" anchor="ctr"/>
          <a:lstStyle/>
          <a:p>
            <a:pPr algn="l"/>
            <a:endParaRPr lang="en-US" sz="1500" dirty="0" err="1" smtClean="0">
              <a:solidFill>
                <a:schemeClr val="bg1"/>
              </a:solidFill>
            </a:endParaRPr>
          </a:p>
        </p:txBody>
      </p:sp>
      <p:sp>
        <p:nvSpPr>
          <p:cNvPr id="147" name="Right Arrow 146"/>
          <p:cNvSpPr/>
          <p:nvPr/>
        </p:nvSpPr>
        <p:spPr>
          <a:xfrm>
            <a:off x="5363974" y="2934711"/>
            <a:ext cx="241922" cy="242364"/>
          </a:xfrm>
          <a:prstGeom prst="rightArrow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610" tIns="54610" rIns="54610" bIns="54610" rtlCol="0" anchor="ctr"/>
          <a:lstStyle/>
          <a:p>
            <a:pPr algn="l"/>
            <a:endParaRPr lang="en-US" sz="1500" dirty="0" err="1" smtClean="0">
              <a:solidFill>
                <a:schemeClr val="bg1"/>
              </a:solidFill>
            </a:endParaRPr>
          </a:p>
        </p:txBody>
      </p:sp>
      <p:sp>
        <p:nvSpPr>
          <p:cNvPr id="163846" name="TextBox 163845"/>
          <p:cNvSpPr txBox="1"/>
          <p:nvPr/>
        </p:nvSpPr>
        <p:spPr>
          <a:xfrm>
            <a:off x="2520794" y="2783667"/>
            <a:ext cx="1164040" cy="387777"/>
          </a:xfrm>
          <a:prstGeom prst="rect">
            <a:avLst/>
          </a:prstGeom>
          <a:noFill/>
        </p:spPr>
        <p:txBody>
          <a:bodyPr wrap="square" lIns="54610" tIns="54610" rIns="54610" bIns="54610" rtlCol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1400" b="1" dirty="0" smtClean="0">
                <a:solidFill>
                  <a:schemeClr val="bg1"/>
                </a:solidFill>
              </a:rPr>
              <a:t>Questions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2510161" y="3012082"/>
            <a:ext cx="988828" cy="430367"/>
          </a:xfrm>
          <a:prstGeom prst="rect">
            <a:avLst/>
          </a:prstGeom>
          <a:noFill/>
        </p:spPr>
        <p:txBody>
          <a:bodyPr wrap="square" lIns="54610" tIns="54610" rIns="54610" bIns="54610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800" dirty="0" smtClean="0">
                <a:solidFill>
                  <a:schemeClr val="bg1"/>
                </a:solidFill>
              </a:rPr>
              <a:t>Top issues clients face in the market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4129205" y="2783667"/>
            <a:ext cx="942109" cy="454464"/>
          </a:xfrm>
          <a:prstGeom prst="rect">
            <a:avLst/>
          </a:prstGeom>
          <a:noFill/>
        </p:spPr>
        <p:txBody>
          <a:bodyPr wrap="square" lIns="54610" tIns="54610" rIns="54610" bIns="54610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400" b="1" dirty="0" smtClean="0">
                <a:solidFill>
                  <a:schemeClr val="bg1"/>
                </a:solidFill>
              </a:rPr>
              <a:t>Tiles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4161103" y="3054614"/>
            <a:ext cx="1069747" cy="430367"/>
          </a:xfrm>
          <a:prstGeom prst="rect">
            <a:avLst/>
          </a:prstGeom>
          <a:noFill/>
        </p:spPr>
        <p:txBody>
          <a:bodyPr wrap="square" lIns="54610" tIns="54610" rIns="54610" bIns="54610" rtlCol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800" dirty="0" smtClean="0">
                <a:solidFill>
                  <a:schemeClr val="bg1"/>
                </a:solidFill>
              </a:rPr>
              <a:t>Industry-specific analytics use cases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5707120" y="2783667"/>
            <a:ext cx="1164040" cy="387777"/>
          </a:xfrm>
          <a:prstGeom prst="rect">
            <a:avLst/>
          </a:prstGeom>
          <a:noFill/>
        </p:spPr>
        <p:txBody>
          <a:bodyPr wrap="square" lIns="54610" tIns="54610" rIns="54610" bIns="54610" rtlCol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1400" b="1" dirty="0" smtClean="0">
                <a:solidFill>
                  <a:schemeClr val="bg1"/>
                </a:solidFill>
              </a:rPr>
              <a:t>Insights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5739019" y="3054614"/>
            <a:ext cx="988828" cy="430367"/>
          </a:xfrm>
          <a:prstGeom prst="rect">
            <a:avLst/>
          </a:prstGeom>
          <a:noFill/>
        </p:spPr>
        <p:txBody>
          <a:bodyPr wrap="square" lIns="54610" tIns="54610" rIns="54610" bIns="54610" rtlCol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800" dirty="0" smtClean="0">
                <a:solidFill>
                  <a:schemeClr val="bg1"/>
                </a:solidFill>
              </a:rPr>
              <a:t>Intelligence that drives decisions</a:t>
            </a:r>
          </a:p>
        </p:txBody>
      </p:sp>
    </p:spTree>
    <p:extLst>
      <p:ext uri="{BB962C8B-B14F-4D97-AF65-F5344CB8AC3E}">
        <p14:creationId xmlns:p14="http://schemas.microsoft.com/office/powerpoint/2010/main" val="517303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25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075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25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220685" y="831279"/>
            <a:ext cx="5700157" cy="1187533"/>
          </a:xfrm>
          <a:prstGeom prst="rect">
            <a:avLst/>
          </a:prstGeom>
          <a:noFill/>
        </p:spPr>
        <p:txBody>
          <a:bodyPr wrap="square" lIns="54610" tIns="54610" rIns="54610" bIns="54610" rtlCol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3200" b="1" dirty="0" smtClean="0">
                <a:solidFill>
                  <a:schemeClr val="bg1"/>
                </a:solidFill>
              </a:rPr>
              <a:t>Welcome</a:t>
            </a:r>
            <a:r>
              <a:rPr lang="en-US" sz="3200" dirty="0" smtClean="0">
                <a:solidFill>
                  <a:schemeClr val="bg1"/>
                </a:solidFill>
              </a:rPr>
              <a:t> to the [brand] desktop environment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8977745" y="736271"/>
            <a:ext cx="1650671" cy="605641"/>
          </a:xfrm>
          <a:prstGeom prst="rect">
            <a:avLst/>
          </a:prstGeom>
          <a:solidFill>
            <a:srgbClr val="005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610" tIns="54610" rIns="54610" bIns="54610" rtlCol="0" anchor="ctr"/>
          <a:lstStyle/>
          <a:p>
            <a:pPr algn="l"/>
            <a:r>
              <a:rPr lang="en-US" sz="1500" dirty="0" smtClean="0">
                <a:solidFill>
                  <a:schemeClr val="bg1"/>
                </a:solidFill>
              </a:rPr>
              <a:t>Close and directly access desktop</a:t>
            </a:r>
          </a:p>
        </p:txBody>
      </p:sp>
      <p:sp>
        <p:nvSpPr>
          <p:cNvPr id="9" name="Rectangle 8"/>
          <p:cNvSpPr/>
          <p:nvPr/>
        </p:nvSpPr>
        <p:spPr>
          <a:xfrm>
            <a:off x="8324604" y="736271"/>
            <a:ext cx="593766" cy="605641"/>
          </a:xfrm>
          <a:prstGeom prst="rect">
            <a:avLst/>
          </a:prstGeom>
          <a:solidFill>
            <a:srgbClr val="005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610" tIns="54610" rIns="54610" bIns="54610" rtlCol="0" anchor="ctr"/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X</a:t>
            </a: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7920842" y="2125684"/>
            <a:ext cx="0" cy="13031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098970" y="1983103"/>
            <a:ext cx="2529445" cy="475099"/>
          </a:xfrm>
          <a:prstGeom prst="rect">
            <a:avLst/>
          </a:prstGeom>
          <a:noFill/>
        </p:spPr>
        <p:txBody>
          <a:bodyPr wrap="square" lIns="54610" tIns="54610" rIns="54610" bIns="54610" rtlCol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1500" b="1" dirty="0" smtClean="0">
                <a:solidFill>
                  <a:schemeClr val="bg1"/>
                </a:solidFill>
              </a:rPr>
              <a:t>Access 3</a:t>
            </a:r>
            <a:r>
              <a:rPr lang="en-US" sz="1500" b="1" baseline="30000" dirty="0" smtClean="0">
                <a:solidFill>
                  <a:schemeClr val="bg1"/>
                </a:solidFill>
              </a:rPr>
              <a:t>rd</a:t>
            </a:r>
            <a:r>
              <a:rPr lang="en-US" sz="1500" b="1" dirty="0" smtClean="0">
                <a:solidFill>
                  <a:schemeClr val="bg1"/>
                </a:solidFill>
              </a:rPr>
              <a:t>-party software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168244" y="2342367"/>
            <a:ext cx="617517" cy="51063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610" tIns="54610" rIns="54610" bIns="54610"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Logo/ Image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918370" y="2342367"/>
            <a:ext cx="1520040" cy="510639"/>
          </a:xfrm>
          <a:prstGeom prst="rect">
            <a:avLst/>
          </a:prstGeom>
          <a:noFill/>
        </p:spPr>
        <p:txBody>
          <a:bodyPr wrap="square" lIns="54610" tIns="54610" rIns="54610" bIns="54610" rtlCol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1400" dirty="0" smtClean="0">
                <a:solidFill>
                  <a:schemeClr val="bg1"/>
                </a:solidFill>
              </a:rPr>
              <a:t>Alteryx</a:t>
            </a:r>
          </a:p>
          <a:p>
            <a:pPr>
              <a:spcAft>
                <a:spcPts val="600"/>
              </a:spcAft>
            </a:pPr>
            <a:r>
              <a:rPr lang="en-US" sz="800" dirty="0" smtClean="0">
                <a:solidFill>
                  <a:schemeClr val="bg1"/>
                </a:solidFill>
              </a:rPr>
              <a:t>About  |  Training  |  Video(s)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168244" y="2918236"/>
            <a:ext cx="617517" cy="51063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610" tIns="54610" rIns="54610" bIns="54610"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Logo/ Image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918370" y="2918236"/>
            <a:ext cx="1520040" cy="510639"/>
          </a:xfrm>
          <a:prstGeom prst="rect">
            <a:avLst/>
          </a:prstGeom>
          <a:noFill/>
        </p:spPr>
        <p:txBody>
          <a:bodyPr wrap="square" lIns="54610" tIns="54610" rIns="54610" bIns="54610" rtlCol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1400" dirty="0" smtClean="0">
                <a:solidFill>
                  <a:schemeClr val="bg1"/>
                </a:solidFill>
              </a:rPr>
              <a:t>Power BI</a:t>
            </a:r>
          </a:p>
          <a:p>
            <a:pPr>
              <a:spcAft>
                <a:spcPts val="600"/>
              </a:spcAft>
            </a:pPr>
            <a:r>
              <a:rPr lang="en-US" sz="800" dirty="0" smtClean="0">
                <a:solidFill>
                  <a:schemeClr val="bg1"/>
                </a:solidFill>
              </a:rPr>
              <a:t>About  |  Training  |  Video(s)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168244" y="3879112"/>
            <a:ext cx="617517" cy="51063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610" tIns="54610" rIns="54610" bIns="54610"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Logo/ Image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918370" y="3879112"/>
            <a:ext cx="1520040" cy="510639"/>
          </a:xfrm>
          <a:prstGeom prst="rect">
            <a:avLst/>
          </a:prstGeom>
          <a:noFill/>
        </p:spPr>
        <p:txBody>
          <a:bodyPr wrap="square" lIns="54610" tIns="54610" rIns="54610" bIns="54610" rtlCol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1400" dirty="0" smtClean="0">
                <a:solidFill>
                  <a:schemeClr val="bg1"/>
                </a:solidFill>
              </a:rPr>
              <a:t>SPI</a:t>
            </a:r>
          </a:p>
          <a:p>
            <a:pPr>
              <a:spcAft>
                <a:spcPts val="600"/>
              </a:spcAft>
            </a:pPr>
            <a:r>
              <a:rPr lang="en-US" sz="800" dirty="0" smtClean="0">
                <a:solidFill>
                  <a:schemeClr val="bg1"/>
                </a:solidFill>
              </a:rPr>
              <a:t>About  |  Training  |  Video(s)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168244" y="4466855"/>
            <a:ext cx="617517" cy="51063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610" tIns="54610" rIns="54610" bIns="54610"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Logo/ Image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918370" y="4466855"/>
            <a:ext cx="1520040" cy="510639"/>
          </a:xfrm>
          <a:prstGeom prst="rect">
            <a:avLst/>
          </a:prstGeom>
          <a:noFill/>
        </p:spPr>
        <p:txBody>
          <a:bodyPr wrap="square" lIns="54610" tIns="54610" rIns="54610" bIns="54610" rtlCol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1400" dirty="0" smtClean="0">
                <a:solidFill>
                  <a:schemeClr val="bg1"/>
                </a:solidFill>
              </a:rPr>
              <a:t>FPI</a:t>
            </a:r>
          </a:p>
          <a:p>
            <a:pPr>
              <a:spcAft>
                <a:spcPts val="600"/>
              </a:spcAft>
            </a:pPr>
            <a:r>
              <a:rPr lang="en-US" sz="800" dirty="0" smtClean="0">
                <a:solidFill>
                  <a:schemeClr val="bg1"/>
                </a:solidFill>
              </a:rPr>
              <a:t>About  |  Training  |  Video(s)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155370" y="2018812"/>
            <a:ext cx="5753593" cy="475099"/>
          </a:xfrm>
          <a:prstGeom prst="rect">
            <a:avLst/>
          </a:prstGeom>
          <a:noFill/>
        </p:spPr>
        <p:txBody>
          <a:bodyPr wrap="square" lIns="54610" tIns="54610" rIns="54610" bIns="54610" rtlCol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1500" b="1" dirty="0" smtClean="0">
                <a:solidFill>
                  <a:schemeClr val="bg1"/>
                </a:solidFill>
              </a:rPr>
              <a:t>Learn and engage with analytics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098969" y="5070709"/>
            <a:ext cx="2529445" cy="475099"/>
          </a:xfrm>
          <a:prstGeom prst="rect">
            <a:avLst/>
          </a:prstGeom>
          <a:noFill/>
        </p:spPr>
        <p:txBody>
          <a:bodyPr wrap="square" lIns="54610" tIns="54610" rIns="54610" bIns="54610" rtlCol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1500" b="1" dirty="0" smtClean="0">
                <a:solidFill>
                  <a:schemeClr val="bg1"/>
                </a:solidFill>
              </a:rPr>
              <a:t>Quick links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122717" y="5394362"/>
            <a:ext cx="1520040" cy="510639"/>
          </a:xfrm>
          <a:prstGeom prst="rect">
            <a:avLst/>
          </a:prstGeom>
          <a:noFill/>
        </p:spPr>
        <p:txBody>
          <a:bodyPr wrap="square" lIns="54610" tIns="54610" rIns="54610" bIns="54610" rtlCol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800" dirty="0" smtClean="0">
                <a:solidFill>
                  <a:schemeClr val="bg1"/>
                </a:solidFill>
              </a:rPr>
              <a:t>Intake form</a:t>
            </a:r>
          </a:p>
          <a:p>
            <a:pPr>
              <a:spcAft>
                <a:spcPts val="600"/>
              </a:spcAft>
            </a:pPr>
            <a:r>
              <a:rPr lang="en-US" sz="800" dirty="0" smtClean="0">
                <a:solidFill>
                  <a:schemeClr val="bg1"/>
                </a:solidFill>
              </a:rPr>
              <a:t>List of data sources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209314" y="5394362"/>
            <a:ext cx="1062842" cy="510639"/>
          </a:xfrm>
          <a:prstGeom prst="rect">
            <a:avLst/>
          </a:prstGeom>
          <a:noFill/>
        </p:spPr>
        <p:txBody>
          <a:bodyPr wrap="square" lIns="54610" tIns="54610" rIns="54610" bIns="54610" rtlCol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800" dirty="0" smtClean="0">
                <a:solidFill>
                  <a:schemeClr val="bg1"/>
                </a:solidFill>
              </a:rPr>
              <a:t>Link 3</a:t>
            </a:r>
          </a:p>
          <a:p>
            <a:pPr>
              <a:spcAft>
                <a:spcPts val="600"/>
              </a:spcAft>
            </a:pPr>
            <a:r>
              <a:rPr lang="en-US" sz="800" dirty="0" smtClean="0">
                <a:solidFill>
                  <a:schemeClr val="bg1"/>
                </a:solidFill>
              </a:rPr>
              <a:t>Link 4</a:t>
            </a:r>
          </a:p>
        </p:txBody>
      </p:sp>
      <p:sp>
        <p:nvSpPr>
          <p:cNvPr id="24" name="Rectangle 23"/>
          <p:cNvSpPr>
            <a:spLocks/>
          </p:cNvSpPr>
          <p:nvPr/>
        </p:nvSpPr>
        <p:spPr>
          <a:xfrm>
            <a:off x="2220685" y="4026899"/>
            <a:ext cx="795528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610" tIns="54610" rIns="54610" bIns="54610" rtlCol="0" anchor="ctr"/>
          <a:lstStyle/>
          <a:p>
            <a:pPr algn="ctr"/>
            <a:r>
              <a:rPr lang="en-US" sz="1050" b="1" dirty="0" smtClean="0">
                <a:solidFill>
                  <a:schemeClr val="tx2"/>
                </a:solidFill>
              </a:rPr>
              <a:t>TMT</a:t>
            </a:r>
          </a:p>
        </p:txBody>
      </p:sp>
      <p:sp>
        <p:nvSpPr>
          <p:cNvPr id="31" name="Rectangle 30"/>
          <p:cNvSpPr>
            <a:spLocks/>
          </p:cNvSpPr>
          <p:nvPr/>
        </p:nvSpPr>
        <p:spPr>
          <a:xfrm>
            <a:off x="3069182" y="4026899"/>
            <a:ext cx="795528" cy="182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610" tIns="54610" rIns="54610" bIns="54610" rtlCol="0" anchor="ctr"/>
          <a:lstStyle/>
          <a:p>
            <a:pPr algn="ctr"/>
            <a:r>
              <a:rPr lang="en-US" sz="1050" b="1" dirty="0" smtClean="0">
                <a:solidFill>
                  <a:schemeClr val="bg1"/>
                </a:solidFill>
              </a:rPr>
              <a:t>Energy</a:t>
            </a:r>
          </a:p>
        </p:txBody>
      </p:sp>
      <p:sp>
        <p:nvSpPr>
          <p:cNvPr id="32" name="Rectangle 31"/>
          <p:cNvSpPr>
            <a:spLocks/>
          </p:cNvSpPr>
          <p:nvPr/>
        </p:nvSpPr>
        <p:spPr>
          <a:xfrm>
            <a:off x="3915697" y="4026899"/>
            <a:ext cx="795528" cy="182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610" tIns="54610" rIns="54610" bIns="54610" rtlCol="0" anchor="ctr"/>
          <a:lstStyle/>
          <a:p>
            <a:pPr algn="ctr"/>
            <a:r>
              <a:rPr lang="en-US" sz="1050" b="1" dirty="0" smtClean="0">
                <a:solidFill>
                  <a:schemeClr val="bg1"/>
                </a:solidFill>
              </a:rPr>
              <a:t>Industrials</a:t>
            </a:r>
          </a:p>
        </p:txBody>
      </p:sp>
      <p:sp>
        <p:nvSpPr>
          <p:cNvPr id="33" name="Rectangle 32"/>
          <p:cNvSpPr>
            <a:spLocks/>
          </p:cNvSpPr>
          <p:nvPr/>
        </p:nvSpPr>
        <p:spPr>
          <a:xfrm>
            <a:off x="4770119" y="4026899"/>
            <a:ext cx="795528" cy="182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610" tIns="54610" rIns="54610" bIns="54610" rtlCol="0" anchor="ctr"/>
          <a:lstStyle/>
          <a:p>
            <a:pPr algn="ctr"/>
            <a:r>
              <a:rPr lang="en-US" sz="1050" b="1" dirty="0" smtClean="0">
                <a:solidFill>
                  <a:schemeClr val="bg1"/>
                </a:solidFill>
              </a:rPr>
              <a:t>Consumer</a:t>
            </a:r>
          </a:p>
        </p:txBody>
      </p:sp>
      <p:sp>
        <p:nvSpPr>
          <p:cNvPr id="34" name="Rectangle 33"/>
          <p:cNvSpPr>
            <a:spLocks/>
          </p:cNvSpPr>
          <p:nvPr/>
        </p:nvSpPr>
        <p:spPr>
          <a:xfrm>
            <a:off x="5633685" y="4026899"/>
            <a:ext cx="795528" cy="182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610" tIns="54610" rIns="54610" bIns="54610" rtlCol="0" anchor="ctr"/>
          <a:lstStyle/>
          <a:p>
            <a:pPr algn="ctr"/>
            <a:r>
              <a:rPr lang="en-US" sz="1050" b="1" dirty="0" smtClean="0">
                <a:solidFill>
                  <a:schemeClr val="bg1"/>
                </a:solidFill>
              </a:rPr>
              <a:t>Healthcare</a:t>
            </a:r>
          </a:p>
        </p:txBody>
      </p:sp>
      <p:sp>
        <p:nvSpPr>
          <p:cNvPr id="35" name="Rectangle 34"/>
          <p:cNvSpPr>
            <a:spLocks/>
          </p:cNvSpPr>
          <p:nvPr/>
        </p:nvSpPr>
        <p:spPr>
          <a:xfrm>
            <a:off x="6489507" y="4026899"/>
            <a:ext cx="795528" cy="182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610" tIns="54610" rIns="54610" bIns="54610" rtlCol="0" anchor="ctr"/>
          <a:lstStyle/>
          <a:p>
            <a:pPr algn="ctr"/>
            <a:r>
              <a:rPr lang="en-US" sz="1050" b="1" dirty="0" smtClean="0">
                <a:solidFill>
                  <a:schemeClr val="bg1"/>
                </a:solidFill>
              </a:rPr>
              <a:t>FS</a:t>
            </a:r>
          </a:p>
        </p:txBody>
      </p:sp>
      <p:cxnSp>
        <p:nvCxnSpPr>
          <p:cNvPr id="38" name="Straight Connector 37"/>
          <p:cNvCxnSpPr>
            <a:cxnSpLocks/>
          </p:cNvCxnSpPr>
          <p:nvPr/>
        </p:nvCxnSpPr>
        <p:spPr>
          <a:xfrm flipH="1">
            <a:off x="7920842" y="5199534"/>
            <a:ext cx="0" cy="66353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8098969" y="3526906"/>
            <a:ext cx="2529445" cy="475099"/>
          </a:xfrm>
          <a:prstGeom prst="rect">
            <a:avLst/>
          </a:prstGeom>
          <a:noFill/>
        </p:spPr>
        <p:txBody>
          <a:bodyPr wrap="square" lIns="54610" tIns="54610" rIns="54610" bIns="54610" rtlCol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1500" b="1" dirty="0" smtClean="0">
                <a:solidFill>
                  <a:schemeClr val="bg1"/>
                </a:solidFill>
              </a:rPr>
              <a:t>KPMG Tools </a:t>
            </a:r>
            <a:r>
              <a:rPr lang="en-US" sz="1100" i="1" dirty="0" smtClean="0">
                <a:solidFill>
                  <a:schemeClr val="bg1"/>
                </a:solidFill>
              </a:rPr>
              <a:t>(training required)</a:t>
            </a:r>
          </a:p>
        </p:txBody>
      </p:sp>
      <p:cxnSp>
        <p:nvCxnSpPr>
          <p:cNvPr id="139" name="Straight Connector 138"/>
          <p:cNvCxnSpPr>
            <a:cxnSpLocks/>
          </p:cNvCxnSpPr>
          <p:nvPr/>
        </p:nvCxnSpPr>
        <p:spPr>
          <a:xfrm>
            <a:off x="7920842" y="3637231"/>
            <a:ext cx="0" cy="13031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angle 139"/>
          <p:cNvSpPr/>
          <p:nvPr/>
        </p:nvSpPr>
        <p:spPr>
          <a:xfrm>
            <a:off x="2220686" y="4321663"/>
            <a:ext cx="5064350" cy="123014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610" tIns="54610" rIns="54610" bIns="54610" rtlCol="0" anchor="ctr"/>
          <a:lstStyle/>
          <a:p>
            <a:pPr algn="l"/>
            <a:endParaRPr lang="en-US" sz="1500" dirty="0" err="1" smtClean="0">
              <a:solidFill>
                <a:schemeClr val="bg1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2116569" y="3606900"/>
            <a:ext cx="5753593" cy="332505"/>
          </a:xfrm>
          <a:prstGeom prst="rect">
            <a:avLst/>
          </a:prstGeom>
          <a:noFill/>
        </p:spPr>
        <p:txBody>
          <a:bodyPr wrap="square" lIns="54610" tIns="54610" rIns="54610" bIns="54610" rtlCol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1400" b="1" dirty="0" smtClean="0">
                <a:solidFill>
                  <a:schemeClr val="bg1"/>
                </a:solidFill>
              </a:rPr>
              <a:t>View </a:t>
            </a:r>
            <a:r>
              <a:rPr lang="en-US" sz="1500" b="1" dirty="0" smtClean="0">
                <a:solidFill>
                  <a:schemeClr val="bg1"/>
                </a:solidFill>
              </a:rPr>
              <a:t>industry</a:t>
            </a:r>
            <a:r>
              <a:rPr lang="en-US" sz="1400" b="1" dirty="0" smtClean="0">
                <a:solidFill>
                  <a:schemeClr val="bg1"/>
                </a:solidFill>
              </a:rPr>
              <a:t> tiles</a:t>
            </a:r>
          </a:p>
        </p:txBody>
      </p:sp>
      <p:sp>
        <p:nvSpPr>
          <p:cNvPr id="45" name="Rectangle 44"/>
          <p:cNvSpPr>
            <a:spLocks/>
          </p:cNvSpPr>
          <p:nvPr/>
        </p:nvSpPr>
        <p:spPr>
          <a:xfrm>
            <a:off x="2385795" y="4460606"/>
            <a:ext cx="795528" cy="4399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610" tIns="54610" rIns="54610" bIns="54610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Software / SaaS</a:t>
            </a:r>
          </a:p>
        </p:txBody>
      </p:sp>
      <p:sp>
        <p:nvSpPr>
          <p:cNvPr id="46" name="Rectangle 45"/>
          <p:cNvSpPr>
            <a:spLocks/>
          </p:cNvSpPr>
          <p:nvPr/>
        </p:nvSpPr>
        <p:spPr>
          <a:xfrm>
            <a:off x="3261368" y="4460606"/>
            <a:ext cx="795528" cy="4399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610" tIns="54610" rIns="54610" bIns="54610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Equipment / Hardware</a:t>
            </a:r>
          </a:p>
        </p:txBody>
      </p:sp>
      <p:sp>
        <p:nvSpPr>
          <p:cNvPr id="50" name="Rectangle 49"/>
          <p:cNvSpPr>
            <a:spLocks/>
          </p:cNvSpPr>
          <p:nvPr/>
        </p:nvSpPr>
        <p:spPr>
          <a:xfrm>
            <a:off x="4157895" y="4460606"/>
            <a:ext cx="795528" cy="4399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610" tIns="54610" rIns="54610" bIns="54610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Technical Professional Services</a:t>
            </a:r>
          </a:p>
        </p:txBody>
      </p:sp>
      <p:sp>
        <p:nvSpPr>
          <p:cNvPr id="51" name="Rectangle 50"/>
          <p:cNvSpPr>
            <a:spLocks/>
          </p:cNvSpPr>
          <p:nvPr/>
        </p:nvSpPr>
        <p:spPr>
          <a:xfrm>
            <a:off x="5055679" y="4460606"/>
            <a:ext cx="795528" cy="4399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610" tIns="54610" rIns="54610" bIns="54610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E-commerce</a:t>
            </a:r>
          </a:p>
        </p:txBody>
      </p:sp>
      <p:sp>
        <p:nvSpPr>
          <p:cNvPr id="52" name="Rectangle 51"/>
          <p:cNvSpPr>
            <a:spLocks/>
          </p:cNvSpPr>
          <p:nvPr/>
        </p:nvSpPr>
        <p:spPr>
          <a:xfrm>
            <a:off x="2385795" y="4976935"/>
            <a:ext cx="795528" cy="4399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610" tIns="54610" rIns="54610" bIns="54610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Internet/Transaction Services</a:t>
            </a:r>
          </a:p>
        </p:txBody>
      </p:sp>
      <p:sp>
        <p:nvSpPr>
          <p:cNvPr id="53" name="Rectangle 52"/>
          <p:cNvSpPr>
            <a:spLocks/>
          </p:cNvSpPr>
          <p:nvPr/>
        </p:nvSpPr>
        <p:spPr>
          <a:xfrm>
            <a:off x="3264909" y="4976935"/>
            <a:ext cx="795528" cy="4399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610" tIns="54610" rIns="54610" bIns="54610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Semi-conductor</a:t>
            </a:r>
          </a:p>
        </p:txBody>
      </p:sp>
      <p:sp>
        <p:nvSpPr>
          <p:cNvPr id="54" name="Rectangle 53"/>
          <p:cNvSpPr>
            <a:spLocks/>
          </p:cNvSpPr>
          <p:nvPr/>
        </p:nvSpPr>
        <p:spPr>
          <a:xfrm>
            <a:off x="4157895" y="4976935"/>
            <a:ext cx="795528" cy="4399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610" tIns="54610" rIns="54610" bIns="54610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Fintech</a:t>
            </a:r>
          </a:p>
        </p:txBody>
      </p:sp>
      <p:sp>
        <p:nvSpPr>
          <p:cNvPr id="55" name="Rectangle 54"/>
          <p:cNvSpPr>
            <a:spLocks/>
          </p:cNvSpPr>
          <p:nvPr/>
        </p:nvSpPr>
        <p:spPr>
          <a:xfrm>
            <a:off x="5055679" y="4976935"/>
            <a:ext cx="795528" cy="4399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610" tIns="54610" rIns="54610" bIns="54610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Media</a:t>
            </a:r>
          </a:p>
        </p:txBody>
      </p:sp>
      <p:sp>
        <p:nvSpPr>
          <p:cNvPr id="56" name="Rectangle 55"/>
          <p:cNvSpPr>
            <a:spLocks/>
          </p:cNvSpPr>
          <p:nvPr/>
        </p:nvSpPr>
        <p:spPr>
          <a:xfrm>
            <a:off x="5944568" y="4460606"/>
            <a:ext cx="795528" cy="4399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610" tIns="54610" rIns="54610" bIns="54610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Telecom</a:t>
            </a:r>
          </a:p>
        </p:txBody>
      </p:sp>
      <p:sp>
        <p:nvSpPr>
          <p:cNvPr id="57" name="Rectangle 56"/>
          <p:cNvSpPr/>
          <p:nvPr/>
        </p:nvSpPr>
        <p:spPr>
          <a:xfrm>
            <a:off x="2220686" y="2444416"/>
            <a:ext cx="5064350" cy="104056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610" tIns="54610" rIns="54610" bIns="54610" rtlCol="0" anchor="t"/>
          <a:lstStyle/>
          <a:p>
            <a:pPr algn="l"/>
            <a:r>
              <a:rPr lang="en-US" sz="1100" i="1" dirty="0" smtClean="0">
                <a:solidFill>
                  <a:schemeClr val="bg1"/>
                </a:solidFill>
              </a:rPr>
              <a:t>Combining people, data, and tech to deliver leading insights at deal speed</a:t>
            </a:r>
          </a:p>
          <a:p>
            <a:pPr algn="l"/>
            <a:endParaRPr lang="en-US" sz="1200" dirty="0" smtClean="0">
              <a:solidFill>
                <a:schemeClr val="bg1"/>
              </a:solidFill>
            </a:endParaRPr>
          </a:p>
          <a:p>
            <a:pPr algn="l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8" name="Right Arrow 57"/>
          <p:cNvSpPr/>
          <p:nvPr/>
        </p:nvSpPr>
        <p:spPr>
          <a:xfrm>
            <a:off x="3689337" y="2934711"/>
            <a:ext cx="241922" cy="242364"/>
          </a:xfrm>
          <a:prstGeom prst="rightArrow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610" tIns="54610" rIns="54610" bIns="54610" rtlCol="0" anchor="ctr"/>
          <a:lstStyle/>
          <a:p>
            <a:pPr algn="l"/>
            <a:endParaRPr lang="en-US" sz="1500" dirty="0" err="1" smtClean="0">
              <a:solidFill>
                <a:schemeClr val="bg1"/>
              </a:solidFill>
            </a:endParaRPr>
          </a:p>
        </p:txBody>
      </p:sp>
      <p:sp>
        <p:nvSpPr>
          <p:cNvPr id="59" name="Right Arrow 58"/>
          <p:cNvSpPr/>
          <p:nvPr/>
        </p:nvSpPr>
        <p:spPr>
          <a:xfrm>
            <a:off x="5363974" y="2934711"/>
            <a:ext cx="241922" cy="242364"/>
          </a:xfrm>
          <a:prstGeom prst="rightArrow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610" tIns="54610" rIns="54610" bIns="54610" rtlCol="0" anchor="ctr"/>
          <a:lstStyle/>
          <a:p>
            <a:pPr algn="l"/>
            <a:endParaRPr lang="en-US" sz="1500" dirty="0" err="1" smtClean="0">
              <a:solidFill>
                <a:schemeClr val="bg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520794" y="2783667"/>
            <a:ext cx="1164040" cy="387777"/>
          </a:xfrm>
          <a:prstGeom prst="rect">
            <a:avLst/>
          </a:prstGeom>
          <a:noFill/>
        </p:spPr>
        <p:txBody>
          <a:bodyPr wrap="square" lIns="54610" tIns="54610" rIns="54610" bIns="54610" rtlCol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1400" b="1" dirty="0" smtClean="0">
                <a:solidFill>
                  <a:schemeClr val="bg1"/>
                </a:solidFill>
              </a:rPr>
              <a:t>Questions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510161" y="3012082"/>
            <a:ext cx="988828" cy="430367"/>
          </a:xfrm>
          <a:prstGeom prst="rect">
            <a:avLst/>
          </a:prstGeom>
          <a:noFill/>
        </p:spPr>
        <p:txBody>
          <a:bodyPr wrap="square" lIns="54610" tIns="54610" rIns="54610" bIns="54610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800" dirty="0" smtClean="0">
                <a:solidFill>
                  <a:schemeClr val="bg1"/>
                </a:solidFill>
              </a:rPr>
              <a:t>Top issues clients face in the market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129205" y="2783667"/>
            <a:ext cx="942109" cy="454464"/>
          </a:xfrm>
          <a:prstGeom prst="rect">
            <a:avLst/>
          </a:prstGeom>
          <a:noFill/>
        </p:spPr>
        <p:txBody>
          <a:bodyPr wrap="square" lIns="54610" tIns="54610" rIns="54610" bIns="54610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400" b="1" dirty="0" smtClean="0">
                <a:solidFill>
                  <a:schemeClr val="bg1"/>
                </a:solidFill>
              </a:rPr>
              <a:t>Tiles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161103" y="3054614"/>
            <a:ext cx="1069747" cy="430367"/>
          </a:xfrm>
          <a:prstGeom prst="rect">
            <a:avLst/>
          </a:prstGeom>
          <a:noFill/>
        </p:spPr>
        <p:txBody>
          <a:bodyPr wrap="square" lIns="54610" tIns="54610" rIns="54610" bIns="54610" rtlCol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800" dirty="0" smtClean="0">
                <a:solidFill>
                  <a:schemeClr val="bg1"/>
                </a:solidFill>
              </a:rPr>
              <a:t>Industry-specific analytics use cases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707120" y="2783667"/>
            <a:ext cx="1164040" cy="387777"/>
          </a:xfrm>
          <a:prstGeom prst="rect">
            <a:avLst/>
          </a:prstGeom>
          <a:noFill/>
        </p:spPr>
        <p:txBody>
          <a:bodyPr wrap="square" lIns="54610" tIns="54610" rIns="54610" bIns="54610" rtlCol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1400" b="1" dirty="0" smtClean="0">
                <a:solidFill>
                  <a:schemeClr val="bg1"/>
                </a:solidFill>
              </a:rPr>
              <a:t>Insights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739019" y="3054614"/>
            <a:ext cx="988828" cy="430367"/>
          </a:xfrm>
          <a:prstGeom prst="rect">
            <a:avLst/>
          </a:prstGeom>
          <a:noFill/>
        </p:spPr>
        <p:txBody>
          <a:bodyPr wrap="square" lIns="54610" tIns="54610" rIns="54610" bIns="54610" rtlCol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800" dirty="0" smtClean="0">
                <a:solidFill>
                  <a:schemeClr val="bg1"/>
                </a:solidFill>
              </a:rPr>
              <a:t>Intelligence that drives decisions</a:t>
            </a:r>
          </a:p>
        </p:txBody>
      </p:sp>
    </p:spTree>
    <p:extLst>
      <p:ext uri="{BB962C8B-B14F-4D97-AF65-F5344CB8AC3E}">
        <p14:creationId xmlns:p14="http://schemas.microsoft.com/office/powerpoint/2010/main" val="2935140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25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957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25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8977745" y="736271"/>
            <a:ext cx="1650671" cy="605641"/>
          </a:xfrm>
          <a:prstGeom prst="rect">
            <a:avLst/>
          </a:prstGeom>
          <a:solidFill>
            <a:srgbClr val="005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610" tIns="54610" rIns="54610" bIns="54610" rtlCol="0" anchor="ctr"/>
          <a:lstStyle/>
          <a:p>
            <a:pPr algn="l"/>
            <a:r>
              <a:rPr lang="en-US" sz="1500" dirty="0" smtClean="0">
                <a:solidFill>
                  <a:schemeClr val="bg1"/>
                </a:solidFill>
              </a:rPr>
              <a:t>Close and directly access desktop</a:t>
            </a:r>
          </a:p>
        </p:txBody>
      </p:sp>
      <p:sp>
        <p:nvSpPr>
          <p:cNvPr id="9" name="Rectangle 8"/>
          <p:cNvSpPr/>
          <p:nvPr/>
        </p:nvSpPr>
        <p:spPr>
          <a:xfrm>
            <a:off x="8324604" y="736271"/>
            <a:ext cx="593766" cy="605641"/>
          </a:xfrm>
          <a:prstGeom prst="rect">
            <a:avLst/>
          </a:prstGeom>
          <a:solidFill>
            <a:srgbClr val="005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610" tIns="54610" rIns="54610" bIns="54610" rtlCol="0" anchor="ctr"/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X</a:t>
            </a: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7920841" y="2125684"/>
            <a:ext cx="0" cy="230799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098970" y="1983103"/>
            <a:ext cx="2529445" cy="475099"/>
          </a:xfrm>
          <a:prstGeom prst="rect">
            <a:avLst/>
          </a:prstGeom>
          <a:noFill/>
        </p:spPr>
        <p:txBody>
          <a:bodyPr wrap="square" lIns="54610" tIns="54610" rIns="54610" bIns="54610" rtlCol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1500" b="1" dirty="0" smtClean="0">
                <a:solidFill>
                  <a:schemeClr val="bg1"/>
                </a:solidFill>
              </a:rPr>
              <a:t>Contact TMT team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168244" y="2422576"/>
            <a:ext cx="1002352" cy="97603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610" tIns="54610" rIns="54610" bIns="54610"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Headshot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78051" y="3507657"/>
            <a:ext cx="2113487" cy="521671"/>
          </a:xfrm>
          <a:prstGeom prst="rect">
            <a:avLst/>
          </a:prstGeom>
          <a:noFill/>
        </p:spPr>
        <p:txBody>
          <a:bodyPr wrap="square" lIns="54610" tIns="54610" rIns="54610" bIns="54610" rtlCol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1000" b="1" dirty="0" smtClean="0">
                <a:solidFill>
                  <a:schemeClr val="bg1"/>
                </a:solidFill>
              </a:rPr>
              <a:t>Other TMT contacts</a:t>
            </a:r>
          </a:p>
          <a:p>
            <a:pPr marL="171450" indent="-1714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000" dirty="0" smtClean="0">
                <a:solidFill>
                  <a:schemeClr val="bg1"/>
                </a:solidFill>
              </a:rPr>
              <a:t>Contact 1</a:t>
            </a:r>
          </a:p>
          <a:p>
            <a:pPr marL="171450" indent="-1714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000" dirty="0" smtClean="0">
                <a:solidFill>
                  <a:schemeClr val="bg1"/>
                </a:solidFill>
              </a:rPr>
              <a:t>Contact 2</a:t>
            </a:r>
          </a:p>
          <a:p>
            <a:pPr marL="171450" indent="-1714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000" dirty="0" smtClean="0">
                <a:solidFill>
                  <a:schemeClr val="bg1"/>
                </a:solidFill>
              </a:rPr>
              <a:t>Contact 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167249" y="1091355"/>
            <a:ext cx="5753593" cy="475099"/>
          </a:xfrm>
          <a:prstGeom prst="rect">
            <a:avLst/>
          </a:prstGeom>
          <a:noFill/>
        </p:spPr>
        <p:txBody>
          <a:bodyPr wrap="square" lIns="54610" tIns="54610" rIns="54610" bIns="54610" rtlCol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b="1" dirty="0" smtClean="0">
                <a:solidFill>
                  <a:schemeClr val="bg1"/>
                </a:solidFill>
              </a:rPr>
              <a:t>TMT: Software / SaaS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098969" y="4733827"/>
            <a:ext cx="2529445" cy="475099"/>
          </a:xfrm>
          <a:prstGeom prst="rect">
            <a:avLst/>
          </a:prstGeom>
          <a:noFill/>
        </p:spPr>
        <p:txBody>
          <a:bodyPr wrap="square" lIns="54610" tIns="54610" rIns="54610" bIns="54610" rtlCol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1500" b="1" dirty="0" smtClean="0">
                <a:solidFill>
                  <a:schemeClr val="bg1"/>
                </a:solidFill>
              </a:rPr>
              <a:t>Resources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122717" y="5057480"/>
            <a:ext cx="1520040" cy="510639"/>
          </a:xfrm>
          <a:prstGeom prst="rect">
            <a:avLst/>
          </a:prstGeom>
          <a:noFill/>
        </p:spPr>
        <p:txBody>
          <a:bodyPr wrap="square" lIns="54610" tIns="54610" rIns="54610" bIns="54610" rtlCol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800" dirty="0" smtClean="0">
                <a:solidFill>
                  <a:schemeClr val="bg1"/>
                </a:solidFill>
              </a:rPr>
              <a:t>Training</a:t>
            </a:r>
          </a:p>
          <a:p>
            <a:pPr>
              <a:spcAft>
                <a:spcPts val="600"/>
              </a:spcAft>
            </a:pPr>
            <a:r>
              <a:rPr lang="en-US" sz="800" dirty="0" smtClean="0">
                <a:solidFill>
                  <a:schemeClr val="bg1"/>
                </a:solidFill>
              </a:rPr>
              <a:t>Credentials</a:t>
            </a:r>
          </a:p>
          <a:p>
            <a:pPr>
              <a:spcAft>
                <a:spcPts val="600"/>
              </a:spcAft>
            </a:pPr>
            <a:r>
              <a:rPr lang="en-US" sz="800" dirty="0" smtClean="0">
                <a:solidFill>
                  <a:schemeClr val="bg1"/>
                </a:solidFill>
              </a:rPr>
              <a:t>Videos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167248" y="1652573"/>
            <a:ext cx="5753593" cy="332505"/>
          </a:xfrm>
          <a:prstGeom prst="rect">
            <a:avLst/>
          </a:prstGeom>
          <a:noFill/>
        </p:spPr>
        <p:txBody>
          <a:bodyPr wrap="square" lIns="54610" tIns="54610" rIns="54610" bIns="54610" rtlCol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1500" b="1" dirty="0" smtClean="0">
                <a:solidFill>
                  <a:schemeClr val="bg1"/>
                </a:solidFill>
              </a:rPr>
              <a:t>Tiles</a:t>
            </a:r>
          </a:p>
        </p:txBody>
      </p:sp>
      <p:cxnSp>
        <p:nvCxnSpPr>
          <p:cNvPr id="38" name="Straight Connector 37"/>
          <p:cNvCxnSpPr>
            <a:cxnSpLocks/>
          </p:cNvCxnSpPr>
          <p:nvPr/>
        </p:nvCxnSpPr>
        <p:spPr>
          <a:xfrm flipH="1">
            <a:off x="7920841" y="4862642"/>
            <a:ext cx="0" cy="81376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8" name="Group 137"/>
          <p:cNvGrpSpPr>
            <a:grpSpLocks/>
          </p:cNvGrpSpPr>
          <p:nvPr/>
        </p:nvGrpSpPr>
        <p:grpSpPr>
          <a:xfrm>
            <a:off x="2316306" y="2804242"/>
            <a:ext cx="1145293" cy="504011"/>
            <a:chOff x="2220685" y="3509086"/>
            <a:chExt cx="1308578" cy="575868"/>
          </a:xfrm>
        </p:grpSpPr>
        <p:sp>
          <p:nvSpPr>
            <p:cNvPr id="139" name="Rectangle 138"/>
            <p:cNvSpPr/>
            <p:nvPr/>
          </p:nvSpPr>
          <p:spPr>
            <a:xfrm>
              <a:off x="2220685" y="3509086"/>
              <a:ext cx="1308578" cy="575868"/>
            </a:xfrm>
            <a:prstGeom prst="rect">
              <a:avLst/>
            </a:prstGeom>
            <a:noFill/>
            <a:ln w="11116" cap="flat" cmpd="sng" algn="ctr">
              <a:solidFill>
                <a:schemeClr val="bg1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7796" tIns="47796" rIns="47796" bIns="47796" rtlCol="0" anchor="ctr"/>
            <a:lstStyle/>
            <a:p>
              <a:pPr algn="l"/>
              <a:endParaRPr lang="en-US" sz="1500" dirty="0" err="1" smtClean="0">
                <a:solidFill>
                  <a:schemeClr val="bg1"/>
                </a:solidFill>
              </a:endParaRP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2329691" y="3648117"/>
              <a:ext cx="237046" cy="308500"/>
            </a:xfrm>
            <a:prstGeom prst="rect">
              <a:avLst/>
            </a:prstGeom>
            <a:noFill/>
            <a:ln w="11116" cap="flat" cmpd="sng" algn="ctr">
              <a:solidFill>
                <a:schemeClr val="bg1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7796" tIns="47796" rIns="47796" bIns="47796" rtlCol="0" anchor="ctr"/>
            <a:lstStyle/>
            <a:p>
              <a:pPr algn="l"/>
              <a:endParaRPr lang="en-US" sz="1500" dirty="0" err="1" smtClean="0">
                <a:solidFill>
                  <a:schemeClr val="bg1"/>
                </a:solidFill>
              </a:endParaRPr>
            </a:p>
          </p:txBody>
        </p:sp>
        <p:sp>
          <p:nvSpPr>
            <p:cNvPr id="141" name="TextBox 140"/>
            <p:cNvSpPr txBox="1">
              <a:spLocks/>
            </p:cNvSpPr>
            <p:nvPr/>
          </p:nvSpPr>
          <p:spPr>
            <a:xfrm>
              <a:off x="2604346" y="3564376"/>
              <a:ext cx="577002" cy="107130"/>
            </a:xfrm>
            <a:prstGeom prst="rect">
              <a:avLst/>
            </a:prstGeom>
            <a:noFill/>
          </p:spPr>
          <p:txBody>
            <a:bodyPr wrap="square" lIns="47796" tIns="47796" rIns="47796" bIns="47796" rtlCol="0">
              <a:noAutofit/>
            </a:bodyPr>
            <a:lstStyle/>
            <a:p>
              <a:pPr>
                <a:spcAft>
                  <a:spcPts val="600"/>
                </a:spcAft>
              </a:pPr>
              <a:r>
                <a:rPr lang="en-US" sz="788" dirty="0" smtClean="0">
                  <a:solidFill>
                    <a:schemeClr val="bg1"/>
                  </a:solidFill>
                  <a:latin typeface="Arial" panose="020B0604020202020204" pitchFamily="34" charset="0"/>
                </a:rPr>
                <a:t>Name</a:t>
              </a:r>
            </a:p>
          </p:txBody>
        </p:sp>
        <p:cxnSp>
          <p:nvCxnSpPr>
            <p:cNvPr id="142" name="Straight Connector 141"/>
            <p:cNvCxnSpPr>
              <a:cxnSpLocks/>
            </p:cNvCxnSpPr>
            <p:nvPr/>
          </p:nvCxnSpPr>
          <p:spPr>
            <a:xfrm>
              <a:off x="2693578" y="3797020"/>
              <a:ext cx="76627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>
              <a:cxnSpLocks/>
            </p:cNvCxnSpPr>
            <p:nvPr/>
          </p:nvCxnSpPr>
          <p:spPr>
            <a:xfrm>
              <a:off x="2693578" y="3874989"/>
              <a:ext cx="76627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>
              <a:cxnSpLocks/>
            </p:cNvCxnSpPr>
            <p:nvPr/>
          </p:nvCxnSpPr>
          <p:spPr>
            <a:xfrm>
              <a:off x="2693578" y="3949420"/>
              <a:ext cx="76627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>
              <a:cxnSpLocks/>
            </p:cNvCxnSpPr>
            <p:nvPr/>
          </p:nvCxnSpPr>
          <p:spPr>
            <a:xfrm>
              <a:off x="2693578" y="4013218"/>
              <a:ext cx="76627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Group 145"/>
          <p:cNvGrpSpPr>
            <a:grpSpLocks/>
          </p:cNvGrpSpPr>
          <p:nvPr/>
        </p:nvGrpSpPr>
        <p:grpSpPr>
          <a:xfrm>
            <a:off x="3562840" y="2804242"/>
            <a:ext cx="1145293" cy="504011"/>
            <a:chOff x="2220685" y="3509086"/>
            <a:chExt cx="1308578" cy="575868"/>
          </a:xfrm>
        </p:grpSpPr>
        <p:sp>
          <p:nvSpPr>
            <p:cNvPr id="147" name="Rectangle 146"/>
            <p:cNvSpPr/>
            <p:nvPr/>
          </p:nvSpPr>
          <p:spPr>
            <a:xfrm>
              <a:off x="2220685" y="3509086"/>
              <a:ext cx="1308578" cy="575868"/>
            </a:xfrm>
            <a:prstGeom prst="rect">
              <a:avLst/>
            </a:prstGeom>
            <a:noFill/>
            <a:ln w="11116" cap="flat" cmpd="sng" algn="ctr">
              <a:solidFill>
                <a:schemeClr val="bg1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7796" tIns="47796" rIns="47796" bIns="47796" rtlCol="0" anchor="ctr"/>
            <a:lstStyle/>
            <a:p>
              <a:pPr algn="l"/>
              <a:endParaRPr lang="en-US" sz="1500" dirty="0" err="1" smtClean="0">
                <a:solidFill>
                  <a:schemeClr val="bg1"/>
                </a:solidFill>
              </a:endParaRPr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2329691" y="3648117"/>
              <a:ext cx="237046" cy="308500"/>
            </a:xfrm>
            <a:prstGeom prst="rect">
              <a:avLst/>
            </a:prstGeom>
            <a:noFill/>
            <a:ln w="11116" cap="flat" cmpd="sng" algn="ctr">
              <a:solidFill>
                <a:schemeClr val="bg1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7796" tIns="47796" rIns="47796" bIns="47796" rtlCol="0" anchor="ctr"/>
            <a:lstStyle/>
            <a:p>
              <a:pPr algn="l"/>
              <a:endParaRPr lang="en-US" sz="1500" dirty="0" err="1" smtClean="0">
                <a:solidFill>
                  <a:schemeClr val="bg1"/>
                </a:solidFill>
              </a:endParaRPr>
            </a:p>
          </p:txBody>
        </p:sp>
        <p:sp>
          <p:nvSpPr>
            <p:cNvPr id="149" name="TextBox 148"/>
            <p:cNvSpPr txBox="1">
              <a:spLocks/>
            </p:cNvSpPr>
            <p:nvPr/>
          </p:nvSpPr>
          <p:spPr>
            <a:xfrm>
              <a:off x="2604346" y="3564376"/>
              <a:ext cx="577002" cy="107130"/>
            </a:xfrm>
            <a:prstGeom prst="rect">
              <a:avLst/>
            </a:prstGeom>
            <a:noFill/>
          </p:spPr>
          <p:txBody>
            <a:bodyPr wrap="square" lIns="47796" tIns="47796" rIns="47796" bIns="47796" rtlCol="0">
              <a:noAutofit/>
            </a:bodyPr>
            <a:lstStyle/>
            <a:p>
              <a:pPr>
                <a:spcAft>
                  <a:spcPts val="600"/>
                </a:spcAft>
              </a:pPr>
              <a:r>
                <a:rPr lang="en-US" sz="788" dirty="0" smtClean="0">
                  <a:solidFill>
                    <a:schemeClr val="bg1"/>
                  </a:solidFill>
                  <a:latin typeface="Arial" panose="020B0604020202020204" pitchFamily="34" charset="0"/>
                </a:rPr>
                <a:t>Name</a:t>
              </a:r>
            </a:p>
          </p:txBody>
        </p:sp>
        <p:cxnSp>
          <p:nvCxnSpPr>
            <p:cNvPr id="150" name="Straight Connector 149"/>
            <p:cNvCxnSpPr>
              <a:cxnSpLocks/>
            </p:cNvCxnSpPr>
            <p:nvPr/>
          </p:nvCxnSpPr>
          <p:spPr>
            <a:xfrm>
              <a:off x="2693578" y="3797020"/>
              <a:ext cx="76627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>
              <a:cxnSpLocks/>
            </p:cNvCxnSpPr>
            <p:nvPr/>
          </p:nvCxnSpPr>
          <p:spPr>
            <a:xfrm>
              <a:off x="2693578" y="3874989"/>
              <a:ext cx="76627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>
              <a:cxnSpLocks/>
            </p:cNvCxnSpPr>
            <p:nvPr/>
          </p:nvCxnSpPr>
          <p:spPr>
            <a:xfrm>
              <a:off x="2693578" y="3949420"/>
              <a:ext cx="76627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>
              <a:cxnSpLocks/>
            </p:cNvCxnSpPr>
            <p:nvPr/>
          </p:nvCxnSpPr>
          <p:spPr>
            <a:xfrm>
              <a:off x="2693578" y="4013218"/>
              <a:ext cx="76627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4" name="Group 153"/>
          <p:cNvGrpSpPr>
            <a:grpSpLocks/>
          </p:cNvGrpSpPr>
          <p:nvPr/>
        </p:nvGrpSpPr>
        <p:grpSpPr>
          <a:xfrm>
            <a:off x="4820922" y="2804242"/>
            <a:ext cx="1145293" cy="504011"/>
            <a:chOff x="2220685" y="3509086"/>
            <a:chExt cx="1308578" cy="575868"/>
          </a:xfrm>
        </p:grpSpPr>
        <p:sp>
          <p:nvSpPr>
            <p:cNvPr id="155" name="Rectangle 154"/>
            <p:cNvSpPr/>
            <p:nvPr/>
          </p:nvSpPr>
          <p:spPr>
            <a:xfrm>
              <a:off x="2220685" y="3509086"/>
              <a:ext cx="1308578" cy="575868"/>
            </a:xfrm>
            <a:prstGeom prst="rect">
              <a:avLst/>
            </a:prstGeom>
            <a:noFill/>
            <a:ln w="11116" cap="flat" cmpd="sng" algn="ctr">
              <a:solidFill>
                <a:schemeClr val="bg1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7796" tIns="47796" rIns="47796" bIns="47796" rtlCol="0" anchor="ctr"/>
            <a:lstStyle/>
            <a:p>
              <a:pPr algn="l"/>
              <a:endParaRPr lang="en-US" sz="1500" dirty="0" err="1" smtClean="0">
                <a:solidFill>
                  <a:schemeClr val="bg1"/>
                </a:solidFill>
              </a:endParaRPr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2329691" y="3648117"/>
              <a:ext cx="237046" cy="308500"/>
            </a:xfrm>
            <a:prstGeom prst="rect">
              <a:avLst/>
            </a:prstGeom>
            <a:noFill/>
            <a:ln w="11116" cap="flat" cmpd="sng" algn="ctr">
              <a:solidFill>
                <a:schemeClr val="bg1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7796" tIns="47796" rIns="47796" bIns="47796" rtlCol="0" anchor="ctr"/>
            <a:lstStyle/>
            <a:p>
              <a:pPr algn="l"/>
              <a:endParaRPr lang="en-US" sz="1500" dirty="0" err="1" smtClean="0">
                <a:solidFill>
                  <a:schemeClr val="bg1"/>
                </a:solidFill>
              </a:endParaRPr>
            </a:p>
          </p:txBody>
        </p:sp>
        <p:sp>
          <p:nvSpPr>
            <p:cNvPr id="157" name="TextBox 156"/>
            <p:cNvSpPr txBox="1">
              <a:spLocks/>
            </p:cNvSpPr>
            <p:nvPr/>
          </p:nvSpPr>
          <p:spPr>
            <a:xfrm>
              <a:off x="2604346" y="3564376"/>
              <a:ext cx="577002" cy="107130"/>
            </a:xfrm>
            <a:prstGeom prst="rect">
              <a:avLst/>
            </a:prstGeom>
            <a:noFill/>
          </p:spPr>
          <p:txBody>
            <a:bodyPr wrap="square" lIns="47796" tIns="47796" rIns="47796" bIns="47796" rtlCol="0">
              <a:noAutofit/>
            </a:bodyPr>
            <a:lstStyle/>
            <a:p>
              <a:pPr>
                <a:spcAft>
                  <a:spcPts val="600"/>
                </a:spcAft>
              </a:pPr>
              <a:r>
                <a:rPr lang="en-US" sz="788" dirty="0" smtClean="0">
                  <a:solidFill>
                    <a:schemeClr val="bg1"/>
                  </a:solidFill>
                  <a:latin typeface="Arial" panose="020B0604020202020204" pitchFamily="34" charset="0"/>
                </a:rPr>
                <a:t>Name</a:t>
              </a:r>
            </a:p>
          </p:txBody>
        </p:sp>
        <p:cxnSp>
          <p:nvCxnSpPr>
            <p:cNvPr id="158" name="Straight Connector 157"/>
            <p:cNvCxnSpPr>
              <a:cxnSpLocks/>
            </p:cNvCxnSpPr>
            <p:nvPr/>
          </p:nvCxnSpPr>
          <p:spPr>
            <a:xfrm>
              <a:off x="2693578" y="3797020"/>
              <a:ext cx="76627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>
              <a:cxnSpLocks/>
            </p:cNvCxnSpPr>
            <p:nvPr/>
          </p:nvCxnSpPr>
          <p:spPr>
            <a:xfrm>
              <a:off x="2693578" y="3874989"/>
              <a:ext cx="76627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>
              <a:cxnSpLocks/>
            </p:cNvCxnSpPr>
            <p:nvPr/>
          </p:nvCxnSpPr>
          <p:spPr>
            <a:xfrm>
              <a:off x="2693578" y="3949420"/>
              <a:ext cx="76627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>
              <a:cxnSpLocks/>
            </p:cNvCxnSpPr>
            <p:nvPr/>
          </p:nvCxnSpPr>
          <p:spPr>
            <a:xfrm>
              <a:off x="2693578" y="4013218"/>
              <a:ext cx="76627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2" name="Group 161"/>
          <p:cNvGrpSpPr>
            <a:grpSpLocks/>
          </p:cNvGrpSpPr>
          <p:nvPr/>
        </p:nvGrpSpPr>
        <p:grpSpPr>
          <a:xfrm>
            <a:off x="2320318" y="3421081"/>
            <a:ext cx="1145293" cy="504011"/>
            <a:chOff x="2220685" y="3509086"/>
            <a:chExt cx="1308578" cy="575868"/>
          </a:xfrm>
        </p:grpSpPr>
        <p:sp>
          <p:nvSpPr>
            <p:cNvPr id="163" name="Rectangle 162"/>
            <p:cNvSpPr/>
            <p:nvPr/>
          </p:nvSpPr>
          <p:spPr>
            <a:xfrm>
              <a:off x="2220685" y="3509086"/>
              <a:ext cx="1308578" cy="575868"/>
            </a:xfrm>
            <a:prstGeom prst="rect">
              <a:avLst/>
            </a:prstGeom>
            <a:noFill/>
            <a:ln w="11116" cap="flat" cmpd="sng" algn="ctr">
              <a:solidFill>
                <a:schemeClr val="bg1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7796" tIns="47796" rIns="47796" bIns="47796" rtlCol="0" anchor="ctr"/>
            <a:lstStyle/>
            <a:p>
              <a:pPr algn="l"/>
              <a:endParaRPr lang="en-US" sz="1500" dirty="0" err="1" smtClean="0">
                <a:solidFill>
                  <a:schemeClr val="bg1"/>
                </a:solidFill>
              </a:endParaRPr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2329691" y="3648117"/>
              <a:ext cx="237046" cy="308500"/>
            </a:xfrm>
            <a:prstGeom prst="rect">
              <a:avLst/>
            </a:prstGeom>
            <a:noFill/>
            <a:ln w="11116" cap="flat" cmpd="sng" algn="ctr">
              <a:solidFill>
                <a:schemeClr val="bg1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7796" tIns="47796" rIns="47796" bIns="47796" rtlCol="0" anchor="ctr"/>
            <a:lstStyle/>
            <a:p>
              <a:pPr algn="l"/>
              <a:endParaRPr lang="en-US" sz="1500" dirty="0" err="1" smtClean="0">
                <a:solidFill>
                  <a:schemeClr val="bg1"/>
                </a:solidFill>
              </a:endParaRPr>
            </a:p>
          </p:txBody>
        </p:sp>
        <p:sp>
          <p:nvSpPr>
            <p:cNvPr id="165" name="TextBox 164"/>
            <p:cNvSpPr txBox="1">
              <a:spLocks/>
            </p:cNvSpPr>
            <p:nvPr/>
          </p:nvSpPr>
          <p:spPr>
            <a:xfrm>
              <a:off x="2604346" y="3564376"/>
              <a:ext cx="577002" cy="107130"/>
            </a:xfrm>
            <a:prstGeom prst="rect">
              <a:avLst/>
            </a:prstGeom>
            <a:noFill/>
          </p:spPr>
          <p:txBody>
            <a:bodyPr wrap="square" lIns="47796" tIns="47796" rIns="47796" bIns="47796" rtlCol="0">
              <a:noAutofit/>
            </a:bodyPr>
            <a:lstStyle/>
            <a:p>
              <a:pPr>
                <a:spcAft>
                  <a:spcPts val="600"/>
                </a:spcAft>
              </a:pPr>
              <a:r>
                <a:rPr lang="en-US" sz="788" dirty="0" smtClean="0">
                  <a:solidFill>
                    <a:schemeClr val="bg1"/>
                  </a:solidFill>
                  <a:latin typeface="Arial" panose="020B0604020202020204" pitchFamily="34" charset="0"/>
                </a:rPr>
                <a:t>Name</a:t>
              </a:r>
            </a:p>
          </p:txBody>
        </p:sp>
        <p:cxnSp>
          <p:nvCxnSpPr>
            <p:cNvPr id="166" name="Straight Connector 165"/>
            <p:cNvCxnSpPr>
              <a:cxnSpLocks/>
            </p:cNvCxnSpPr>
            <p:nvPr/>
          </p:nvCxnSpPr>
          <p:spPr>
            <a:xfrm>
              <a:off x="2693578" y="3797020"/>
              <a:ext cx="76627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>
              <a:cxnSpLocks/>
            </p:cNvCxnSpPr>
            <p:nvPr/>
          </p:nvCxnSpPr>
          <p:spPr>
            <a:xfrm>
              <a:off x="2693578" y="3874989"/>
              <a:ext cx="76627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>
              <a:cxnSpLocks/>
            </p:cNvCxnSpPr>
            <p:nvPr/>
          </p:nvCxnSpPr>
          <p:spPr>
            <a:xfrm>
              <a:off x="2693578" y="3949420"/>
              <a:ext cx="76627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>
              <a:cxnSpLocks/>
            </p:cNvCxnSpPr>
            <p:nvPr/>
          </p:nvCxnSpPr>
          <p:spPr>
            <a:xfrm>
              <a:off x="2693578" y="4013218"/>
              <a:ext cx="76627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0" name="Group 169"/>
          <p:cNvGrpSpPr>
            <a:grpSpLocks/>
          </p:cNvGrpSpPr>
          <p:nvPr/>
        </p:nvGrpSpPr>
        <p:grpSpPr>
          <a:xfrm>
            <a:off x="3566852" y="3421081"/>
            <a:ext cx="1145293" cy="504011"/>
            <a:chOff x="2220685" y="3509086"/>
            <a:chExt cx="1308578" cy="575868"/>
          </a:xfrm>
        </p:grpSpPr>
        <p:sp>
          <p:nvSpPr>
            <p:cNvPr id="171" name="Rectangle 170"/>
            <p:cNvSpPr/>
            <p:nvPr/>
          </p:nvSpPr>
          <p:spPr>
            <a:xfrm>
              <a:off x="2220685" y="3509086"/>
              <a:ext cx="1308578" cy="575868"/>
            </a:xfrm>
            <a:prstGeom prst="rect">
              <a:avLst/>
            </a:prstGeom>
            <a:noFill/>
            <a:ln w="11116" cap="flat" cmpd="sng" algn="ctr">
              <a:solidFill>
                <a:schemeClr val="bg1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7796" tIns="47796" rIns="47796" bIns="47796" rtlCol="0" anchor="ctr"/>
            <a:lstStyle/>
            <a:p>
              <a:pPr algn="l"/>
              <a:endParaRPr lang="en-US" sz="1500" dirty="0" err="1" smtClean="0">
                <a:solidFill>
                  <a:schemeClr val="bg1"/>
                </a:solidFill>
              </a:endParaRPr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2329691" y="3648117"/>
              <a:ext cx="237046" cy="308500"/>
            </a:xfrm>
            <a:prstGeom prst="rect">
              <a:avLst/>
            </a:prstGeom>
            <a:noFill/>
            <a:ln w="11116" cap="flat" cmpd="sng" algn="ctr">
              <a:solidFill>
                <a:schemeClr val="bg1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7796" tIns="47796" rIns="47796" bIns="47796" rtlCol="0" anchor="ctr"/>
            <a:lstStyle/>
            <a:p>
              <a:pPr algn="l"/>
              <a:endParaRPr lang="en-US" sz="1500" dirty="0" err="1" smtClean="0">
                <a:solidFill>
                  <a:schemeClr val="bg1"/>
                </a:solidFill>
              </a:endParaRPr>
            </a:p>
          </p:txBody>
        </p:sp>
        <p:sp>
          <p:nvSpPr>
            <p:cNvPr id="173" name="TextBox 172"/>
            <p:cNvSpPr txBox="1">
              <a:spLocks/>
            </p:cNvSpPr>
            <p:nvPr/>
          </p:nvSpPr>
          <p:spPr>
            <a:xfrm>
              <a:off x="2604346" y="3564376"/>
              <a:ext cx="577002" cy="107130"/>
            </a:xfrm>
            <a:prstGeom prst="rect">
              <a:avLst/>
            </a:prstGeom>
            <a:noFill/>
          </p:spPr>
          <p:txBody>
            <a:bodyPr wrap="square" lIns="47796" tIns="47796" rIns="47796" bIns="47796" rtlCol="0">
              <a:noAutofit/>
            </a:bodyPr>
            <a:lstStyle/>
            <a:p>
              <a:pPr>
                <a:spcAft>
                  <a:spcPts val="600"/>
                </a:spcAft>
              </a:pPr>
              <a:r>
                <a:rPr lang="en-US" sz="788" dirty="0" smtClean="0">
                  <a:solidFill>
                    <a:schemeClr val="bg1"/>
                  </a:solidFill>
                  <a:latin typeface="Arial" panose="020B0604020202020204" pitchFamily="34" charset="0"/>
                </a:rPr>
                <a:t>Name</a:t>
              </a:r>
            </a:p>
          </p:txBody>
        </p:sp>
        <p:cxnSp>
          <p:nvCxnSpPr>
            <p:cNvPr id="174" name="Straight Connector 173"/>
            <p:cNvCxnSpPr>
              <a:cxnSpLocks/>
            </p:cNvCxnSpPr>
            <p:nvPr/>
          </p:nvCxnSpPr>
          <p:spPr>
            <a:xfrm>
              <a:off x="2693578" y="3797020"/>
              <a:ext cx="76627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>
              <a:cxnSpLocks/>
            </p:cNvCxnSpPr>
            <p:nvPr/>
          </p:nvCxnSpPr>
          <p:spPr>
            <a:xfrm>
              <a:off x="2693578" y="3874989"/>
              <a:ext cx="76627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>
              <a:cxnSpLocks/>
            </p:cNvCxnSpPr>
            <p:nvPr/>
          </p:nvCxnSpPr>
          <p:spPr>
            <a:xfrm>
              <a:off x="2693578" y="3949420"/>
              <a:ext cx="76627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>
              <a:cxnSpLocks/>
            </p:cNvCxnSpPr>
            <p:nvPr/>
          </p:nvCxnSpPr>
          <p:spPr>
            <a:xfrm>
              <a:off x="2693578" y="4013218"/>
              <a:ext cx="76627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77"/>
          <p:cNvGrpSpPr>
            <a:grpSpLocks/>
          </p:cNvGrpSpPr>
          <p:nvPr/>
        </p:nvGrpSpPr>
        <p:grpSpPr>
          <a:xfrm>
            <a:off x="4824934" y="3421081"/>
            <a:ext cx="1145293" cy="504011"/>
            <a:chOff x="2220685" y="3509086"/>
            <a:chExt cx="1308578" cy="575868"/>
          </a:xfrm>
        </p:grpSpPr>
        <p:sp>
          <p:nvSpPr>
            <p:cNvPr id="179" name="Rectangle 178"/>
            <p:cNvSpPr/>
            <p:nvPr/>
          </p:nvSpPr>
          <p:spPr>
            <a:xfrm>
              <a:off x="2220685" y="3509086"/>
              <a:ext cx="1308578" cy="575868"/>
            </a:xfrm>
            <a:prstGeom prst="rect">
              <a:avLst/>
            </a:prstGeom>
            <a:noFill/>
            <a:ln w="11116" cap="flat" cmpd="sng" algn="ctr">
              <a:solidFill>
                <a:schemeClr val="bg1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7796" tIns="47796" rIns="47796" bIns="47796" rtlCol="0" anchor="ctr"/>
            <a:lstStyle/>
            <a:p>
              <a:pPr algn="l"/>
              <a:endParaRPr lang="en-US" sz="1500" dirty="0" err="1" smtClean="0">
                <a:solidFill>
                  <a:schemeClr val="bg1"/>
                </a:solidFill>
              </a:endParaRPr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2329691" y="3648117"/>
              <a:ext cx="237046" cy="308500"/>
            </a:xfrm>
            <a:prstGeom prst="rect">
              <a:avLst/>
            </a:prstGeom>
            <a:noFill/>
            <a:ln w="11116" cap="flat" cmpd="sng" algn="ctr">
              <a:solidFill>
                <a:schemeClr val="bg1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7796" tIns="47796" rIns="47796" bIns="47796" rtlCol="0" anchor="ctr"/>
            <a:lstStyle/>
            <a:p>
              <a:pPr algn="l"/>
              <a:endParaRPr lang="en-US" sz="1500" dirty="0" err="1" smtClean="0">
                <a:solidFill>
                  <a:schemeClr val="bg1"/>
                </a:solidFill>
              </a:endParaRPr>
            </a:p>
          </p:txBody>
        </p:sp>
        <p:sp>
          <p:nvSpPr>
            <p:cNvPr id="181" name="TextBox 180"/>
            <p:cNvSpPr txBox="1">
              <a:spLocks/>
            </p:cNvSpPr>
            <p:nvPr/>
          </p:nvSpPr>
          <p:spPr>
            <a:xfrm>
              <a:off x="2604346" y="3564376"/>
              <a:ext cx="577002" cy="107130"/>
            </a:xfrm>
            <a:prstGeom prst="rect">
              <a:avLst/>
            </a:prstGeom>
            <a:noFill/>
          </p:spPr>
          <p:txBody>
            <a:bodyPr wrap="square" lIns="47796" tIns="47796" rIns="47796" bIns="47796" rtlCol="0">
              <a:noAutofit/>
            </a:bodyPr>
            <a:lstStyle/>
            <a:p>
              <a:pPr>
                <a:spcAft>
                  <a:spcPts val="600"/>
                </a:spcAft>
              </a:pPr>
              <a:r>
                <a:rPr lang="en-US" sz="788" dirty="0" smtClean="0">
                  <a:solidFill>
                    <a:schemeClr val="bg1"/>
                  </a:solidFill>
                  <a:latin typeface="Arial" panose="020B0604020202020204" pitchFamily="34" charset="0"/>
                </a:rPr>
                <a:t>Name</a:t>
              </a:r>
            </a:p>
          </p:txBody>
        </p:sp>
        <p:cxnSp>
          <p:nvCxnSpPr>
            <p:cNvPr id="182" name="Straight Connector 181"/>
            <p:cNvCxnSpPr>
              <a:cxnSpLocks/>
            </p:cNvCxnSpPr>
            <p:nvPr/>
          </p:nvCxnSpPr>
          <p:spPr>
            <a:xfrm>
              <a:off x="2693578" y="3797020"/>
              <a:ext cx="76627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>
              <a:cxnSpLocks/>
            </p:cNvCxnSpPr>
            <p:nvPr/>
          </p:nvCxnSpPr>
          <p:spPr>
            <a:xfrm>
              <a:off x="2693578" y="3874989"/>
              <a:ext cx="76627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>
              <a:cxnSpLocks/>
            </p:cNvCxnSpPr>
            <p:nvPr/>
          </p:nvCxnSpPr>
          <p:spPr>
            <a:xfrm>
              <a:off x="2693578" y="3949420"/>
              <a:ext cx="76627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>
              <a:cxnSpLocks/>
            </p:cNvCxnSpPr>
            <p:nvPr/>
          </p:nvCxnSpPr>
          <p:spPr>
            <a:xfrm>
              <a:off x="2693578" y="4013218"/>
              <a:ext cx="76627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4" name="Group 193"/>
          <p:cNvGrpSpPr>
            <a:grpSpLocks/>
          </p:cNvGrpSpPr>
          <p:nvPr/>
        </p:nvGrpSpPr>
        <p:grpSpPr>
          <a:xfrm>
            <a:off x="6085721" y="2804241"/>
            <a:ext cx="1145293" cy="504011"/>
            <a:chOff x="2220685" y="3509086"/>
            <a:chExt cx="1308578" cy="575868"/>
          </a:xfrm>
        </p:grpSpPr>
        <p:sp>
          <p:nvSpPr>
            <p:cNvPr id="195" name="Rectangle 194"/>
            <p:cNvSpPr/>
            <p:nvPr/>
          </p:nvSpPr>
          <p:spPr>
            <a:xfrm>
              <a:off x="2220685" y="3509086"/>
              <a:ext cx="1308578" cy="575868"/>
            </a:xfrm>
            <a:prstGeom prst="rect">
              <a:avLst/>
            </a:prstGeom>
            <a:noFill/>
            <a:ln w="11116" cap="flat" cmpd="sng" algn="ctr">
              <a:solidFill>
                <a:schemeClr val="bg1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7796" tIns="47796" rIns="47796" bIns="47796" rtlCol="0" anchor="ctr"/>
            <a:lstStyle/>
            <a:p>
              <a:pPr algn="l"/>
              <a:endParaRPr lang="en-US" sz="1500" dirty="0" err="1" smtClean="0">
                <a:solidFill>
                  <a:schemeClr val="bg1"/>
                </a:solidFill>
              </a:endParaRPr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2329691" y="3648117"/>
              <a:ext cx="237046" cy="308500"/>
            </a:xfrm>
            <a:prstGeom prst="rect">
              <a:avLst/>
            </a:prstGeom>
            <a:noFill/>
            <a:ln w="11116" cap="flat" cmpd="sng" algn="ctr">
              <a:solidFill>
                <a:schemeClr val="bg1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7796" tIns="47796" rIns="47796" bIns="47796" rtlCol="0" anchor="ctr"/>
            <a:lstStyle/>
            <a:p>
              <a:pPr algn="l"/>
              <a:endParaRPr lang="en-US" sz="1500" dirty="0" err="1" smtClean="0">
                <a:solidFill>
                  <a:schemeClr val="bg1"/>
                </a:solidFill>
              </a:endParaRPr>
            </a:p>
          </p:txBody>
        </p:sp>
        <p:sp>
          <p:nvSpPr>
            <p:cNvPr id="197" name="TextBox 196"/>
            <p:cNvSpPr txBox="1">
              <a:spLocks/>
            </p:cNvSpPr>
            <p:nvPr/>
          </p:nvSpPr>
          <p:spPr>
            <a:xfrm>
              <a:off x="2604346" y="3564376"/>
              <a:ext cx="577002" cy="107130"/>
            </a:xfrm>
            <a:prstGeom prst="rect">
              <a:avLst/>
            </a:prstGeom>
            <a:noFill/>
          </p:spPr>
          <p:txBody>
            <a:bodyPr wrap="square" lIns="47796" tIns="47796" rIns="47796" bIns="47796" rtlCol="0">
              <a:noAutofit/>
            </a:bodyPr>
            <a:lstStyle/>
            <a:p>
              <a:pPr>
                <a:spcAft>
                  <a:spcPts val="600"/>
                </a:spcAft>
              </a:pPr>
              <a:r>
                <a:rPr lang="en-US" sz="788" dirty="0" smtClean="0">
                  <a:solidFill>
                    <a:schemeClr val="bg1"/>
                  </a:solidFill>
                  <a:latin typeface="Arial" panose="020B0604020202020204" pitchFamily="34" charset="0"/>
                </a:rPr>
                <a:t>Name</a:t>
              </a:r>
            </a:p>
          </p:txBody>
        </p:sp>
        <p:cxnSp>
          <p:nvCxnSpPr>
            <p:cNvPr id="198" name="Straight Connector 197"/>
            <p:cNvCxnSpPr>
              <a:cxnSpLocks/>
            </p:cNvCxnSpPr>
            <p:nvPr/>
          </p:nvCxnSpPr>
          <p:spPr>
            <a:xfrm>
              <a:off x="2693578" y="3797020"/>
              <a:ext cx="76627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>
              <a:cxnSpLocks/>
            </p:cNvCxnSpPr>
            <p:nvPr/>
          </p:nvCxnSpPr>
          <p:spPr>
            <a:xfrm>
              <a:off x="2693578" y="3874989"/>
              <a:ext cx="76627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>
              <a:cxnSpLocks/>
            </p:cNvCxnSpPr>
            <p:nvPr/>
          </p:nvCxnSpPr>
          <p:spPr>
            <a:xfrm>
              <a:off x="2693578" y="3949420"/>
              <a:ext cx="76627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>
              <a:cxnSpLocks/>
            </p:cNvCxnSpPr>
            <p:nvPr/>
          </p:nvCxnSpPr>
          <p:spPr>
            <a:xfrm>
              <a:off x="2693578" y="4013218"/>
              <a:ext cx="76627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2" name="Group 201"/>
          <p:cNvGrpSpPr>
            <a:grpSpLocks/>
          </p:cNvGrpSpPr>
          <p:nvPr/>
        </p:nvGrpSpPr>
        <p:grpSpPr>
          <a:xfrm>
            <a:off x="6089733" y="3421080"/>
            <a:ext cx="1145293" cy="504011"/>
            <a:chOff x="2220685" y="3509086"/>
            <a:chExt cx="1308578" cy="575868"/>
          </a:xfrm>
        </p:grpSpPr>
        <p:sp>
          <p:nvSpPr>
            <p:cNvPr id="203" name="Rectangle 202"/>
            <p:cNvSpPr/>
            <p:nvPr/>
          </p:nvSpPr>
          <p:spPr>
            <a:xfrm>
              <a:off x="2220685" y="3509086"/>
              <a:ext cx="1308578" cy="575868"/>
            </a:xfrm>
            <a:prstGeom prst="rect">
              <a:avLst/>
            </a:prstGeom>
            <a:noFill/>
            <a:ln w="11116" cap="flat" cmpd="sng" algn="ctr">
              <a:solidFill>
                <a:schemeClr val="bg1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7796" tIns="47796" rIns="47796" bIns="47796" rtlCol="0" anchor="ctr"/>
            <a:lstStyle/>
            <a:p>
              <a:pPr algn="l"/>
              <a:endParaRPr lang="en-US" sz="1500" dirty="0" err="1" smtClean="0">
                <a:solidFill>
                  <a:schemeClr val="bg1"/>
                </a:solidFill>
              </a:endParaRPr>
            </a:p>
          </p:txBody>
        </p:sp>
        <p:sp>
          <p:nvSpPr>
            <p:cNvPr id="204" name="Rectangle 203"/>
            <p:cNvSpPr/>
            <p:nvPr/>
          </p:nvSpPr>
          <p:spPr>
            <a:xfrm>
              <a:off x="2329691" y="3648117"/>
              <a:ext cx="237046" cy="308500"/>
            </a:xfrm>
            <a:prstGeom prst="rect">
              <a:avLst/>
            </a:prstGeom>
            <a:noFill/>
            <a:ln w="11116" cap="flat" cmpd="sng" algn="ctr">
              <a:solidFill>
                <a:schemeClr val="bg1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7796" tIns="47796" rIns="47796" bIns="47796" rtlCol="0" anchor="ctr"/>
            <a:lstStyle/>
            <a:p>
              <a:pPr algn="l"/>
              <a:endParaRPr lang="en-US" sz="1500" dirty="0" err="1" smtClean="0">
                <a:solidFill>
                  <a:schemeClr val="bg1"/>
                </a:solidFill>
              </a:endParaRPr>
            </a:p>
          </p:txBody>
        </p:sp>
        <p:sp>
          <p:nvSpPr>
            <p:cNvPr id="205" name="TextBox 204"/>
            <p:cNvSpPr txBox="1">
              <a:spLocks/>
            </p:cNvSpPr>
            <p:nvPr/>
          </p:nvSpPr>
          <p:spPr>
            <a:xfrm>
              <a:off x="2604346" y="3564376"/>
              <a:ext cx="577002" cy="107130"/>
            </a:xfrm>
            <a:prstGeom prst="rect">
              <a:avLst/>
            </a:prstGeom>
            <a:noFill/>
          </p:spPr>
          <p:txBody>
            <a:bodyPr wrap="square" lIns="47796" tIns="47796" rIns="47796" bIns="47796" rtlCol="0">
              <a:noAutofit/>
            </a:bodyPr>
            <a:lstStyle/>
            <a:p>
              <a:pPr>
                <a:spcAft>
                  <a:spcPts val="600"/>
                </a:spcAft>
              </a:pPr>
              <a:r>
                <a:rPr lang="en-US" sz="788" dirty="0" smtClean="0">
                  <a:solidFill>
                    <a:schemeClr val="bg1"/>
                  </a:solidFill>
                  <a:latin typeface="Arial" panose="020B0604020202020204" pitchFamily="34" charset="0"/>
                </a:rPr>
                <a:t>Name</a:t>
              </a:r>
            </a:p>
          </p:txBody>
        </p:sp>
        <p:cxnSp>
          <p:nvCxnSpPr>
            <p:cNvPr id="206" name="Straight Connector 205"/>
            <p:cNvCxnSpPr>
              <a:cxnSpLocks/>
            </p:cNvCxnSpPr>
            <p:nvPr/>
          </p:nvCxnSpPr>
          <p:spPr>
            <a:xfrm>
              <a:off x="2693578" y="3797020"/>
              <a:ext cx="76627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>
              <a:cxnSpLocks/>
            </p:cNvCxnSpPr>
            <p:nvPr/>
          </p:nvCxnSpPr>
          <p:spPr>
            <a:xfrm>
              <a:off x="2693578" y="3874989"/>
              <a:ext cx="76627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>
              <a:cxnSpLocks/>
            </p:cNvCxnSpPr>
            <p:nvPr/>
          </p:nvCxnSpPr>
          <p:spPr>
            <a:xfrm>
              <a:off x="2693578" y="3949420"/>
              <a:ext cx="76627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>
              <a:cxnSpLocks/>
            </p:cNvCxnSpPr>
            <p:nvPr/>
          </p:nvCxnSpPr>
          <p:spPr>
            <a:xfrm>
              <a:off x="2693578" y="4013218"/>
              <a:ext cx="76627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2" name="Group 241"/>
          <p:cNvGrpSpPr>
            <a:grpSpLocks/>
          </p:cNvGrpSpPr>
          <p:nvPr/>
        </p:nvGrpSpPr>
        <p:grpSpPr>
          <a:xfrm>
            <a:off x="2312735" y="4035402"/>
            <a:ext cx="1145293" cy="504011"/>
            <a:chOff x="2220685" y="3509086"/>
            <a:chExt cx="1308578" cy="575868"/>
          </a:xfrm>
        </p:grpSpPr>
        <p:sp>
          <p:nvSpPr>
            <p:cNvPr id="243" name="Rectangle 242"/>
            <p:cNvSpPr/>
            <p:nvPr/>
          </p:nvSpPr>
          <p:spPr>
            <a:xfrm>
              <a:off x="2220685" y="3509086"/>
              <a:ext cx="1308578" cy="575868"/>
            </a:xfrm>
            <a:prstGeom prst="rect">
              <a:avLst/>
            </a:prstGeom>
            <a:noFill/>
            <a:ln w="11116" cap="flat" cmpd="sng" algn="ctr">
              <a:solidFill>
                <a:schemeClr val="bg1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7796" tIns="47796" rIns="47796" bIns="47796" rtlCol="0" anchor="ctr"/>
            <a:lstStyle/>
            <a:p>
              <a:pPr algn="l"/>
              <a:endParaRPr lang="en-US" sz="1500" dirty="0" err="1" smtClean="0">
                <a:solidFill>
                  <a:schemeClr val="bg1"/>
                </a:solidFill>
              </a:endParaRPr>
            </a:p>
          </p:txBody>
        </p:sp>
        <p:sp>
          <p:nvSpPr>
            <p:cNvPr id="244" name="Rectangle 243"/>
            <p:cNvSpPr/>
            <p:nvPr/>
          </p:nvSpPr>
          <p:spPr>
            <a:xfrm>
              <a:off x="2329691" y="3648117"/>
              <a:ext cx="237046" cy="308500"/>
            </a:xfrm>
            <a:prstGeom prst="rect">
              <a:avLst/>
            </a:prstGeom>
            <a:noFill/>
            <a:ln w="11116" cap="flat" cmpd="sng" algn="ctr">
              <a:solidFill>
                <a:schemeClr val="bg1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7796" tIns="47796" rIns="47796" bIns="47796" rtlCol="0" anchor="ctr"/>
            <a:lstStyle/>
            <a:p>
              <a:pPr algn="l"/>
              <a:endParaRPr lang="en-US" sz="1500" dirty="0" err="1" smtClean="0">
                <a:solidFill>
                  <a:schemeClr val="bg1"/>
                </a:solidFill>
              </a:endParaRPr>
            </a:p>
          </p:txBody>
        </p:sp>
        <p:sp>
          <p:nvSpPr>
            <p:cNvPr id="245" name="TextBox 244"/>
            <p:cNvSpPr txBox="1">
              <a:spLocks/>
            </p:cNvSpPr>
            <p:nvPr/>
          </p:nvSpPr>
          <p:spPr>
            <a:xfrm>
              <a:off x="2604346" y="3564376"/>
              <a:ext cx="577002" cy="107130"/>
            </a:xfrm>
            <a:prstGeom prst="rect">
              <a:avLst/>
            </a:prstGeom>
            <a:noFill/>
          </p:spPr>
          <p:txBody>
            <a:bodyPr wrap="square" lIns="47796" tIns="47796" rIns="47796" bIns="47796" rtlCol="0">
              <a:noAutofit/>
            </a:bodyPr>
            <a:lstStyle/>
            <a:p>
              <a:pPr>
                <a:spcAft>
                  <a:spcPts val="600"/>
                </a:spcAft>
              </a:pPr>
              <a:r>
                <a:rPr lang="en-US" sz="788" dirty="0" smtClean="0">
                  <a:solidFill>
                    <a:schemeClr val="bg1"/>
                  </a:solidFill>
                  <a:latin typeface="Arial" panose="020B0604020202020204" pitchFamily="34" charset="0"/>
                </a:rPr>
                <a:t>Name</a:t>
              </a:r>
            </a:p>
          </p:txBody>
        </p:sp>
        <p:cxnSp>
          <p:nvCxnSpPr>
            <p:cNvPr id="246" name="Straight Connector 245"/>
            <p:cNvCxnSpPr>
              <a:cxnSpLocks/>
            </p:cNvCxnSpPr>
            <p:nvPr/>
          </p:nvCxnSpPr>
          <p:spPr>
            <a:xfrm>
              <a:off x="2693578" y="3797020"/>
              <a:ext cx="76627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>
              <a:cxnSpLocks/>
            </p:cNvCxnSpPr>
            <p:nvPr/>
          </p:nvCxnSpPr>
          <p:spPr>
            <a:xfrm>
              <a:off x="2693578" y="3874989"/>
              <a:ext cx="76627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>
              <a:cxnSpLocks/>
            </p:cNvCxnSpPr>
            <p:nvPr/>
          </p:nvCxnSpPr>
          <p:spPr>
            <a:xfrm>
              <a:off x="2693578" y="3949420"/>
              <a:ext cx="76627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>
              <a:cxnSpLocks/>
            </p:cNvCxnSpPr>
            <p:nvPr/>
          </p:nvCxnSpPr>
          <p:spPr>
            <a:xfrm>
              <a:off x="2693578" y="4013218"/>
              <a:ext cx="76627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0" name="Group 249"/>
          <p:cNvGrpSpPr>
            <a:grpSpLocks/>
          </p:cNvGrpSpPr>
          <p:nvPr/>
        </p:nvGrpSpPr>
        <p:grpSpPr>
          <a:xfrm>
            <a:off x="3559269" y="4035402"/>
            <a:ext cx="1145293" cy="504011"/>
            <a:chOff x="2220685" y="3509086"/>
            <a:chExt cx="1308578" cy="575868"/>
          </a:xfrm>
        </p:grpSpPr>
        <p:sp>
          <p:nvSpPr>
            <p:cNvPr id="251" name="Rectangle 250"/>
            <p:cNvSpPr/>
            <p:nvPr/>
          </p:nvSpPr>
          <p:spPr>
            <a:xfrm>
              <a:off x="2220685" y="3509086"/>
              <a:ext cx="1308578" cy="575868"/>
            </a:xfrm>
            <a:prstGeom prst="rect">
              <a:avLst/>
            </a:prstGeom>
            <a:noFill/>
            <a:ln w="11116" cap="flat" cmpd="sng" algn="ctr">
              <a:solidFill>
                <a:schemeClr val="bg1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7796" tIns="47796" rIns="47796" bIns="47796" rtlCol="0" anchor="ctr"/>
            <a:lstStyle/>
            <a:p>
              <a:pPr algn="l"/>
              <a:endParaRPr lang="en-US" sz="1500" dirty="0" err="1" smtClean="0">
                <a:solidFill>
                  <a:schemeClr val="bg1"/>
                </a:solidFill>
              </a:endParaRPr>
            </a:p>
          </p:txBody>
        </p:sp>
        <p:sp>
          <p:nvSpPr>
            <p:cNvPr id="252" name="Rectangle 251"/>
            <p:cNvSpPr/>
            <p:nvPr/>
          </p:nvSpPr>
          <p:spPr>
            <a:xfrm>
              <a:off x="2329691" y="3648117"/>
              <a:ext cx="237046" cy="308500"/>
            </a:xfrm>
            <a:prstGeom prst="rect">
              <a:avLst/>
            </a:prstGeom>
            <a:noFill/>
            <a:ln w="11116" cap="flat" cmpd="sng" algn="ctr">
              <a:solidFill>
                <a:schemeClr val="bg1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7796" tIns="47796" rIns="47796" bIns="47796" rtlCol="0" anchor="ctr"/>
            <a:lstStyle/>
            <a:p>
              <a:pPr algn="l"/>
              <a:endParaRPr lang="en-US" sz="1500" dirty="0" err="1" smtClean="0">
                <a:solidFill>
                  <a:schemeClr val="bg1"/>
                </a:solidFill>
              </a:endParaRPr>
            </a:p>
          </p:txBody>
        </p:sp>
        <p:sp>
          <p:nvSpPr>
            <p:cNvPr id="253" name="TextBox 252"/>
            <p:cNvSpPr txBox="1">
              <a:spLocks/>
            </p:cNvSpPr>
            <p:nvPr/>
          </p:nvSpPr>
          <p:spPr>
            <a:xfrm>
              <a:off x="2604346" y="3564376"/>
              <a:ext cx="577002" cy="107130"/>
            </a:xfrm>
            <a:prstGeom prst="rect">
              <a:avLst/>
            </a:prstGeom>
            <a:noFill/>
          </p:spPr>
          <p:txBody>
            <a:bodyPr wrap="square" lIns="47796" tIns="47796" rIns="47796" bIns="47796" rtlCol="0">
              <a:noAutofit/>
            </a:bodyPr>
            <a:lstStyle/>
            <a:p>
              <a:pPr>
                <a:spcAft>
                  <a:spcPts val="600"/>
                </a:spcAft>
              </a:pPr>
              <a:r>
                <a:rPr lang="en-US" sz="788" dirty="0" smtClean="0">
                  <a:solidFill>
                    <a:schemeClr val="bg1"/>
                  </a:solidFill>
                  <a:latin typeface="Arial" panose="020B0604020202020204" pitchFamily="34" charset="0"/>
                </a:rPr>
                <a:t>Name</a:t>
              </a:r>
            </a:p>
          </p:txBody>
        </p:sp>
        <p:cxnSp>
          <p:nvCxnSpPr>
            <p:cNvPr id="254" name="Straight Connector 253"/>
            <p:cNvCxnSpPr>
              <a:cxnSpLocks/>
            </p:cNvCxnSpPr>
            <p:nvPr/>
          </p:nvCxnSpPr>
          <p:spPr>
            <a:xfrm>
              <a:off x="2693578" y="3797020"/>
              <a:ext cx="76627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>
              <a:cxnSpLocks/>
            </p:cNvCxnSpPr>
            <p:nvPr/>
          </p:nvCxnSpPr>
          <p:spPr>
            <a:xfrm>
              <a:off x="2693578" y="3874989"/>
              <a:ext cx="76627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>
              <a:cxnSpLocks/>
            </p:cNvCxnSpPr>
            <p:nvPr/>
          </p:nvCxnSpPr>
          <p:spPr>
            <a:xfrm>
              <a:off x="2693578" y="3949420"/>
              <a:ext cx="76627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>
              <a:cxnSpLocks/>
            </p:cNvCxnSpPr>
            <p:nvPr/>
          </p:nvCxnSpPr>
          <p:spPr>
            <a:xfrm>
              <a:off x="2693578" y="4013218"/>
              <a:ext cx="76627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8" name="Group 257"/>
          <p:cNvGrpSpPr>
            <a:grpSpLocks/>
          </p:cNvGrpSpPr>
          <p:nvPr/>
        </p:nvGrpSpPr>
        <p:grpSpPr>
          <a:xfrm>
            <a:off x="4817351" y="4035402"/>
            <a:ext cx="1145293" cy="504011"/>
            <a:chOff x="2220685" y="3509086"/>
            <a:chExt cx="1308578" cy="575868"/>
          </a:xfrm>
        </p:grpSpPr>
        <p:sp>
          <p:nvSpPr>
            <p:cNvPr id="259" name="Rectangle 258"/>
            <p:cNvSpPr/>
            <p:nvPr/>
          </p:nvSpPr>
          <p:spPr>
            <a:xfrm>
              <a:off x="2220685" y="3509086"/>
              <a:ext cx="1308578" cy="575868"/>
            </a:xfrm>
            <a:prstGeom prst="rect">
              <a:avLst/>
            </a:prstGeom>
            <a:noFill/>
            <a:ln w="11116" cap="flat" cmpd="sng" algn="ctr">
              <a:solidFill>
                <a:schemeClr val="bg1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7796" tIns="47796" rIns="47796" bIns="47796" rtlCol="0" anchor="ctr"/>
            <a:lstStyle/>
            <a:p>
              <a:pPr algn="l"/>
              <a:endParaRPr lang="en-US" sz="1500" dirty="0" err="1" smtClean="0">
                <a:solidFill>
                  <a:schemeClr val="bg1"/>
                </a:solidFill>
              </a:endParaRPr>
            </a:p>
          </p:txBody>
        </p:sp>
        <p:sp>
          <p:nvSpPr>
            <p:cNvPr id="260" name="Rectangle 259"/>
            <p:cNvSpPr/>
            <p:nvPr/>
          </p:nvSpPr>
          <p:spPr>
            <a:xfrm>
              <a:off x="2329691" y="3648117"/>
              <a:ext cx="237046" cy="308500"/>
            </a:xfrm>
            <a:prstGeom prst="rect">
              <a:avLst/>
            </a:prstGeom>
            <a:noFill/>
            <a:ln w="11116" cap="flat" cmpd="sng" algn="ctr">
              <a:solidFill>
                <a:schemeClr val="bg1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7796" tIns="47796" rIns="47796" bIns="47796" rtlCol="0" anchor="ctr"/>
            <a:lstStyle/>
            <a:p>
              <a:pPr algn="l"/>
              <a:endParaRPr lang="en-US" sz="1500" dirty="0" err="1" smtClean="0">
                <a:solidFill>
                  <a:schemeClr val="bg1"/>
                </a:solidFill>
              </a:endParaRPr>
            </a:p>
          </p:txBody>
        </p:sp>
        <p:sp>
          <p:nvSpPr>
            <p:cNvPr id="261" name="TextBox 260"/>
            <p:cNvSpPr txBox="1">
              <a:spLocks/>
            </p:cNvSpPr>
            <p:nvPr/>
          </p:nvSpPr>
          <p:spPr>
            <a:xfrm>
              <a:off x="2604346" y="3564376"/>
              <a:ext cx="577002" cy="107130"/>
            </a:xfrm>
            <a:prstGeom prst="rect">
              <a:avLst/>
            </a:prstGeom>
            <a:noFill/>
          </p:spPr>
          <p:txBody>
            <a:bodyPr wrap="square" lIns="47796" tIns="47796" rIns="47796" bIns="47796" rtlCol="0">
              <a:noAutofit/>
            </a:bodyPr>
            <a:lstStyle/>
            <a:p>
              <a:pPr>
                <a:spcAft>
                  <a:spcPts val="600"/>
                </a:spcAft>
              </a:pPr>
              <a:r>
                <a:rPr lang="en-US" sz="788" dirty="0" smtClean="0">
                  <a:solidFill>
                    <a:schemeClr val="bg1"/>
                  </a:solidFill>
                  <a:latin typeface="Arial" panose="020B0604020202020204" pitchFamily="34" charset="0"/>
                </a:rPr>
                <a:t>Name</a:t>
              </a:r>
            </a:p>
          </p:txBody>
        </p:sp>
        <p:cxnSp>
          <p:nvCxnSpPr>
            <p:cNvPr id="262" name="Straight Connector 261"/>
            <p:cNvCxnSpPr>
              <a:cxnSpLocks/>
            </p:cNvCxnSpPr>
            <p:nvPr/>
          </p:nvCxnSpPr>
          <p:spPr>
            <a:xfrm>
              <a:off x="2693578" y="3797020"/>
              <a:ext cx="76627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>
              <a:cxnSpLocks/>
            </p:cNvCxnSpPr>
            <p:nvPr/>
          </p:nvCxnSpPr>
          <p:spPr>
            <a:xfrm>
              <a:off x="2693578" y="3874989"/>
              <a:ext cx="76627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>
              <a:cxnSpLocks/>
            </p:cNvCxnSpPr>
            <p:nvPr/>
          </p:nvCxnSpPr>
          <p:spPr>
            <a:xfrm>
              <a:off x="2693578" y="3949420"/>
              <a:ext cx="76627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>
              <a:cxnSpLocks/>
            </p:cNvCxnSpPr>
            <p:nvPr/>
          </p:nvCxnSpPr>
          <p:spPr>
            <a:xfrm>
              <a:off x="2693578" y="4013218"/>
              <a:ext cx="76627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6" name="Group 265"/>
          <p:cNvGrpSpPr>
            <a:grpSpLocks/>
          </p:cNvGrpSpPr>
          <p:nvPr/>
        </p:nvGrpSpPr>
        <p:grpSpPr>
          <a:xfrm>
            <a:off x="6082150" y="4035401"/>
            <a:ext cx="1145293" cy="504011"/>
            <a:chOff x="2220685" y="3509086"/>
            <a:chExt cx="1308578" cy="575868"/>
          </a:xfrm>
        </p:grpSpPr>
        <p:sp>
          <p:nvSpPr>
            <p:cNvPr id="267" name="Rectangle 266"/>
            <p:cNvSpPr/>
            <p:nvPr/>
          </p:nvSpPr>
          <p:spPr>
            <a:xfrm>
              <a:off x="2220685" y="3509086"/>
              <a:ext cx="1308578" cy="575868"/>
            </a:xfrm>
            <a:prstGeom prst="rect">
              <a:avLst/>
            </a:prstGeom>
            <a:noFill/>
            <a:ln w="11116" cap="flat" cmpd="sng" algn="ctr">
              <a:solidFill>
                <a:schemeClr val="bg1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7796" tIns="47796" rIns="47796" bIns="47796" rtlCol="0" anchor="ctr"/>
            <a:lstStyle/>
            <a:p>
              <a:pPr algn="l"/>
              <a:endParaRPr lang="en-US" sz="1500" dirty="0" err="1" smtClean="0">
                <a:solidFill>
                  <a:schemeClr val="bg1"/>
                </a:solidFill>
              </a:endParaRPr>
            </a:p>
          </p:txBody>
        </p:sp>
        <p:sp>
          <p:nvSpPr>
            <p:cNvPr id="268" name="Rectangle 267"/>
            <p:cNvSpPr/>
            <p:nvPr/>
          </p:nvSpPr>
          <p:spPr>
            <a:xfrm>
              <a:off x="2329691" y="3648117"/>
              <a:ext cx="237046" cy="308500"/>
            </a:xfrm>
            <a:prstGeom prst="rect">
              <a:avLst/>
            </a:prstGeom>
            <a:noFill/>
            <a:ln w="11116" cap="flat" cmpd="sng" algn="ctr">
              <a:solidFill>
                <a:schemeClr val="bg1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7796" tIns="47796" rIns="47796" bIns="47796" rtlCol="0" anchor="ctr"/>
            <a:lstStyle/>
            <a:p>
              <a:pPr algn="l"/>
              <a:endParaRPr lang="en-US" sz="1500" dirty="0" err="1" smtClean="0">
                <a:solidFill>
                  <a:schemeClr val="bg1"/>
                </a:solidFill>
              </a:endParaRPr>
            </a:p>
          </p:txBody>
        </p:sp>
        <p:sp>
          <p:nvSpPr>
            <p:cNvPr id="269" name="TextBox 268"/>
            <p:cNvSpPr txBox="1">
              <a:spLocks/>
            </p:cNvSpPr>
            <p:nvPr/>
          </p:nvSpPr>
          <p:spPr>
            <a:xfrm>
              <a:off x="2604346" y="3564376"/>
              <a:ext cx="577002" cy="107130"/>
            </a:xfrm>
            <a:prstGeom prst="rect">
              <a:avLst/>
            </a:prstGeom>
            <a:noFill/>
          </p:spPr>
          <p:txBody>
            <a:bodyPr wrap="square" lIns="47796" tIns="47796" rIns="47796" bIns="47796" rtlCol="0">
              <a:noAutofit/>
            </a:bodyPr>
            <a:lstStyle/>
            <a:p>
              <a:pPr>
                <a:spcAft>
                  <a:spcPts val="600"/>
                </a:spcAft>
              </a:pPr>
              <a:r>
                <a:rPr lang="en-US" sz="788" dirty="0" smtClean="0">
                  <a:solidFill>
                    <a:schemeClr val="bg1"/>
                  </a:solidFill>
                  <a:latin typeface="Arial" panose="020B0604020202020204" pitchFamily="34" charset="0"/>
                </a:rPr>
                <a:t>Name</a:t>
              </a:r>
            </a:p>
          </p:txBody>
        </p:sp>
        <p:cxnSp>
          <p:nvCxnSpPr>
            <p:cNvPr id="270" name="Straight Connector 269"/>
            <p:cNvCxnSpPr>
              <a:cxnSpLocks/>
            </p:cNvCxnSpPr>
            <p:nvPr/>
          </p:nvCxnSpPr>
          <p:spPr>
            <a:xfrm>
              <a:off x="2693578" y="3797020"/>
              <a:ext cx="76627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>
              <a:cxnSpLocks/>
            </p:cNvCxnSpPr>
            <p:nvPr/>
          </p:nvCxnSpPr>
          <p:spPr>
            <a:xfrm>
              <a:off x="2693578" y="3874989"/>
              <a:ext cx="76627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>
              <a:cxnSpLocks/>
            </p:cNvCxnSpPr>
            <p:nvPr/>
          </p:nvCxnSpPr>
          <p:spPr>
            <a:xfrm>
              <a:off x="2693578" y="3949420"/>
              <a:ext cx="76627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>
              <a:cxnSpLocks/>
            </p:cNvCxnSpPr>
            <p:nvPr/>
          </p:nvCxnSpPr>
          <p:spPr>
            <a:xfrm>
              <a:off x="2693578" y="4013218"/>
              <a:ext cx="76627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4" name="Rectangle 273"/>
          <p:cNvSpPr>
            <a:spLocks/>
          </p:cNvSpPr>
          <p:nvPr/>
        </p:nvSpPr>
        <p:spPr>
          <a:xfrm>
            <a:off x="2199039" y="2094411"/>
            <a:ext cx="1211260" cy="250877"/>
          </a:xfrm>
          <a:prstGeom prst="rect">
            <a:avLst/>
          </a:prstGeom>
          <a:noFill/>
          <a:ln w="11756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549" tIns="50549" rIns="50549" bIns="50549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Market</a:t>
            </a:r>
          </a:p>
        </p:txBody>
      </p:sp>
      <p:sp>
        <p:nvSpPr>
          <p:cNvPr id="275" name="Rectangle 274"/>
          <p:cNvSpPr>
            <a:spLocks/>
          </p:cNvSpPr>
          <p:nvPr/>
        </p:nvSpPr>
        <p:spPr>
          <a:xfrm>
            <a:off x="3540429" y="2094411"/>
            <a:ext cx="1211260" cy="250877"/>
          </a:xfrm>
          <a:prstGeom prst="rect">
            <a:avLst/>
          </a:prstGeom>
          <a:noFill/>
          <a:ln w="11756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549" tIns="50549" rIns="50549" bIns="50549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Revenue</a:t>
            </a:r>
          </a:p>
        </p:txBody>
      </p:sp>
      <p:sp>
        <p:nvSpPr>
          <p:cNvPr id="276" name="Rectangle 275"/>
          <p:cNvSpPr>
            <a:spLocks/>
          </p:cNvSpPr>
          <p:nvPr/>
        </p:nvSpPr>
        <p:spPr>
          <a:xfrm>
            <a:off x="4839897" y="2094411"/>
            <a:ext cx="1211260" cy="250877"/>
          </a:xfrm>
          <a:prstGeom prst="rect">
            <a:avLst/>
          </a:prstGeom>
          <a:noFill/>
          <a:ln w="11756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549" tIns="50549" rIns="50549" bIns="50549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Cost</a:t>
            </a:r>
          </a:p>
        </p:txBody>
      </p:sp>
      <p:sp>
        <p:nvSpPr>
          <p:cNvPr id="277" name="Rectangle 276"/>
          <p:cNvSpPr>
            <a:spLocks/>
          </p:cNvSpPr>
          <p:nvPr/>
        </p:nvSpPr>
        <p:spPr>
          <a:xfrm>
            <a:off x="6185566" y="2094411"/>
            <a:ext cx="1211260" cy="250877"/>
          </a:xfrm>
          <a:prstGeom prst="rect">
            <a:avLst/>
          </a:prstGeom>
          <a:noFill/>
          <a:ln w="11756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549" tIns="50549" rIns="50549" bIns="50549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Capital</a:t>
            </a:r>
          </a:p>
        </p:txBody>
      </p:sp>
      <p:sp>
        <p:nvSpPr>
          <p:cNvPr id="278" name="TextBox 277"/>
          <p:cNvSpPr txBox="1"/>
          <p:nvPr/>
        </p:nvSpPr>
        <p:spPr>
          <a:xfrm>
            <a:off x="9232077" y="2441439"/>
            <a:ext cx="1520040" cy="510639"/>
          </a:xfrm>
          <a:prstGeom prst="rect">
            <a:avLst/>
          </a:prstGeom>
          <a:noFill/>
        </p:spPr>
        <p:txBody>
          <a:bodyPr wrap="square" lIns="54610" tIns="54610" rIns="54610" bIns="54610" rtlCol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1400" dirty="0" smtClean="0">
                <a:solidFill>
                  <a:schemeClr val="bg1"/>
                </a:solidFill>
              </a:rPr>
              <a:t>Name </a:t>
            </a:r>
          </a:p>
          <a:p>
            <a:pPr>
              <a:spcAft>
                <a:spcPts val="600"/>
              </a:spcAft>
            </a:pPr>
            <a:r>
              <a:rPr lang="en-US" sz="1000" dirty="0" smtClean="0">
                <a:solidFill>
                  <a:schemeClr val="bg1"/>
                </a:solidFill>
              </a:rPr>
              <a:t>Title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smtClean="0">
                <a:solidFill>
                  <a:schemeClr val="bg1"/>
                </a:solidFill>
              </a:rPr>
              <a:t>/ Role</a:t>
            </a:r>
          </a:p>
          <a:p>
            <a:pPr>
              <a:spcAft>
                <a:spcPts val="600"/>
              </a:spcAft>
            </a:pPr>
            <a:r>
              <a:rPr lang="en-US" sz="1000" dirty="0" smtClean="0">
                <a:solidFill>
                  <a:schemeClr val="bg1"/>
                </a:solidFill>
              </a:rPr>
              <a:t>Email</a:t>
            </a:r>
          </a:p>
          <a:p>
            <a:pPr>
              <a:spcAft>
                <a:spcPts val="600"/>
              </a:spcAft>
            </a:pPr>
            <a:r>
              <a:rPr lang="en-US" sz="1000" dirty="0" smtClean="0">
                <a:solidFill>
                  <a:schemeClr val="bg1"/>
                </a:solidFill>
              </a:rPr>
              <a:t>Phone</a:t>
            </a:r>
          </a:p>
        </p:txBody>
      </p:sp>
      <p:grpSp>
        <p:nvGrpSpPr>
          <p:cNvPr id="280" name="Group 279"/>
          <p:cNvGrpSpPr>
            <a:grpSpLocks/>
          </p:cNvGrpSpPr>
          <p:nvPr/>
        </p:nvGrpSpPr>
        <p:grpSpPr>
          <a:xfrm>
            <a:off x="2320318" y="4626852"/>
            <a:ext cx="1145293" cy="504011"/>
            <a:chOff x="2220685" y="3509086"/>
            <a:chExt cx="1308578" cy="575868"/>
          </a:xfrm>
        </p:grpSpPr>
        <p:sp>
          <p:nvSpPr>
            <p:cNvPr id="281" name="Rectangle 280"/>
            <p:cNvSpPr/>
            <p:nvPr/>
          </p:nvSpPr>
          <p:spPr>
            <a:xfrm>
              <a:off x="2220685" y="3509086"/>
              <a:ext cx="1308578" cy="575868"/>
            </a:xfrm>
            <a:prstGeom prst="rect">
              <a:avLst/>
            </a:prstGeom>
            <a:noFill/>
            <a:ln w="11116" cap="flat" cmpd="sng" algn="ctr">
              <a:solidFill>
                <a:schemeClr val="bg1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7796" tIns="47796" rIns="47796" bIns="47796" rtlCol="0" anchor="ctr"/>
            <a:lstStyle/>
            <a:p>
              <a:pPr algn="l"/>
              <a:endParaRPr lang="en-US" sz="1500" dirty="0" err="1" smtClean="0">
                <a:solidFill>
                  <a:schemeClr val="bg1"/>
                </a:solidFill>
              </a:endParaRPr>
            </a:p>
          </p:txBody>
        </p:sp>
        <p:sp>
          <p:nvSpPr>
            <p:cNvPr id="282" name="Rectangle 281"/>
            <p:cNvSpPr/>
            <p:nvPr/>
          </p:nvSpPr>
          <p:spPr>
            <a:xfrm>
              <a:off x="2329691" y="3648117"/>
              <a:ext cx="237046" cy="308500"/>
            </a:xfrm>
            <a:prstGeom prst="rect">
              <a:avLst/>
            </a:prstGeom>
            <a:noFill/>
            <a:ln w="11116" cap="flat" cmpd="sng" algn="ctr">
              <a:solidFill>
                <a:schemeClr val="bg1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7796" tIns="47796" rIns="47796" bIns="47796" rtlCol="0" anchor="ctr"/>
            <a:lstStyle/>
            <a:p>
              <a:pPr algn="l"/>
              <a:endParaRPr lang="en-US" sz="1500" dirty="0" err="1" smtClean="0">
                <a:solidFill>
                  <a:schemeClr val="bg1"/>
                </a:solidFill>
              </a:endParaRPr>
            </a:p>
          </p:txBody>
        </p:sp>
        <p:sp>
          <p:nvSpPr>
            <p:cNvPr id="283" name="TextBox 282"/>
            <p:cNvSpPr txBox="1">
              <a:spLocks/>
            </p:cNvSpPr>
            <p:nvPr/>
          </p:nvSpPr>
          <p:spPr>
            <a:xfrm>
              <a:off x="2604346" y="3564376"/>
              <a:ext cx="577002" cy="107130"/>
            </a:xfrm>
            <a:prstGeom prst="rect">
              <a:avLst/>
            </a:prstGeom>
            <a:noFill/>
          </p:spPr>
          <p:txBody>
            <a:bodyPr wrap="square" lIns="47796" tIns="47796" rIns="47796" bIns="47796" rtlCol="0">
              <a:noAutofit/>
            </a:bodyPr>
            <a:lstStyle/>
            <a:p>
              <a:pPr>
                <a:spcAft>
                  <a:spcPts val="600"/>
                </a:spcAft>
              </a:pPr>
              <a:r>
                <a:rPr lang="en-US" sz="788" dirty="0" smtClean="0">
                  <a:solidFill>
                    <a:schemeClr val="bg1"/>
                  </a:solidFill>
                  <a:latin typeface="Arial" panose="020B0604020202020204" pitchFamily="34" charset="0"/>
                </a:rPr>
                <a:t>Name</a:t>
              </a:r>
            </a:p>
          </p:txBody>
        </p:sp>
        <p:cxnSp>
          <p:nvCxnSpPr>
            <p:cNvPr id="284" name="Straight Connector 283"/>
            <p:cNvCxnSpPr>
              <a:cxnSpLocks/>
            </p:cNvCxnSpPr>
            <p:nvPr/>
          </p:nvCxnSpPr>
          <p:spPr>
            <a:xfrm>
              <a:off x="2693578" y="3797020"/>
              <a:ext cx="76627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>
              <a:cxnSpLocks/>
            </p:cNvCxnSpPr>
            <p:nvPr/>
          </p:nvCxnSpPr>
          <p:spPr>
            <a:xfrm>
              <a:off x="2693578" y="3874989"/>
              <a:ext cx="76627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>
              <a:cxnSpLocks/>
            </p:cNvCxnSpPr>
            <p:nvPr/>
          </p:nvCxnSpPr>
          <p:spPr>
            <a:xfrm>
              <a:off x="2693578" y="3949420"/>
              <a:ext cx="76627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>
              <a:cxnSpLocks/>
            </p:cNvCxnSpPr>
            <p:nvPr/>
          </p:nvCxnSpPr>
          <p:spPr>
            <a:xfrm>
              <a:off x="2693578" y="4013218"/>
              <a:ext cx="76627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8" name="Group 287"/>
          <p:cNvGrpSpPr>
            <a:grpSpLocks/>
          </p:cNvGrpSpPr>
          <p:nvPr/>
        </p:nvGrpSpPr>
        <p:grpSpPr>
          <a:xfrm>
            <a:off x="3566852" y="4626852"/>
            <a:ext cx="1145293" cy="504011"/>
            <a:chOff x="2220685" y="3509086"/>
            <a:chExt cx="1308578" cy="575868"/>
          </a:xfrm>
        </p:grpSpPr>
        <p:sp>
          <p:nvSpPr>
            <p:cNvPr id="289" name="Rectangle 288"/>
            <p:cNvSpPr/>
            <p:nvPr/>
          </p:nvSpPr>
          <p:spPr>
            <a:xfrm>
              <a:off x="2220685" y="3509086"/>
              <a:ext cx="1308578" cy="575868"/>
            </a:xfrm>
            <a:prstGeom prst="rect">
              <a:avLst/>
            </a:prstGeom>
            <a:noFill/>
            <a:ln w="11116" cap="flat" cmpd="sng" algn="ctr">
              <a:solidFill>
                <a:schemeClr val="bg1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7796" tIns="47796" rIns="47796" bIns="47796" rtlCol="0" anchor="ctr"/>
            <a:lstStyle/>
            <a:p>
              <a:pPr algn="l"/>
              <a:endParaRPr lang="en-US" sz="1500" dirty="0" err="1" smtClean="0">
                <a:solidFill>
                  <a:schemeClr val="bg1"/>
                </a:solidFill>
              </a:endParaRPr>
            </a:p>
          </p:txBody>
        </p:sp>
        <p:sp>
          <p:nvSpPr>
            <p:cNvPr id="290" name="Rectangle 289"/>
            <p:cNvSpPr/>
            <p:nvPr/>
          </p:nvSpPr>
          <p:spPr>
            <a:xfrm>
              <a:off x="2329691" y="3648117"/>
              <a:ext cx="237046" cy="308500"/>
            </a:xfrm>
            <a:prstGeom prst="rect">
              <a:avLst/>
            </a:prstGeom>
            <a:noFill/>
            <a:ln w="11116" cap="flat" cmpd="sng" algn="ctr">
              <a:solidFill>
                <a:schemeClr val="bg1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7796" tIns="47796" rIns="47796" bIns="47796" rtlCol="0" anchor="ctr"/>
            <a:lstStyle/>
            <a:p>
              <a:pPr algn="l"/>
              <a:endParaRPr lang="en-US" sz="1500" dirty="0" err="1" smtClean="0">
                <a:solidFill>
                  <a:schemeClr val="bg1"/>
                </a:solidFill>
              </a:endParaRPr>
            </a:p>
          </p:txBody>
        </p:sp>
        <p:sp>
          <p:nvSpPr>
            <p:cNvPr id="291" name="TextBox 290"/>
            <p:cNvSpPr txBox="1">
              <a:spLocks/>
            </p:cNvSpPr>
            <p:nvPr/>
          </p:nvSpPr>
          <p:spPr>
            <a:xfrm>
              <a:off x="2604346" y="3564376"/>
              <a:ext cx="577002" cy="107130"/>
            </a:xfrm>
            <a:prstGeom prst="rect">
              <a:avLst/>
            </a:prstGeom>
            <a:noFill/>
          </p:spPr>
          <p:txBody>
            <a:bodyPr wrap="square" lIns="47796" tIns="47796" rIns="47796" bIns="47796" rtlCol="0">
              <a:noAutofit/>
            </a:bodyPr>
            <a:lstStyle/>
            <a:p>
              <a:pPr>
                <a:spcAft>
                  <a:spcPts val="600"/>
                </a:spcAft>
              </a:pPr>
              <a:r>
                <a:rPr lang="en-US" sz="788" dirty="0" smtClean="0">
                  <a:solidFill>
                    <a:schemeClr val="bg1"/>
                  </a:solidFill>
                  <a:latin typeface="Arial" panose="020B0604020202020204" pitchFamily="34" charset="0"/>
                </a:rPr>
                <a:t>Name</a:t>
              </a:r>
            </a:p>
          </p:txBody>
        </p:sp>
        <p:cxnSp>
          <p:nvCxnSpPr>
            <p:cNvPr id="292" name="Straight Connector 291"/>
            <p:cNvCxnSpPr>
              <a:cxnSpLocks/>
            </p:cNvCxnSpPr>
            <p:nvPr/>
          </p:nvCxnSpPr>
          <p:spPr>
            <a:xfrm>
              <a:off x="2693578" y="3797020"/>
              <a:ext cx="76627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>
              <a:cxnSpLocks/>
            </p:cNvCxnSpPr>
            <p:nvPr/>
          </p:nvCxnSpPr>
          <p:spPr>
            <a:xfrm>
              <a:off x="2693578" y="3874989"/>
              <a:ext cx="76627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>
              <a:cxnSpLocks/>
            </p:cNvCxnSpPr>
            <p:nvPr/>
          </p:nvCxnSpPr>
          <p:spPr>
            <a:xfrm>
              <a:off x="2693578" y="3949420"/>
              <a:ext cx="76627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>
              <a:cxnSpLocks/>
            </p:cNvCxnSpPr>
            <p:nvPr/>
          </p:nvCxnSpPr>
          <p:spPr>
            <a:xfrm>
              <a:off x="2693578" y="4013218"/>
              <a:ext cx="76627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6" name="Group 295"/>
          <p:cNvGrpSpPr>
            <a:grpSpLocks/>
          </p:cNvGrpSpPr>
          <p:nvPr/>
        </p:nvGrpSpPr>
        <p:grpSpPr>
          <a:xfrm>
            <a:off x="4824934" y="4626852"/>
            <a:ext cx="1145293" cy="504011"/>
            <a:chOff x="2220685" y="3509086"/>
            <a:chExt cx="1308578" cy="575868"/>
          </a:xfrm>
        </p:grpSpPr>
        <p:sp>
          <p:nvSpPr>
            <p:cNvPr id="297" name="Rectangle 296"/>
            <p:cNvSpPr/>
            <p:nvPr/>
          </p:nvSpPr>
          <p:spPr>
            <a:xfrm>
              <a:off x="2220685" y="3509086"/>
              <a:ext cx="1308578" cy="575868"/>
            </a:xfrm>
            <a:prstGeom prst="rect">
              <a:avLst/>
            </a:prstGeom>
            <a:noFill/>
            <a:ln w="11116" cap="flat" cmpd="sng" algn="ctr">
              <a:solidFill>
                <a:schemeClr val="bg1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7796" tIns="47796" rIns="47796" bIns="47796" rtlCol="0" anchor="ctr"/>
            <a:lstStyle/>
            <a:p>
              <a:pPr algn="l"/>
              <a:endParaRPr lang="en-US" sz="1500" dirty="0" err="1" smtClean="0">
                <a:solidFill>
                  <a:schemeClr val="bg1"/>
                </a:solidFill>
              </a:endParaRPr>
            </a:p>
          </p:txBody>
        </p:sp>
        <p:sp>
          <p:nvSpPr>
            <p:cNvPr id="298" name="Rectangle 297"/>
            <p:cNvSpPr/>
            <p:nvPr/>
          </p:nvSpPr>
          <p:spPr>
            <a:xfrm>
              <a:off x="2329691" y="3648117"/>
              <a:ext cx="237046" cy="308500"/>
            </a:xfrm>
            <a:prstGeom prst="rect">
              <a:avLst/>
            </a:prstGeom>
            <a:noFill/>
            <a:ln w="11116" cap="flat" cmpd="sng" algn="ctr">
              <a:solidFill>
                <a:schemeClr val="bg1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7796" tIns="47796" rIns="47796" bIns="47796" rtlCol="0" anchor="ctr"/>
            <a:lstStyle/>
            <a:p>
              <a:pPr algn="l"/>
              <a:endParaRPr lang="en-US" sz="1500" dirty="0" err="1" smtClean="0">
                <a:solidFill>
                  <a:schemeClr val="bg1"/>
                </a:solidFill>
              </a:endParaRPr>
            </a:p>
          </p:txBody>
        </p:sp>
        <p:sp>
          <p:nvSpPr>
            <p:cNvPr id="299" name="TextBox 298"/>
            <p:cNvSpPr txBox="1">
              <a:spLocks/>
            </p:cNvSpPr>
            <p:nvPr/>
          </p:nvSpPr>
          <p:spPr>
            <a:xfrm>
              <a:off x="2604346" y="3564376"/>
              <a:ext cx="577002" cy="107130"/>
            </a:xfrm>
            <a:prstGeom prst="rect">
              <a:avLst/>
            </a:prstGeom>
            <a:noFill/>
          </p:spPr>
          <p:txBody>
            <a:bodyPr wrap="square" lIns="47796" tIns="47796" rIns="47796" bIns="47796" rtlCol="0">
              <a:noAutofit/>
            </a:bodyPr>
            <a:lstStyle/>
            <a:p>
              <a:pPr>
                <a:spcAft>
                  <a:spcPts val="600"/>
                </a:spcAft>
              </a:pPr>
              <a:r>
                <a:rPr lang="en-US" sz="788" dirty="0" smtClean="0">
                  <a:solidFill>
                    <a:schemeClr val="bg1"/>
                  </a:solidFill>
                  <a:latin typeface="Arial" panose="020B0604020202020204" pitchFamily="34" charset="0"/>
                </a:rPr>
                <a:t>Name</a:t>
              </a:r>
            </a:p>
          </p:txBody>
        </p:sp>
        <p:cxnSp>
          <p:nvCxnSpPr>
            <p:cNvPr id="300" name="Straight Connector 299"/>
            <p:cNvCxnSpPr>
              <a:cxnSpLocks/>
            </p:cNvCxnSpPr>
            <p:nvPr/>
          </p:nvCxnSpPr>
          <p:spPr>
            <a:xfrm>
              <a:off x="2693578" y="3797020"/>
              <a:ext cx="76627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/>
            <p:cNvCxnSpPr>
              <a:cxnSpLocks/>
            </p:cNvCxnSpPr>
            <p:nvPr/>
          </p:nvCxnSpPr>
          <p:spPr>
            <a:xfrm>
              <a:off x="2693578" y="3874989"/>
              <a:ext cx="76627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>
              <a:cxnSpLocks/>
            </p:cNvCxnSpPr>
            <p:nvPr/>
          </p:nvCxnSpPr>
          <p:spPr>
            <a:xfrm>
              <a:off x="2693578" y="3949420"/>
              <a:ext cx="76627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>
              <a:cxnSpLocks/>
            </p:cNvCxnSpPr>
            <p:nvPr/>
          </p:nvCxnSpPr>
          <p:spPr>
            <a:xfrm>
              <a:off x="2693578" y="4013218"/>
              <a:ext cx="76627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4" name="Group 303"/>
          <p:cNvGrpSpPr>
            <a:grpSpLocks/>
          </p:cNvGrpSpPr>
          <p:nvPr/>
        </p:nvGrpSpPr>
        <p:grpSpPr>
          <a:xfrm>
            <a:off x="6089733" y="4626851"/>
            <a:ext cx="1145293" cy="504011"/>
            <a:chOff x="2220685" y="3509086"/>
            <a:chExt cx="1308578" cy="575868"/>
          </a:xfrm>
        </p:grpSpPr>
        <p:sp>
          <p:nvSpPr>
            <p:cNvPr id="305" name="Rectangle 304"/>
            <p:cNvSpPr/>
            <p:nvPr/>
          </p:nvSpPr>
          <p:spPr>
            <a:xfrm>
              <a:off x="2220685" y="3509086"/>
              <a:ext cx="1308578" cy="575868"/>
            </a:xfrm>
            <a:prstGeom prst="rect">
              <a:avLst/>
            </a:prstGeom>
            <a:noFill/>
            <a:ln w="11116" cap="flat" cmpd="sng" algn="ctr">
              <a:solidFill>
                <a:schemeClr val="bg1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7796" tIns="47796" rIns="47796" bIns="47796" rtlCol="0" anchor="ctr"/>
            <a:lstStyle/>
            <a:p>
              <a:pPr algn="l"/>
              <a:endParaRPr lang="en-US" sz="1500" dirty="0" err="1" smtClean="0">
                <a:solidFill>
                  <a:schemeClr val="bg1"/>
                </a:solidFill>
              </a:endParaRPr>
            </a:p>
          </p:txBody>
        </p:sp>
        <p:sp>
          <p:nvSpPr>
            <p:cNvPr id="306" name="Rectangle 305"/>
            <p:cNvSpPr/>
            <p:nvPr/>
          </p:nvSpPr>
          <p:spPr>
            <a:xfrm>
              <a:off x="2329691" y="3648117"/>
              <a:ext cx="237046" cy="308500"/>
            </a:xfrm>
            <a:prstGeom prst="rect">
              <a:avLst/>
            </a:prstGeom>
            <a:noFill/>
            <a:ln w="11116" cap="flat" cmpd="sng" algn="ctr">
              <a:solidFill>
                <a:schemeClr val="bg1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7796" tIns="47796" rIns="47796" bIns="47796" rtlCol="0" anchor="ctr"/>
            <a:lstStyle/>
            <a:p>
              <a:pPr algn="l"/>
              <a:endParaRPr lang="en-US" sz="1500" dirty="0" err="1" smtClean="0">
                <a:solidFill>
                  <a:schemeClr val="bg1"/>
                </a:solidFill>
              </a:endParaRPr>
            </a:p>
          </p:txBody>
        </p:sp>
        <p:sp>
          <p:nvSpPr>
            <p:cNvPr id="307" name="TextBox 306"/>
            <p:cNvSpPr txBox="1">
              <a:spLocks/>
            </p:cNvSpPr>
            <p:nvPr/>
          </p:nvSpPr>
          <p:spPr>
            <a:xfrm>
              <a:off x="2604346" y="3564376"/>
              <a:ext cx="577002" cy="107130"/>
            </a:xfrm>
            <a:prstGeom prst="rect">
              <a:avLst/>
            </a:prstGeom>
            <a:noFill/>
          </p:spPr>
          <p:txBody>
            <a:bodyPr wrap="square" lIns="47796" tIns="47796" rIns="47796" bIns="47796" rtlCol="0">
              <a:noAutofit/>
            </a:bodyPr>
            <a:lstStyle/>
            <a:p>
              <a:pPr>
                <a:spcAft>
                  <a:spcPts val="600"/>
                </a:spcAft>
              </a:pPr>
              <a:r>
                <a:rPr lang="en-US" sz="788" dirty="0" smtClean="0">
                  <a:solidFill>
                    <a:schemeClr val="bg1"/>
                  </a:solidFill>
                  <a:latin typeface="Arial" panose="020B0604020202020204" pitchFamily="34" charset="0"/>
                </a:rPr>
                <a:t>Name</a:t>
              </a:r>
            </a:p>
          </p:txBody>
        </p:sp>
        <p:cxnSp>
          <p:nvCxnSpPr>
            <p:cNvPr id="308" name="Straight Connector 307"/>
            <p:cNvCxnSpPr>
              <a:cxnSpLocks/>
            </p:cNvCxnSpPr>
            <p:nvPr/>
          </p:nvCxnSpPr>
          <p:spPr>
            <a:xfrm>
              <a:off x="2693578" y="3797020"/>
              <a:ext cx="76627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>
              <a:cxnSpLocks/>
            </p:cNvCxnSpPr>
            <p:nvPr/>
          </p:nvCxnSpPr>
          <p:spPr>
            <a:xfrm>
              <a:off x="2693578" y="3874989"/>
              <a:ext cx="76627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>
              <a:cxnSpLocks/>
            </p:cNvCxnSpPr>
            <p:nvPr/>
          </p:nvCxnSpPr>
          <p:spPr>
            <a:xfrm>
              <a:off x="2693578" y="3949420"/>
              <a:ext cx="76627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>
              <a:cxnSpLocks/>
            </p:cNvCxnSpPr>
            <p:nvPr/>
          </p:nvCxnSpPr>
          <p:spPr>
            <a:xfrm>
              <a:off x="2693578" y="4013218"/>
              <a:ext cx="76627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2" name="Group 311"/>
          <p:cNvGrpSpPr>
            <a:grpSpLocks/>
          </p:cNvGrpSpPr>
          <p:nvPr/>
        </p:nvGrpSpPr>
        <p:grpSpPr>
          <a:xfrm>
            <a:off x="2312735" y="5241173"/>
            <a:ext cx="1145293" cy="504011"/>
            <a:chOff x="2220685" y="3509086"/>
            <a:chExt cx="1308578" cy="575868"/>
          </a:xfrm>
        </p:grpSpPr>
        <p:sp>
          <p:nvSpPr>
            <p:cNvPr id="313" name="Rectangle 312"/>
            <p:cNvSpPr/>
            <p:nvPr/>
          </p:nvSpPr>
          <p:spPr>
            <a:xfrm>
              <a:off x="2220685" y="3509086"/>
              <a:ext cx="1308578" cy="575868"/>
            </a:xfrm>
            <a:prstGeom prst="rect">
              <a:avLst/>
            </a:prstGeom>
            <a:noFill/>
            <a:ln w="11116" cap="flat" cmpd="sng" algn="ctr">
              <a:solidFill>
                <a:schemeClr val="bg1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7796" tIns="47796" rIns="47796" bIns="47796" rtlCol="0" anchor="ctr"/>
            <a:lstStyle/>
            <a:p>
              <a:pPr algn="l"/>
              <a:endParaRPr lang="en-US" sz="1500" dirty="0" err="1" smtClean="0">
                <a:solidFill>
                  <a:schemeClr val="bg1"/>
                </a:solidFill>
              </a:endParaRPr>
            </a:p>
          </p:txBody>
        </p:sp>
        <p:sp>
          <p:nvSpPr>
            <p:cNvPr id="314" name="Rectangle 313"/>
            <p:cNvSpPr/>
            <p:nvPr/>
          </p:nvSpPr>
          <p:spPr>
            <a:xfrm>
              <a:off x="2329691" y="3648117"/>
              <a:ext cx="237046" cy="308500"/>
            </a:xfrm>
            <a:prstGeom prst="rect">
              <a:avLst/>
            </a:prstGeom>
            <a:noFill/>
            <a:ln w="11116" cap="flat" cmpd="sng" algn="ctr">
              <a:solidFill>
                <a:schemeClr val="bg1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7796" tIns="47796" rIns="47796" bIns="47796" rtlCol="0" anchor="ctr"/>
            <a:lstStyle/>
            <a:p>
              <a:pPr algn="l"/>
              <a:endParaRPr lang="en-US" sz="1500" dirty="0" err="1" smtClean="0">
                <a:solidFill>
                  <a:schemeClr val="bg1"/>
                </a:solidFill>
              </a:endParaRPr>
            </a:p>
          </p:txBody>
        </p:sp>
        <p:sp>
          <p:nvSpPr>
            <p:cNvPr id="315" name="TextBox 314"/>
            <p:cNvSpPr txBox="1">
              <a:spLocks/>
            </p:cNvSpPr>
            <p:nvPr/>
          </p:nvSpPr>
          <p:spPr>
            <a:xfrm>
              <a:off x="2604346" y="3564376"/>
              <a:ext cx="577002" cy="107130"/>
            </a:xfrm>
            <a:prstGeom prst="rect">
              <a:avLst/>
            </a:prstGeom>
            <a:noFill/>
          </p:spPr>
          <p:txBody>
            <a:bodyPr wrap="square" lIns="47796" tIns="47796" rIns="47796" bIns="47796" rtlCol="0">
              <a:noAutofit/>
            </a:bodyPr>
            <a:lstStyle/>
            <a:p>
              <a:pPr>
                <a:spcAft>
                  <a:spcPts val="600"/>
                </a:spcAft>
              </a:pPr>
              <a:r>
                <a:rPr lang="en-US" sz="788" dirty="0" smtClean="0">
                  <a:solidFill>
                    <a:schemeClr val="bg1"/>
                  </a:solidFill>
                  <a:latin typeface="Arial" panose="020B0604020202020204" pitchFamily="34" charset="0"/>
                </a:rPr>
                <a:t>Name</a:t>
              </a:r>
            </a:p>
          </p:txBody>
        </p:sp>
        <p:cxnSp>
          <p:nvCxnSpPr>
            <p:cNvPr id="316" name="Straight Connector 315"/>
            <p:cNvCxnSpPr>
              <a:cxnSpLocks/>
            </p:cNvCxnSpPr>
            <p:nvPr/>
          </p:nvCxnSpPr>
          <p:spPr>
            <a:xfrm>
              <a:off x="2693578" y="3797020"/>
              <a:ext cx="76627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/>
            <p:cNvCxnSpPr>
              <a:cxnSpLocks/>
            </p:cNvCxnSpPr>
            <p:nvPr/>
          </p:nvCxnSpPr>
          <p:spPr>
            <a:xfrm>
              <a:off x="2693578" y="3874989"/>
              <a:ext cx="76627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/>
            <p:cNvCxnSpPr>
              <a:cxnSpLocks/>
            </p:cNvCxnSpPr>
            <p:nvPr/>
          </p:nvCxnSpPr>
          <p:spPr>
            <a:xfrm>
              <a:off x="2693578" y="3949420"/>
              <a:ext cx="76627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>
              <a:cxnSpLocks/>
            </p:cNvCxnSpPr>
            <p:nvPr/>
          </p:nvCxnSpPr>
          <p:spPr>
            <a:xfrm>
              <a:off x="2693578" y="4013218"/>
              <a:ext cx="76627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0" name="Group 319"/>
          <p:cNvGrpSpPr>
            <a:grpSpLocks/>
          </p:cNvGrpSpPr>
          <p:nvPr/>
        </p:nvGrpSpPr>
        <p:grpSpPr>
          <a:xfrm>
            <a:off x="3559269" y="5241173"/>
            <a:ext cx="1145293" cy="504011"/>
            <a:chOff x="2220685" y="3509086"/>
            <a:chExt cx="1308578" cy="575868"/>
          </a:xfrm>
        </p:grpSpPr>
        <p:sp>
          <p:nvSpPr>
            <p:cNvPr id="321" name="Rectangle 320"/>
            <p:cNvSpPr/>
            <p:nvPr/>
          </p:nvSpPr>
          <p:spPr>
            <a:xfrm>
              <a:off x="2220685" y="3509086"/>
              <a:ext cx="1308578" cy="575868"/>
            </a:xfrm>
            <a:prstGeom prst="rect">
              <a:avLst/>
            </a:prstGeom>
            <a:noFill/>
            <a:ln w="11116" cap="flat" cmpd="sng" algn="ctr">
              <a:solidFill>
                <a:schemeClr val="bg1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7796" tIns="47796" rIns="47796" bIns="47796" rtlCol="0" anchor="ctr"/>
            <a:lstStyle/>
            <a:p>
              <a:pPr algn="l"/>
              <a:endParaRPr lang="en-US" sz="1500" dirty="0" err="1" smtClean="0">
                <a:solidFill>
                  <a:schemeClr val="bg1"/>
                </a:solidFill>
              </a:endParaRPr>
            </a:p>
          </p:txBody>
        </p:sp>
        <p:sp>
          <p:nvSpPr>
            <p:cNvPr id="322" name="Rectangle 321"/>
            <p:cNvSpPr/>
            <p:nvPr/>
          </p:nvSpPr>
          <p:spPr>
            <a:xfrm>
              <a:off x="2329691" y="3648117"/>
              <a:ext cx="237046" cy="308500"/>
            </a:xfrm>
            <a:prstGeom prst="rect">
              <a:avLst/>
            </a:prstGeom>
            <a:noFill/>
            <a:ln w="11116" cap="flat" cmpd="sng" algn="ctr">
              <a:solidFill>
                <a:schemeClr val="bg1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7796" tIns="47796" rIns="47796" bIns="47796" rtlCol="0" anchor="ctr"/>
            <a:lstStyle/>
            <a:p>
              <a:pPr algn="l"/>
              <a:endParaRPr lang="en-US" sz="1500" dirty="0" err="1" smtClean="0">
                <a:solidFill>
                  <a:schemeClr val="bg1"/>
                </a:solidFill>
              </a:endParaRPr>
            </a:p>
          </p:txBody>
        </p:sp>
        <p:sp>
          <p:nvSpPr>
            <p:cNvPr id="323" name="TextBox 322"/>
            <p:cNvSpPr txBox="1">
              <a:spLocks/>
            </p:cNvSpPr>
            <p:nvPr/>
          </p:nvSpPr>
          <p:spPr>
            <a:xfrm>
              <a:off x="2604346" y="3564376"/>
              <a:ext cx="577002" cy="107130"/>
            </a:xfrm>
            <a:prstGeom prst="rect">
              <a:avLst/>
            </a:prstGeom>
            <a:noFill/>
          </p:spPr>
          <p:txBody>
            <a:bodyPr wrap="square" lIns="47796" tIns="47796" rIns="47796" bIns="47796" rtlCol="0">
              <a:noAutofit/>
            </a:bodyPr>
            <a:lstStyle/>
            <a:p>
              <a:pPr>
                <a:spcAft>
                  <a:spcPts val="600"/>
                </a:spcAft>
              </a:pPr>
              <a:r>
                <a:rPr lang="en-US" sz="788" dirty="0" smtClean="0">
                  <a:solidFill>
                    <a:schemeClr val="bg1"/>
                  </a:solidFill>
                  <a:latin typeface="Arial" panose="020B0604020202020204" pitchFamily="34" charset="0"/>
                </a:rPr>
                <a:t>Name</a:t>
              </a:r>
            </a:p>
          </p:txBody>
        </p:sp>
        <p:cxnSp>
          <p:nvCxnSpPr>
            <p:cNvPr id="324" name="Straight Connector 323"/>
            <p:cNvCxnSpPr>
              <a:cxnSpLocks/>
            </p:cNvCxnSpPr>
            <p:nvPr/>
          </p:nvCxnSpPr>
          <p:spPr>
            <a:xfrm>
              <a:off x="2693578" y="3797020"/>
              <a:ext cx="76627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/>
            <p:cNvCxnSpPr>
              <a:cxnSpLocks/>
            </p:cNvCxnSpPr>
            <p:nvPr/>
          </p:nvCxnSpPr>
          <p:spPr>
            <a:xfrm>
              <a:off x="2693578" y="3874989"/>
              <a:ext cx="76627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>
              <a:cxnSpLocks/>
            </p:cNvCxnSpPr>
            <p:nvPr/>
          </p:nvCxnSpPr>
          <p:spPr>
            <a:xfrm>
              <a:off x="2693578" y="3949420"/>
              <a:ext cx="76627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/>
            <p:cNvCxnSpPr>
              <a:cxnSpLocks/>
            </p:cNvCxnSpPr>
            <p:nvPr/>
          </p:nvCxnSpPr>
          <p:spPr>
            <a:xfrm>
              <a:off x="2693578" y="4013218"/>
              <a:ext cx="76627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8" name="Group 327"/>
          <p:cNvGrpSpPr>
            <a:grpSpLocks/>
          </p:cNvGrpSpPr>
          <p:nvPr/>
        </p:nvGrpSpPr>
        <p:grpSpPr>
          <a:xfrm>
            <a:off x="4817351" y="5241173"/>
            <a:ext cx="1145293" cy="504011"/>
            <a:chOff x="2220685" y="3509086"/>
            <a:chExt cx="1308578" cy="575868"/>
          </a:xfrm>
        </p:grpSpPr>
        <p:sp>
          <p:nvSpPr>
            <p:cNvPr id="329" name="Rectangle 328"/>
            <p:cNvSpPr/>
            <p:nvPr/>
          </p:nvSpPr>
          <p:spPr>
            <a:xfrm>
              <a:off x="2220685" y="3509086"/>
              <a:ext cx="1308578" cy="575868"/>
            </a:xfrm>
            <a:prstGeom prst="rect">
              <a:avLst/>
            </a:prstGeom>
            <a:noFill/>
            <a:ln w="11116" cap="flat" cmpd="sng" algn="ctr">
              <a:solidFill>
                <a:schemeClr val="bg1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7796" tIns="47796" rIns="47796" bIns="47796" rtlCol="0" anchor="ctr"/>
            <a:lstStyle/>
            <a:p>
              <a:pPr algn="l"/>
              <a:endParaRPr lang="en-US" sz="1500" dirty="0" err="1" smtClean="0">
                <a:solidFill>
                  <a:schemeClr val="bg1"/>
                </a:solidFill>
              </a:endParaRPr>
            </a:p>
          </p:txBody>
        </p:sp>
        <p:sp>
          <p:nvSpPr>
            <p:cNvPr id="330" name="Rectangle 329"/>
            <p:cNvSpPr/>
            <p:nvPr/>
          </p:nvSpPr>
          <p:spPr>
            <a:xfrm>
              <a:off x="2329691" y="3648117"/>
              <a:ext cx="237046" cy="308500"/>
            </a:xfrm>
            <a:prstGeom prst="rect">
              <a:avLst/>
            </a:prstGeom>
            <a:noFill/>
            <a:ln w="11116" cap="flat" cmpd="sng" algn="ctr">
              <a:solidFill>
                <a:schemeClr val="bg1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7796" tIns="47796" rIns="47796" bIns="47796" rtlCol="0" anchor="ctr"/>
            <a:lstStyle/>
            <a:p>
              <a:pPr algn="l"/>
              <a:endParaRPr lang="en-US" sz="1500" dirty="0" err="1" smtClean="0">
                <a:solidFill>
                  <a:schemeClr val="bg1"/>
                </a:solidFill>
              </a:endParaRPr>
            </a:p>
          </p:txBody>
        </p:sp>
        <p:sp>
          <p:nvSpPr>
            <p:cNvPr id="331" name="TextBox 330"/>
            <p:cNvSpPr txBox="1">
              <a:spLocks/>
            </p:cNvSpPr>
            <p:nvPr/>
          </p:nvSpPr>
          <p:spPr>
            <a:xfrm>
              <a:off x="2604346" y="3564376"/>
              <a:ext cx="577002" cy="107130"/>
            </a:xfrm>
            <a:prstGeom prst="rect">
              <a:avLst/>
            </a:prstGeom>
            <a:noFill/>
          </p:spPr>
          <p:txBody>
            <a:bodyPr wrap="square" lIns="47796" tIns="47796" rIns="47796" bIns="47796" rtlCol="0">
              <a:noAutofit/>
            </a:bodyPr>
            <a:lstStyle/>
            <a:p>
              <a:pPr>
                <a:spcAft>
                  <a:spcPts val="600"/>
                </a:spcAft>
              </a:pPr>
              <a:r>
                <a:rPr lang="en-US" sz="788" dirty="0" smtClean="0">
                  <a:solidFill>
                    <a:schemeClr val="bg1"/>
                  </a:solidFill>
                  <a:latin typeface="Arial" panose="020B0604020202020204" pitchFamily="34" charset="0"/>
                </a:rPr>
                <a:t>Name</a:t>
              </a:r>
            </a:p>
          </p:txBody>
        </p:sp>
        <p:cxnSp>
          <p:nvCxnSpPr>
            <p:cNvPr id="332" name="Straight Connector 331"/>
            <p:cNvCxnSpPr>
              <a:cxnSpLocks/>
            </p:cNvCxnSpPr>
            <p:nvPr/>
          </p:nvCxnSpPr>
          <p:spPr>
            <a:xfrm>
              <a:off x="2693578" y="3797020"/>
              <a:ext cx="76627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/>
            <p:cNvCxnSpPr>
              <a:cxnSpLocks/>
            </p:cNvCxnSpPr>
            <p:nvPr/>
          </p:nvCxnSpPr>
          <p:spPr>
            <a:xfrm>
              <a:off x="2693578" y="3874989"/>
              <a:ext cx="76627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/>
            <p:cNvCxnSpPr>
              <a:cxnSpLocks/>
            </p:cNvCxnSpPr>
            <p:nvPr/>
          </p:nvCxnSpPr>
          <p:spPr>
            <a:xfrm>
              <a:off x="2693578" y="3949420"/>
              <a:ext cx="76627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/>
            <p:cNvCxnSpPr>
              <a:cxnSpLocks/>
            </p:cNvCxnSpPr>
            <p:nvPr/>
          </p:nvCxnSpPr>
          <p:spPr>
            <a:xfrm>
              <a:off x="2693578" y="4013218"/>
              <a:ext cx="76627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6" name="Group 335"/>
          <p:cNvGrpSpPr>
            <a:grpSpLocks/>
          </p:cNvGrpSpPr>
          <p:nvPr/>
        </p:nvGrpSpPr>
        <p:grpSpPr>
          <a:xfrm>
            <a:off x="6082150" y="5241172"/>
            <a:ext cx="1145293" cy="504011"/>
            <a:chOff x="2220685" y="3509086"/>
            <a:chExt cx="1308578" cy="575868"/>
          </a:xfrm>
        </p:grpSpPr>
        <p:sp>
          <p:nvSpPr>
            <p:cNvPr id="337" name="Rectangle 336"/>
            <p:cNvSpPr/>
            <p:nvPr/>
          </p:nvSpPr>
          <p:spPr>
            <a:xfrm>
              <a:off x="2220685" y="3509086"/>
              <a:ext cx="1308578" cy="575868"/>
            </a:xfrm>
            <a:prstGeom prst="rect">
              <a:avLst/>
            </a:prstGeom>
            <a:noFill/>
            <a:ln w="11116" cap="flat" cmpd="sng" algn="ctr">
              <a:solidFill>
                <a:schemeClr val="bg1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7796" tIns="47796" rIns="47796" bIns="47796" rtlCol="0" anchor="ctr"/>
            <a:lstStyle/>
            <a:p>
              <a:pPr algn="l"/>
              <a:endParaRPr lang="en-US" sz="1500" dirty="0" err="1" smtClean="0">
                <a:solidFill>
                  <a:schemeClr val="bg1"/>
                </a:solidFill>
              </a:endParaRPr>
            </a:p>
          </p:txBody>
        </p:sp>
        <p:sp>
          <p:nvSpPr>
            <p:cNvPr id="338" name="Rectangle 337"/>
            <p:cNvSpPr/>
            <p:nvPr/>
          </p:nvSpPr>
          <p:spPr>
            <a:xfrm>
              <a:off x="2329691" y="3648117"/>
              <a:ext cx="237046" cy="308500"/>
            </a:xfrm>
            <a:prstGeom prst="rect">
              <a:avLst/>
            </a:prstGeom>
            <a:noFill/>
            <a:ln w="11116" cap="flat" cmpd="sng" algn="ctr">
              <a:solidFill>
                <a:schemeClr val="bg1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7796" tIns="47796" rIns="47796" bIns="47796" rtlCol="0" anchor="ctr"/>
            <a:lstStyle/>
            <a:p>
              <a:pPr algn="l"/>
              <a:endParaRPr lang="en-US" sz="1500" dirty="0" err="1" smtClean="0">
                <a:solidFill>
                  <a:schemeClr val="bg1"/>
                </a:solidFill>
              </a:endParaRPr>
            </a:p>
          </p:txBody>
        </p:sp>
        <p:sp>
          <p:nvSpPr>
            <p:cNvPr id="339" name="TextBox 338"/>
            <p:cNvSpPr txBox="1">
              <a:spLocks/>
            </p:cNvSpPr>
            <p:nvPr/>
          </p:nvSpPr>
          <p:spPr>
            <a:xfrm>
              <a:off x="2604346" y="3564376"/>
              <a:ext cx="577002" cy="107130"/>
            </a:xfrm>
            <a:prstGeom prst="rect">
              <a:avLst/>
            </a:prstGeom>
            <a:noFill/>
          </p:spPr>
          <p:txBody>
            <a:bodyPr wrap="square" lIns="47796" tIns="47796" rIns="47796" bIns="47796" rtlCol="0">
              <a:noAutofit/>
            </a:bodyPr>
            <a:lstStyle/>
            <a:p>
              <a:pPr>
                <a:spcAft>
                  <a:spcPts val="600"/>
                </a:spcAft>
              </a:pPr>
              <a:r>
                <a:rPr lang="en-US" sz="788" dirty="0" smtClean="0">
                  <a:solidFill>
                    <a:schemeClr val="bg1"/>
                  </a:solidFill>
                  <a:latin typeface="Arial" panose="020B0604020202020204" pitchFamily="34" charset="0"/>
                </a:rPr>
                <a:t>Name</a:t>
              </a:r>
            </a:p>
          </p:txBody>
        </p:sp>
        <p:cxnSp>
          <p:nvCxnSpPr>
            <p:cNvPr id="340" name="Straight Connector 339"/>
            <p:cNvCxnSpPr>
              <a:cxnSpLocks/>
            </p:cNvCxnSpPr>
            <p:nvPr/>
          </p:nvCxnSpPr>
          <p:spPr>
            <a:xfrm>
              <a:off x="2693578" y="3797020"/>
              <a:ext cx="76627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/>
            <p:cNvCxnSpPr>
              <a:cxnSpLocks/>
            </p:cNvCxnSpPr>
            <p:nvPr/>
          </p:nvCxnSpPr>
          <p:spPr>
            <a:xfrm>
              <a:off x="2693578" y="3874989"/>
              <a:ext cx="76627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/>
            <p:cNvCxnSpPr>
              <a:cxnSpLocks/>
            </p:cNvCxnSpPr>
            <p:nvPr/>
          </p:nvCxnSpPr>
          <p:spPr>
            <a:xfrm>
              <a:off x="2693578" y="3949420"/>
              <a:ext cx="76627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/>
            <p:cNvCxnSpPr>
              <a:cxnSpLocks/>
            </p:cNvCxnSpPr>
            <p:nvPr/>
          </p:nvCxnSpPr>
          <p:spPr>
            <a:xfrm>
              <a:off x="2693578" y="4013218"/>
              <a:ext cx="76627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28"/>
          <p:cNvSpPr/>
          <p:nvPr/>
        </p:nvSpPr>
        <p:spPr>
          <a:xfrm>
            <a:off x="2180313" y="2703618"/>
            <a:ext cx="5216513" cy="313060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610" tIns="54610" rIns="54610" bIns="54610" rtlCol="0" anchor="ctr"/>
          <a:lstStyle/>
          <a:p>
            <a:pPr algn="l"/>
            <a:endParaRPr lang="en-US" sz="1500" dirty="0" err="1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35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25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028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25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8977745" y="736271"/>
            <a:ext cx="1650671" cy="605641"/>
          </a:xfrm>
          <a:prstGeom prst="rect">
            <a:avLst/>
          </a:prstGeom>
          <a:solidFill>
            <a:srgbClr val="005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610" tIns="54610" rIns="54610" bIns="54610" rtlCol="0" anchor="ctr"/>
          <a:lstStyle/>
          <a:p>
            <a:pPr algn="l"/>
            <a:r>
              <a:rPr lang="en-US" sz="1500" dirty="0" smtClean="0">
                <a:solidFill>
                  <a:schemeClr val="bg1"/>
                </a:solidFill>
              </a:rPr>
              <a:t>Close and directly access desktop</a:t>
            </a:r>
          </a:p>
        </p:txBody>
      </p:sp>
      <p:sp>
        <p:nvSpPr>
          <p:cNvPr id="9" name="Rectangle 8"/>
          <p:cNvSpPr/>
          <p:nvPr/>
        </p:nvSpPr>
        <p:spPr>
          <a:xfrm>
            <a:off x="8324604" y="736271"/>
            <a:ext cx="593766" cy="605641"/>
          </a:xfrm>
          <a:prstGeom prst="rect">
            <a:avLst/>
          </a:prstGeom>
          <a:solidFill>
            <a:srgbClr val="005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610" tIns="54610" rIns="54610" bIns="54610" rtlCol="0" anchor="ctr"/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X</a:t>
            </a: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7920841" y="2125684"/>
            <a:ext cx="0" cy="230799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098970" y="1983103"/>
            <a:ext cx="2529445" cy="475099"/>
          </a:xfrm>
          <a:prstGeom prst="rect">
            <a:avLst/>
          </a:prstGeom>
          <a:noFill/>
        </p:spPr>
        <p:txBody>
          <a:bodyPr wrap="square" lIns="54610" tIns="54610" rIns="54610" bIns="54610" rtlCol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1500" b="1" dirty="0" smtClean="0">
                <a:solidFill>
                  <a:schemeClr val="bg1"/>
                </a:solidFill>
              </a:rPr>
              <a:t>Contact TMT team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168244" y="2422576"/>
            <a:ext cx="1002352" cy="97603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610" tIns="54610" rIns="54610" bIns="54610"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Headshot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78051" y="3507657"/>
            <a:ext cx="2113487" cy="521671"/>
          </a:xfrm>
          <a:prstGeom prst="rect">
            <a:avLst/>
          </a:prstGeom>
          <a:noFill/>
        </p:spPr>
        <p:txBody>
          <a:bodyPr wrap="square" lIns="54610" tIns="54610" rIns="54610" bIns="54610" rtlCol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1000" b="1" dirty="0" smtClean="0">
                <a:solidFill>
                  <a:schemeClr val="bg1"/>
                </a:solidFill>
              </a:rPr>
              <a:t>Other TMT contacts</a:t>
            </a:r>
          </a:p>
          <a:p>
            <a:pPr marL="171450" indent="-1714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000" dirty="0" smtClean="0">
                <a:solidFill>
                  <a:schemeClr val="bg1"/>
                </a:solidFill>
              </a:rPr>
              <a:t>Contact 1</a:t>
            </a:r>
          </a:p>
          <a:p>
            <a:pPr marL="171450" indent="-1714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000" dirty="0" smtClean="0">
                <a:solidFill>
                  <a:schemeClr val="bg1"/>
                </a:solidFill>
              </a:rPr>
              <a:t>Contact 2</a:t>
            </a:r>
          </a:p>
          <a:p>
            <a:pPr marL="171450" indent="-1714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000" dirty="0" smtClean="0">
                <a:solidFill>
                  <a:schemeClr val="bg1"/>
                </a:solidFill>
              </a:rPr>
              <a:t>Contact 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167249" y="1091355"/>
            <a:ext cx="5753593" cy="475099"/>
          </a:xfrm>
          <a:prstGeom prst="rect">
            <a:avLst/>
          </a:prstGeom>
          <a:noFill/>
        </p:spPr>
        <p:txBody>
          <a:bodyPr wrap="square" lIns="54610" tIns="54610" rIns="54610" bIns="54610" rtlCol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b="1" dirty="0" smtClean="0">
                <a:solidFill>
                  <a:schemeClr val="bg1"/>
                </a:solidFill>
              </a:rPr>
              <a:t>TMT: Software / SaaS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098969" y="4733827"/>
            <a:ext cx="2529445" cy="475099"/>
          </a:xfrm>
          <a:prstGeom prst="rect">
            <a:avLst/>
          </a:prstGeom>
          <a:noFill/>
        </p:spPr>
        <p:txBody>
          <a:bodyPr wrap="square" lIns="54610" tIns="54610" rIns="54610" bIns="54610" rtlCol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1500" b="1" dirty="0" smtClean="0">
                <a:solidFill>
                  <a:schemeClr val="bg1"/>
                </a:solidFill>
              </a:rPr>
              <a:t>Resources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122717" y="5057480"/>
            <a:ext cx="1520040" cy="510639"/>
          </a:xfrm>
          <a:prstGeom prst="rect">
            <a:avLst/>
          </a:prstGeom>
          <a:noFill/>
        </p:spPr>
        <p:txBody>
          <a:bodyPr wrap="square" lIns="54610" tIns="54610" rIns="54610" bIns="54610" rtlCol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800" dirty="0" smtClean="0">
                <a:solidFill>
                  <a:schemeClr val="bg1"/>
                </a:solidFill>
              </a:rPr>
              <a:t>Training</a:t>
            </a:r>
          </a:p>
          <a:p>
            <a:pPr>
              <a:spcAft>
                <a:spcPts val="600"/>
              </a:spcAft>
            </a:pPr>
            <a:r>
              <a:rPr lang="en-US" sz="800" dirty="0" smtClean="0">
                <a:solidFill>
                  <a:schemeClr val="bg1"/>
                </a:solidFill>
              </a:rPr>
              <a:t>Credentials</a:t>
            </a:r>
          </a:p>
          <a:p>
            <a:pPr>
              <a:spcAft>
                <a:spcPts val="600"/>
              </a:spcAft>
            </a:pPr>
            <a:r>
              <a:rPr lang="en-US" sz="800" dirty="0" smtClean="0">
                <a:solidFill>
                  <a:schemeClr val="bg1"/>
                </a:solidFill>
              </a:rPr>
              <a:t>Videos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167248" y="1652573"/>
            <a:ext cx="5753593" cy="332505"/>
          </a:xfrm>
          <a:prstGeom prst="rect">
            <a:avLst/>
          </a:prstGeom>
          <a:noFill/>
        </p:spPr>
        <p:txBody>
          <a:bodyPr wrap="square" lIns="54610" tIns="54610" rIns="54610" bIns="54610" rtlCol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1500" b="1" dirty="0" smtClean="0">
                <a:solidFill>
                  <a:schemeClr val="bg1"/>
                </a:solidFill>
              </a:rPr>
              <a:t>Tiles</a:t>
            </a:r>
          </a:p>
        </p:txBody>
      </p:sp>
      <p:grpSp>
        <p:nvGrpSpPr>
          <p:cNvPr id="138" name="Group 137"/>
          <p:cNvGrpSpPr>
            <a:grpSpLocks/>
          </p:cNvGrpSpPr>
          <p:nvPr/>
        </p:nvGrpSpPr>
        <p:grpSpPr>
          <a:xfrm>
            <a:off x="2316306" y="2804242"/>
            <a:ext cx="1145293" cy="504011"/>
            <a:chOff x="2220685" y="3509086"/>
            <a:chExt cx="1308578" cy="575868"/>
          </a:xfrm>
        </p:grpSpPr>
        <p:sp>
          <p:nvSpPr>
            <p:cNvPr id="139" name="Rectangle 138"/>
            <p:cNvSpPr/>
            <p:nvPr/>
          </p:nvSpPr>
          <p:spPr>
            <a:xfrm>
              <a:off x="2220685" y="3509086"/>
              <a:ext cx="1308578" cy="575868"/>
            </a:xfrm>
            <a:prstGeom prst="rect">
              <a:avLst/>
            </a:prstGeom>
            <a:noFill/>
            <a:ln w="11116" cap="flat" cmpd="sng" algn="ctr">
              <a:solidFill>
                <a:schemeClr val="bg1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7796" tIns="47796" rIns="47796" bIns="47796" rtlCol="0" anchor="ctr"/>
            <a:lstStyle/>
            <a:p>
              <a:pPr algn="l"/>
              <a:endParaRPr lang="en-US" sz="1500" dirty="0" err="1" smtClean="0">
                <a:solidFill>
                  <a:schemeClr val="bg1"/>
                </a:solidFill>
              </a:endParaRP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2329691" y="3648117"/>
              <a:ext cx="237046" cy="308500"/>
            </a:xfrm>
            <a:prstGeom prst="rect">
              <a:avLst/>
            </a:prstGeom>
            <a:noFill/>
            <a:ln w="11116" cap="flat" cmpd="sng" algn="ctr">
              <a:solidFill>
                <a:schemeClr val="bg1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7796" tIns="47796" rIns="47796" bIns="47796" rtlCol="0" anchor="ctr"/>
            <a:lstStyle/>
            <a:p>
              <a:pPr algn="l"/>
              <a:endParaRPr lang="en-US" sz="1500" dirty="0" err="1" smtClean="0">
                <a:solidFill>
                  <a:schemeClr val="bg1"/>
                </a:solidFill>
              </a:endParaRPr>
            </a:p>
          </p:txBody>
        </p:sp>
        <p:sp>
          <p:nvSpPr>
            <p:cNvPr id="141" name="TextBox 140"/>
            <p:cNvSpPr txBox="1">
              <a:spLocks/>
            </p:cNvSpPr>
            <p:nvPr/>
          </p:nvSpPr>
          <p:spPr>
            <a:xfrm>
              <a:off x="2604346" y="3564376"/>
              <a:ext cx="577002" cy="107130"/>
            </a:xfrm>
            <a:prstGeom prst="rect">
              <a:avLst/>
            </a:prstGeom>
            <a:noFill/>
          </p:spPr>
          <p:txBody>
            <a:bodyPr wrap="square" lIns="47796" tIns="47796" rIns="47796" bIns="47796" rtlCol="0">
              <a:noAutofit/>
            </a:bodyPr>
            <a:lstStyle/>
            <a:p>
              <a:pPr>
                <a:spcAft>
                  <a:spcPts val="600"/>
                </a:spcAft>
              </a:pPr>
              <a:r>
                <a:rPr lang="en-US" sz="788" dirty="0" smtClean="0">
                  <a:solidFill>
                    <a:schemeClr val="bg1"/>
                  </a:solidFill>
                  <a:latin typeface="Arial" panose="020B0604020202020204" pitchFamily="34" charset="0"/>
                </a:rPr>
                <a:t>Name</a:t>
              </a:r>
            </a:p>
          </p:txBody>
        </p:sp>
        <p:cxnSp>
          <p:nvCxnSpPr>
            <p:cNvPr id="142" name="Straight Connector 141"/>
            <p:cNvCxnSpPr>
              <a:cxnSpLocks/>
            </p:cNvCxnSpPr>
            <p:nvPr/>
          </p:nvCxnSpPr>
          <p:spPr>
            <a:xfrm>
              <a:off x="2693578" y="3797020"/>
              <a:ext cx="76627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>
              <a:cxnSpLocks/>
            </p:cNvCxnSpPr>
            <p:nvPr/>
          </p:nvCxnSpPr>
          <p:spPr>
            <a:xfrm>
              <a:off x="2693578" y="3874989"/>
              <a:ext cx="76627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>
              <a:cxnSpLocks/>
            </p:cNvCxnSpPr>
            <p:nvPr/>
          </p:nvCxnSpPr>
          <p:spPr>
            <a:xfrm>
              <a:off x="2693578" y="3949420"/>
              <a:ext cx="76627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>
              <a:cxnSpLocks/>
            </p:cNvCxnSpPr>
            <p:nvPr/>
          </p:nvCxnSpPr>
          <p:spPr>
            <a:xfrm>
              <a:off x="2693578" y="4013218"/>
              <a:ext cx="76627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Group 145"/>
          <p:cNvGrpSpPr>
            <a:grpSpLocks/>
          </p:cNvGrpSpPr>
          <p:nvPr/>
        </p:nvGrpSpPr>
        <p:grpSpPr>
          <a:xfrm>
            <a:off x="3562840" y="2804242"/>
            <a:ext cx="1145293" cy="504011"/>
            <a:chOff x="2220685" y="3509086"/>
            <a:chExt cx="1308578" cy="575868"/>
          </a:xfrm>
        </p:grpSpPr>
        <p:sp>
          <p:nvSpPr>
            <p:cNvPr id="147" name="Rectangle 146"/>
            <p:cNvSpPr/>
            <p:nvPr/>
          </p:nvSpPr>
          <p:spPr>
            <a:xfrm>
              <a:off x="2220685" y="3509086"/>
              <a:ext cx="1308578" cy="575868"/>
            </a:xfrm>
            <a:prstGeom prst="rect">
              <a:avLst/>
            </a:prstGeom>
            <a:noFill/>
            <a:ln w="11116" cap="flat" cmpd="sng" algn="ctr">
              <a:solidFill>
                <a:schemeClr val="bg1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7796" tIns="47796" rIns="47796" bIns="47796" rtlCol="0" anchor="ctr"/>
            <a:lstStyle/>
            <a:p>
              <a:pPr algn="l"/>
              <a:endParaRPr lang="en-US" sz="1500" dirty="0" err="1" smtClean="0">
                <a:solidFill>
                  <a:schemeClr val="bg1"/>
                </a:solidFill>
              </a:endParaRPr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2329691" y="3648117"/>
              <a:ext cx="237046" cy="308500"/>
            </a:xfrm>
            <a:prstGeom prst="rect">
              <a:avLst/>
            </a:prstGeom>
            <a:noFill/>
            <a:ln w="11116" cap="flat" cmpd="sng" algn="ctr">
              <a:solidFill>
                <a:schemeClr val="bg1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7796" tIns="47796" rIns="47796" bIns="47796" rtlCol="0" anchor="ctr"/>
            <a:lstStyle/>
            <a:p>
              <a:pPr algn="l"/>
              <a:endParaRPr lang="en-US" sz="1500" dirty="0" err="1" smtClean="0">
                <a:solidFill>
                  <a:schemeClr val="bg1"/>
                </a:solidFill>
              </a:endParaRPr>
            </a:p>
          </p:txBody>
        </p:sp>
        <p:sp>
          <p:nvSpPr>
            <p:cNvPr id="149" name="TextBox 148"/>
            <p:cNvSpPr txBox="1">
              <a:spLocks/>
            </p:cNvSpPr>
            <p:nvPr/>
          </p:nvSpPr>
          <p:spPr>
            <a:xfrm>
              <a:off x="2604346" y="3564376"/>
              <a:ext cx="577002" cy="107130"/>
            </a:xfrm>
            <a:prstGeom prst="rect">
              <a:avLst/>
            </a:prstGeom>
            <a:noFill/>
          </p:spPr>
          <p:txBody>
            <a:bodyPr wrap="square" lIns="47796" tIns="47796" rIns="47796" bIns="47796" rtlCol="0">
              <a:noAutofit/>
            </a:bodyPr>
            <a:lstStyle/>
            <a:p>
              <a:pPr>
                <a:spcAft>
                  <a:spcPts val="600"/>
                </a:spcAft>
              </a:pPr>
              <a:r>
                <a:rPr lang="en-US" sz="788" dirty="0" smtClean="0">
                  <a:solidFill>
                    <a:schemeClr val="bg1"/>
                  </a:solidFill>
                  <a:latin typeface="Arial" panose="020B0604020202020204" pitchFamily="34" charset="0"/>
                </a:rPr>
                <a:t>Name</a:t>
              </a:r>
            </a:p>
          </p:txBody>
        </p:sp>
        <p:cxnSp>
          <p:nvCxnSpPr>
            <p:cNvPr id="150" name="Straight Connector 149"/>
            <p:cNvCxnSpPr>
              <a:cxnSpLocks/>
            </p:cNvCxnSpPr>
            <p:nvPr/>
          </p:nvCxnSpPr>
          <p:spPr>
            <a:xfrm>
              <a:off x="2693578" y="3797020"/>
              <a:ext cx="76627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>
              <a:cxnSpLocks/>
            </p:cNvCxnSpPr>
            <p:nvPr/>
          </p:nvCxnSpPr>
          <p:spPr>
            <a:xfrm>
              <a:off x="2693578" y="3874989"/>
              <a:ext cx="76627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>
              <a:cxnSpLocks/>
            </p:cNvCxnSpPr>
            <p:nvPr/>
          </p:nvCxnSpPr>
          <p:spPr>
            <a:xfrm>
              <a:off x="2693578" y="3949420"/>
              <a:ext cx="76627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>
              <a:cxnSpLocks/>
            </p:cNvCxnSpPr>
            <p:nvPr/>
          </p:nvCxnSpPr>
          <p:spPr>
            <a:xfrm>
              <a:off x="2693578" y="4013218"/>
              <a:ext cx="76627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4" name="Group 153"/>
          <p:cNvGrpSpPr>
            <a:grpSpLocks/>
          </p:cNvGrpSpPr>
          <p:nvPr/>
        </p:nvGrpSpPr>
        <p:grpSpPr>
          <a:xfrm>
            <a:off x="4820922" y="2804242"/>
            <a:ext cx="1145293" cy="504011"/>
            <a:chOff x="2220685" y="3509086"/>
            <a:chExt cx="1308578" cy="575868"/>
          </a:xfrm>
        </p:grpSpPr>
        <p:sp>
          <p:nvSpPr>
            <p:cNvPr id="155" name="Rectangle 154"/>
            <p:cNvSpPr/>
            <p:nvPr/>
          </p:nvSpPr>
          <p:spPr>
            <a:xfrm>
              <a:off x="2220685" y="3509086"/>
              <a:ext cx="1308578" cy="575868"/>
            </a:xfrm>
            <a:prstGeom prst="rect">
              <a:avLst/>
            </a:prstGeom>
            <a:noFill/>
            <a:ln w="11116" cap="flat" cmpd="sng" algn="ctr">
              <a:solidFill>
                <a:schemeClr val="bg1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7796" tIns="47796" rIns="47796" bIns="47796" rtlCol="0" anchor="ctr"/>
            <a:lstStyle/>
            <a:p>
              <a:pPr algn="l"/>
              <a:endParaRPr lang="en-US" sz="1500" dirty="0" err="1" smtClean="0">
                <a:solidFill>
                  <a:schemeClr val="bg1"/>
                </a:solidFill>
              </a:endParaRPr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2329691" y="3648117"/>
              <a:ext cx="237046" cy="308500"/>
            </a:xfrm>
            <a:prstGeom prst="rect">
              <a:avLst/>
            </a:prstGeom>
            <a:noFill/>
            <a:ln w="11116" cap="flat" cmpd="sng" algn="ctr">
              <a:solidFill>
                <a:schemeClr val="bg1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7796" tIns="47796" rIns="47796" bIns="47796" rtlCol="0" anchor="ctr"/>
            <a:lstStyle/>
            <a:p>
              <a:pPr algn="l"/>
              <a:endParaRPr lang="en-US" sz="1500" dirty="0" err="1" smtClean="0">
                <a:solidFill>
                  <a:schemeClr val="bg1"/>
                </a:solidFill>
              </a:endParaRPr>
            </a:p>
          </p:txBody>
        </p:sp>
        <p:sp>
          <p:nvSpPr>
            <p:cNvPr id="157" name="TextBox 156"/>
            <p:cNvSpPr txBox="1">
              <a:spLocks/>
            </p:cNvSpPr>
            <p:nvPr/>
          </p:nvSpPr>
          <p:spPr>
            <a:xfrm>
              <a:off x="2604346" y="3564376"/>
              <a:ext cx="577002" cy="107130"/>
            </a:xfrm>
            <a:prstGeom prst="rect">
              <a:avLst/>
            </a:prstGeom>
            <a:noFill/>
          </p:spPr>
          <p:txBody>
            <a:bodyPr wrap="square" lIns="47796" tIns="47796" rIns="47796" bIns="47796" rtlCol="0">
              <a:noAutofit/>
            </a:bodyPr>
            <a:lstStyle/>
            <a:p>
              <a:pPr>
                <a:spcAft>
                  <a:spcPts val="600"/>
                </a:spcAft>
              </a:pPr>
              <a:r>
                <a:rPr lang="en-US" sz="788" dirty="0" smtClean="0">
                  <a:solidFill>
                    <a:schemeClr val="bg1"/>
                  </a:solidFill>
                  <a:latin typeface="Arial" panose="020B0604020202020204" pitchFamily="34" charset="0"/>
                </a:rPr>
                <a:t>Name</a:t>
              </a:r>
            </a:p>
          </p:txBody>
        </p:sp>
        <p:cxnSp>
          <p:nvCxnSpPr>
            <p:cNvPr id="158" name="Straight Connector 157"/>
            <p:cNvCxnSpPr>
              <a:cxnSpLocks/>
            </p:cNvCxnSpPr>
            <p:nvPr/>
          </p:nvCxnSpPr>
          <p:spPr>
            <a:xfrm>
              <a:off x="2693578" y="3797020"/>
              <a:ext cx="76627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>
              <a:cxnSpLocks/>
            </p:cNvCxnSpPr>
            <p:nvPr/>
          </p:nvCxnSpPr>
          <p:spPr>
            <a:xfrm>
              <a:off x="2693578" y="3874989"/>
              <a:ext cx="76627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>
              <a:cxnSpLocks/>
            </p:cNvCxnSpPr>
            <p:nvPr/>
          </p:nvCxnSpPr>
          <p:spPr>
            <a:xfrm>
              <a:off x="2693578" y="3949420"/>
              <a:ext cx="76627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>
              <a:cxnSpLocks/>
            </p:cNvCxnSpPr>
            <p:nvPr/>
          </p:nvCxnSpPr>
          <p:spPr>
            <a:xfrm>
              <a:off x="2693578" y="4013218"/>
              <a:ext cx="76627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2" name="Group 161"/>
          <p:cNvGrpSpPr>
            <a:grpSpLocks/>
          </p:cNvGrpSpPr>
          <p:nvPr/>
        </p:nvGrpSpPr>
        <p:grpSpPr>
          <a:xfrm>
            <a:off x="2320318" y="3421081"/>
            <a:ext cx="1145293" cy="504011"/>
            <a:chOff x="2220685" y="3509086"/>
            <a:chExt cx="1308578" cy="575868"/>
          </a:xfrm>
        </p:grpSpPr>
        <p:sp>
          <p:nvSpPr>
            <p:cNvPr id="163" name="Rectangle 162"/>
            <p:cNvSpPr/>
            <p:nvPr/>
          </p:nvSpPr>
          <p:spPr>
            <a:xfrm>
              <a:off x="2220685" y="3509086"/>
              <a:ext cx="1308578" cy="575868"/>
            </a:xfrm>
            <a:prstGeom prst="rect">
              <a:avLst/>
            </a:prstGeom>
            <a:noFill/>
            <a:ln w="11116" cap="flat" cmpd="sng" algn="ctr">
              <a:solidFill>
                <a:schemeClr val="bg1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7796" tIns="47796" rIns="47796" bIns="47796" rtlCol="0" anchor="ctr"/>
            <a:lstStyle/>
            <a:p>
              <a:pPr algn="l"/>
              <a:endParaRPr lang="en-US" sz="1500" dirty="0" err="1" smtClean="0">
                <a:solidFill>
                  <a:schemeClr val="bg1"/>
                </a:solidFill>
              </a:endParaRPr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2329691" y="3648117"/>
              <a:ext cx="237046" cy="308500"/>
            </a:xfrm>
            <a:prstGeom prst="rect">
              <a:avLst/>
            </a:prstGeom>
            <a:noFill/>
            <a:ln w="11116" cap="flat" cmpd="sng" algn="ctr">
              <a:solidFill>
                <a:schemeClr val="bg1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7796" tIns="47796" rIns="47796" bIns="47796" rtlCol="0" anchor="ctr"/>
            <a:lstStyle/>
            <a:p>
              <a:pPr algn="l"/>
              <a:endParaRPr lang="en-US" sz="1500" dirty="0" err="1" smtClean="0">
                <a:solidFill>
                  <a:schemeClr val="bg1"/>
                </a:solidFill>
              </a:endParaRPr>
            </a:p>
          </p:txBody>
        </p:sp>
        <p:sp>
          <p:nvSpPr>
            <p:cNvPr id="165" name="TextBox 164"/>
            <p:cNvSpPr txBox="1">
              <a:spLocks/>
            </p:cNvSpPr>
            <p:nvPr/>
          </p:nvSpPr>
          <p:spPr>
            <a:xfrm>
              <a:off x="2604346" y="3564376"/>
              <a:ext cx="577002" cy="107130"/>
            </a:xfrm>
            <a:prstGeom prst="rect">
              <a:avLst/>
            </a:prstGeom>
            <a:noFill/>
          </p:spPr>
          <p:txBody>
            <a:bodyPr wrap="square" lIns="47796" tIns="47796" rIns="47796" bIns="47796" rtlCol="0">
              <a:noAutofit/>
            </a:bodyPr>
            <a:lstStyle/>
            <a:p>
              <a:pPr>
                <a:spcAft>
                  <a:spcPts val="600"/>
                </a:spcAft>
              </a:pPr>
              <a:r>
                <a:rPr lang="en-US" sz="788" dirty="0" smtClean="0">
                  <a:solidFill>
                    <a:schemeClr val="bg1"/>
                  </a:solidFill>
                  <a:latin typeface="Arial" panose="020B0604020202020204" pitchFamily="34" charset="0"/>
                </a:rPr>
                <a:t>Name</a:t>
              </a:r>
            </a:p>
          </p:txBody>
        </p:sp>
        <p:cxnSp>
          <p:nvCxnSpPr>
            <p:cNvPr id="166" name="Straight Connector 165"/>
            <p:cNvCxnSpPr>
              <a:cxnSpLocks/>
            </p:cNvCxnSpPr>
            <p:nvPr/>
          </p:nvCxnSpPr>
          <p:spPr>
            <a:xfrm>
              <a:off x="2693578" y="3797020"/>
              <a:ext cx="76627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>
              <a:cxnSpLocks/>
            </p:cNvCxnSpPr>
            <p:nvPr/>
          </p:nvCxnSpPr>
          <p:spPr>
            <a:xfrm>
              <a:off x="2693578" y="3874989"/>
              <a:ext cx="76627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>
              <a:cxnSpLocks/>
            </p:cNvCxnSpPr>
            <p:nvPr/>
          </p:nvCxnSpPr>
          <p:spPr>
            <a:xfrm>
              <a:off x="2693578" y="3949420"/>
              <a:ext cx="76627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>
              <a:cxnSpLocks/>
            </p:cNvCxnSpPr>
            <p:nvPr/>
          </p:nvCxnSpPr>
          <p:spPr>
            <a:xfrm>
              <a:off x="2693578" y="4013218"/>
              <a:ext cx="76627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0" name="Group 169"/>
          <p:cNvGrpSpPr>
            <a:grpSpLocks/>
          </p:cNvGrpSpPr>
          <p:nvPr/>
        </p:nvGrpSpPr>
        <p:grpSpPr>
          <a:xfrm>
            <a:off x="3566852" y="3421081"/>
            <a:ext cx="1145293" cy="504011"/>
            <a:chOff x="2220685" y="3509086"/>
            <a:chExt cx="1308578" cy="575868"/>
          </a:xfrm>
        </p:grpSpPr>
        <p:sp>
          <p:nvSpPr>
            <p:cNvPr id="171" name="Rectangle 170"/>
            <p:cNvSpPr/>
            <p:nvPr/>
          </p:nvSpPr>
          <p:spPr>
            <a:xfrm>
              <a:off x="2220685" y="3509086"/>
              <a:ext cx="1308578" cy="575868"/>
            </a:xfrm>
            <a:prstGeom prst="rect">
              <a:avLst/>
            </a:prstGeom>
            <a:noFill/>
            <a:ln w="11116" cap="flat" cmpd="sng" algn="ctr">
              <a:solidFill>
                <a:schemeClr val="bg1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7796" tIns="47796" rIns="47796" bIns="47796" rtlCol="0" anchor="ctr"/>
            <a:lstStyle/>
            <a:p>
              <a:pPr algn="l"/>
              <a:endParaRPr lang="en-US" sz="1500" dirty="0" err="1" smtClean="0">
                <a:solidFill>
                  <a:schemeClr val="bg1"/>
                </a:solidFill>
              </a:endParaRPr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2329691" y="3648117"/>
              <a:ext cx="237046" cy="308500"/>
            </a:xfrm>
            <a:prstGeom prst="rect">
              <a:avLst/>
            </a:prstGeom>
            <a:noFill/>
            <a:ln w="11116" cap="flat" cmpd="sng" algn="ctr">
              <a:solidFill>
                <a:schemeClr val="bg1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7796" tIns="47796" rIns="47796" bIns="47796" rtlCol="0" anchor="ctr"/>
            <a:lstStyle/>
            <a:p>
              <a:pPr algn="l"/>
              <a:endParaRPr lang="en-US" sz="1500" dirty="0" err="1" smtClean="0">
                <a:solidFill>
                  <a:schemeClr val="bg1"/>
                </a:solidFill>
              </a:endParaRPr>
            </a:p>
          </p:txBody>
        </p:sp>
        <p:sp>
          <p:nvSpPr>
            <p:cNvPr id="173" name="TextBox 172"/>
            <p:cNvSpPr txBox="1">
              <a:spLocks/>
            </p:cNvSpPr>
            <p:nvPr/>
          </p:nvSpPr>
          <p:spPr>
            <a:xfrm>
              <a:off x="2604346" y="3564376"/>
              <a:ext cx="577002" cy="107130"/>
            </a:xfrm>
            <a:prstGeom prst="rect">
              <a:avLst/>
            </a:prstGeom>
            <a:noFill/>
          </p:spPr>
          <p:txBody>
            <a:bodyPr wrap="square" lIns="47796" tIns="47796" rIns="47796" bIns="47796" rtlCol="0">
              <a:noAutofit/>
            </a:bodyPr>
            <a:lstStyle/>
            <a:p>
              <a:pPr>
                <a:spcAft>
                  <a:spcPts val="600"/>
                </a:spcAft>
              </a:pPr>
              <a:r>
                <a:rPr lang="en-US" sz="788" dirty="0" smtClean="0">
                  <a:solidFill>
                    <a:schemeClr val="bg1"/>
                  </a:solidFill>
                  <a:latin typeface="Arial" panose="020B0604020202020204" pitchFamily="34" charset="0"/>
                </a:rPr>
                <a:t>Name</a:t>
              </a:r>
            </a:p>
          </p:txBody>
        </p:sp>
        <p:cxnSp>
          <p:nvCxnSpPr>
            <p:cNvPr id="174" name="Straight Connector 173"/>
            <p:cNvCxnSpPr>
              <a:cxnSpLocks/>
            </p:cNvCxnSpPr>
            <p:nvPr/>
          </p:nvCxnSpPr>
          <p:spPr>
            <a:xfrm>
              <a:off x="2693578" y="3797020"/>
              <a:ext cx="76627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>
              <a:cxnSpLocks/>
            </p:cNvCxnSpPr>
            <p:nvPr/>
          </p:nvCxnSpPr>
          <p:spPr>
            <a:xfrm>
              <a:off x="2693578" y="3874989"/>
              <a:ext cx="76627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>
              <a:cxnSpLocks/>
            </p:cNvCxnSpPr>
            <p:nvPr/>
          </p:nvCxnSpPr>
          <p:spPr>
            <a:xfrm>
              <a:off x="2693578" y="3949420"/>
              <a:ext cx="76627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>
              <a:cxnSpLocks/>
            </p:cNvCxnSpPr>
            <p:nvPr/>
          </p:nvCxnSpPr>
          <p:spPr>
            <a:xfrm>
              <a:off x="2693578" y="4013218"/>
              <a:ext cx="76627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77"/>
          <p:cNvGrpSpPr>
            <a:grpSpLocks/>
          </p:cNvGrpSpPr>
          <p:nvPr/>
        </p:nvGrpSpPr>
        <p:grpSpPr>
          <a:xfrm>
            <a:off x="4824934" y="3421081"/>
            <a:ext cx="1145293" cy="504011"/>
            <a:chOff x="2220685" y="3509086"/>
            <a:chExt cx="1308578" cy="575868"/>
          </a:xfrm>
        </p:grpSpPr>
        <p:sp>
          <p:nvSpPr>
            <p:cNvPr id="179" name="Rectangle 178"/>
            <p:cNvSpPr/>
            <p:nvPr/>
          </p:nvSpPr>
          <p:spPr>
            <a:xfrm>
              <a:off x="2220685" y="3509086"/>
              <a:ext cx="1308578" cy="575868"/>
            </a:xfrm>
            <a:prstGeom prst="rect">
              <a:avLst/>
            </a:prstGeom>
            <a:noFill/>
            <a:ln w="11116" cap="flat" cmpd="sng" algn="ctr">
              <a:solidFill>
                <a:schemeClr val="bg1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7796" tIns="47796" rIns="47796" bIns="47796" rtlCol="0" anchor="ctr"/>
            <a:lstStyle/>
            <a:p>
              <a:pPr algn="l"/>
              <a:endParaRPr lang="en-US" sz="1500" dirty="0" err="1" smtClean="0">
                <a:solidFill>
                  <a:schemeClr val="bg1"/>
                </a:solidFill>
              </a:endParaRPr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2329691" y="3648117"/>
              <a:ext cx="237046" cy="308500"/>
            </a:xfrm>
            <a:prstGeom prst="rect">
              <a:avLst/>
            </a:prstGeom>
            <a:noFill/>
            <a:ln w="11116" cap="flat" cmpd="sng" algn="ctr">
              <a:solidFill>
                <a:schemeClr val="bg1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7796" tIns="47796" rIns="47796" bIns="47796" rtlCol="0" anchor="ctr"/>
            <a:lstStyle/>
            <a:p>
              <a:pPr algn="l"/>
              <a:endParaRPr lang="en-US" sz="1500" dirty="0" err="1" smtClean="0">
                <a:solidFill>
                  <a:schemeClr val="bg1"/>
                </a:solidFill>
              </a:endParaRPr>
            </a:p>
          </p:txBody>
        </p:sp>
        <p:sp>
          <p:nvSpPr>
            <p:cNvPr id="181" name="TextBox 180"/>
            <p:cNvSpPr txBox="1">
              <a:spLocks/>
            </p:cNvSpPr>
            <p:nvPr/>
          </p:nvSpPr>
          <p:spPr>
            <a:xfrm>
              <a:off x="2604346" y="3564376"/>
              <a:ext cx="577002" cy="107130"/>
            </a:xfrm>
            <a:prstGeom prst="rect">
              <a:avLst/>
            </a:prstGeom>
            <a:noFill/>
          </p:spPr>
          <p:txBody>
            <a:bodyPr wrap="square" lIns="47796" tIns="47796" rIns="47796" bIns="47796" rtlCol="0">
              <a:noAutofit/>
            </a:bodyPr>
            <a:lstStyle/>
            <a:p>
              <a:pPr>
                <a:spcAft>
                  <a:spcPts val="600"/>
                </a:spcAft>
              </a:pPr>
              <a:r>
                <a:rPr lang="en-US" sz="788" dirty="0" smtClean="0">
                  <a:solidFill>
                    <a:schemeClr val="bg1"/>
                  </a:solidFill>
                  <a:latin typeface="Arial" panose="020B0604020202020204" pitchFamily="34" charset="0"/>
                </a:rPr>
                <a:t>Name</a:t>
              </a:r>
            </a:p>
          </p:txBody>
        </p:sp>
        <p:cxnSp>
          <p:nvCxnSpPr>
            <p:cNvPr id="182" name="Straight Connector 181"/>
            <p:cNvCxnSpPr>
              <a:cxnSpLocks/>
            </p:cNvCxnSpPr>
            <p:nvPr/>
          </p:nvCxnSpPr>
          <p:spPr>
            <a:xfrm>
              <a:off x="2693578" y="3797020"/>
              <a:ext cx="76627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>
              <a:cxnSpLocks/>
            </p:cNvCxnSpPr>
            <p:nvPr/>
          </p:nvCxnSpPr>
          <p:spPr>
            <a:xfrm>
              <a:off x="2693578" y="3874989"/>
              <a:ext cx="76627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>
              <a:cxnSpLocks/>
            </p:cNvCxnSpPr>
            <p:nvPr/>
          </p:nvCxnSpPr>
          <p:spPr>
            <a:xfrm>
              <a:off x="2693578" y="3949420"/>
              <a:ext cx="76627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>
              <a:cxnSpLocks/>
            </p:cNvCxnSpPr>
            <p:nvPr/>
          </p:nvCxnSpPr>
          <p:spPr>
            <a:xfrm>
              <a:off x="2693578" y="4013218"/>
              <a:ext cx="76627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4" name="Group 193"/>
          <p:cNvGrpSpPr>
            <a:grpSpLocks/>
          </p:cNvGrpSpPr>
          <p:nvPr/>
        </p:nvGrpSpPr>
        <p:grpSpPr>
          <a:xfrm>
            <a:off x="6085721" y="2804241"/>
            <a:ext cx="1145293" cy="504011"/>
            <a:chOff x="2220685" y="3509086"/>
            <a:chExt cx="1308578" cy="575868"/>
          </a:xfrm>
        </p:grpSpPr>
        <p:sp>
          <p:nvSpPr>
            <p:cNvPr id="195" name="Rectangle 194"/>
            <p:cNvSpPr/>
            <p:nvPr/>
          </p:nvSpPr>
          <p:spPr>
            <a:xfrm>
              <a:off x="2220685" y="3509086"/>
              <a:ext cx="1308578" cy="575868"/>
            </a:xfrm>
            <a:prstGeom prst="rect">
              <a:avLst/>
            </a:prstGeom>
            <a:noFill/>
            <a:ln w="11116" cap="flat" cmpd="sng" algn="ctr">
              <a:solidFill>
                <a:schemeClr val="bg1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7796" tIns="47796" rIns="47796" bIns="47796" rtlCol="0" anchor="ctr"/>
            <a:lstStyle/>
            <a:p>
              <a:pPr algn="l"/>
              <a:endParaRPr lang="en-US" sz="1500" dirty="0" err="1" smtClean="0">
                <a:solidFill>
                  <a:schemeClr val="bg1"/>
                </a:solidFill>
              </a:endParaRPr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2329691" y="3648117"/>
              <a:ext cx="237046" cy="308500"/>
            </a:xfrm>
            <a:prstGeom prst="rect">
              <a:avLst/>
            </a:prstGeom>
            <a:noFill/>
            <a:ln w="11116" cap="flat" cmpd="sng" algn="ctr">
              <a:solidFill>
                <a:schemeClr val="bg1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7796" tIns="47796" rIns="47796" bIns="47796" rtlCol="0" anchor="ctr"/>
            <a:lstStyle/>
            <a:p>
              <a:pPr algn="l"/>
              <a:endParaRPr lang="en-US" sz="1500" dirty="0" err="1" smtClean="0">
                <a:solidFill>
                  <a:schemeClr val="bg1"/>
                </a:solidFill>
              </a:endParaRPr>
            </a:p>
          </p:txBody>
        </p:sp>
        <p:sp>
          <p:nvSpPr>
            <p:cNvPr id="197" name="TextBox 196"/>
            <p:cNvSpPr txBox="1">
              <a:spLocks/>
            </p:cNvSpPr>
            <p:nvPr/>
          </p:nvSpPr>
          <p:spPr>
            <a:xfrm>
              <a:off x="2604346" y="3564376"/>
              <a:ext cx="577002" cy="107130"/>
            </a:xfrm>
            <a:prstGeom prst="rect">
              <a:avLst/>
            </a:prstGeom>
            <a:noFill/>
          </p:spPr>
          <p:txBody>
            <a:bodyPr wrap="square" lIns="47796" tIns="47796" rIns="47796" bIns="47796" rtlCol="0">
              <a:noAutofit/>
            </a:bodyPr>
            <a:lstStyle/>
            <a:p>
              <a:pPr>
                <a:spcAft>
                  <a:spcPts val="600"/>
                </a:spcAft>
              </a:pPr>
              <a:r>
                <a:rPr lang="en-US" sz="788" dirty="0" smtClean="0">
                  <a:solidFill>
                    <a:schemeClr val="bg1"/>
                  </a:solidFill>
                  <a:latin typeface="Arial" panose="020B0604020202020204" pitchFamily="34" charset="0"/>
                </a:rPr>
                <a:t>Name</a:t>
              </a:r>
            </a:p>
          </p:txBody>
        </p:sp>
        <p:cxnSp>
          <p:nvCxnSpPr>
            <p:cNvPr id="198" name="Straight Connector 197"/>
            <p:cNvCxnSpPr>
              <a:cxnSpLocks/>
            </p:cNvCxnSpPr>
            <p:nvPr/>
          </p:nvCxnSpPr>
          <p:spPr>
            <a:xfrm>
              <a:off x="2693578" y="3797020"/>
              <a:ext cx="76627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>
              <a:cxnSpLocks/>
            </p:cNvCxnSpPr>
            <p:nvPr/>
          </p:nvCxnSpPr>
          <p:spPr>
            <a:xfrm>
              <a:off x="2693578" y="3874989"/>
              <a:ext cx="76627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>
              <a:cxnSpLocks/>
            </p:cNvCxnSpPr>
            <p:nvPr/>
          </p:nvCxnSpPr>
          <p:spPr>
            <a:xfrm>
              <a:off x="2693578" y="3949420"/>
              <a:ext cx="76627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>
              <a:cxnSpLocks/>
            </p:cNvCxnSpPr>
            <p:nvPr/>
          </p:nvCxnSpPr>
          <p:spPr>
            <a:xfrm>
              <a:off x="2693578" y="4013218"/>
              <a:ext cx="76627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2" name="Group 201"/>
          <p:cNvGrpSpPr>
            <a:grpSpLocks/>
          </p:cNvGrpSpPr>
          <p:nvPr/>
        </p:nvGrpSpPr>
        <p:grpSpPr>
          <a:xfrm>
            <a:off x="6089733" y="3421080"/>
            <a:ext cx="1145293" cy="504011"/>
            <a:chOff x="2220685" y="3509086"/>
            <a:chExt cx="1308578" cy="575868"/>
          </a:xfrm>
        </p:grpSpPr>
        <p:sp>
          <p:nvSpPr>
            <p:cNvPr id="203" name="Rectangle 202"/>
            <p:cNvSpPr/>
            <p:nvPr/>
          </p:nvSpPr>
          <p:spPr>
            <a:xfrm>
              <a:off x="2220685" y="3509086"/>
              <a:ext cx="1308578" cy="575868"/>
            </a:xfrm>
            <a:prstGeom prst="rect">
              <a:avLst/>
            </a:prstGeom>
            <a:noFill/>
            <a:ln w="11116" cap="flat" cmpd="sng" algn="ctr">
              <a:solidFill>
                <a:schemeClr val="bg1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7796" tIns="47796" rIns="47796" bIns="47796" rtlCol="0" anchor="ctr"/>
            <a:lstStyle/>
            <a:p>
              <a:pPr algn="l"/>
              <a:endParaRPr lang="en-US" sz="1500" dirty="0" err="1" smtClean="0">
                <a:solidFill>
                  <a:schemeClr val="bg1"/>
                </a:solidFill>
              </a:endParaRPr>
            </a:p>
          </p:txBody>
        </p:sp>
        <p:sp>
          <p:nvSpPr>
            <p:cNvPr id="204" name="Rectangle 203"/>
            <p:cNvSpPr/>
            <p:nvPr/>
          </p:nvSpPr>
          <p:spPr>
            <a:xfrm>
              <a:off x="2329691" y="3648117"/>
              <a:ext cx="237046" cy="308500"/>
            </a:xfrm>
            <a:prstGeom prst="rect">
              <a:avLst/>
            </a:prstGeom>
            <a:noFill/>
            <a:ln w="11116" cap="flat" cmpd="sng" algn="ctr">
              <a:solidFill>
                <a:schemeClr val="bg1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7796" tIns="47796" rIns="47796" bIns="47796" rtlCol="0" anchor="ctr"/>
            <a:lstStyle/>
            <a:p>
              <a:pPr algn="l"/>
              <a:endParaRPr lang="en-US" sz="1500" dirty="0" err="1" smtClean="0">
                <a:solidFill>
                  <a:schemeClr val="bg1"/>
                </a:solidFill>
              </a:endParaRPr>
            </a:p>
          </p:txBody>
        </p:sp>
        <p:sp>
          <p:nvSpPr>
            <p:cNvPr id="205" name="TextBox 204"/>
            <p:cNvSpPr txBox="1">
              <a:spLocks/>
            </p:cNvSpPr>
            <p:nvPr/>
          </p:nvSpPr>
          <p:spPr>
            <a:xfrm>
              <a:off x="2604346" y="3564376"/>
              <a:ext cx="577002" cy="107130"/>
            </a:xfrm>
            <a:prstGeom prst="rect">
              <a:avLst/>
            </a:prstGeom>
            <a:noFill/>
          </p:spPr>
          <p:txBody>
            <a:bodyPr wrap="square" lIns="47796" tIns="47796" rIns="47796" bIns="47796" rtlCol="0">
              <a:noAutofit/>
            </a:bodyPr>
            <a:lstStyle/>
            <a:p>
              <a:pPr>
                <a:spcAft>
                  <a:spcPts val="600"/>
                </a:spcAft>
              </a:pPr>
              <a:r>
                <a:rPr lang="en-US" sz="788" dirty="0" smtClean="0">
                  <a:solidFill>
                    <a:schemeClr val="bg1"/>
                  </a:solidFill>
                  <a:latin typeface="Arial" panose="020B0604020202020204" pitchFamily="34" charset="0"/>
                </a:rPr>
                <a:t>Name</a:t>
              </a:r>
            </a:p>
          </p:txBody>
        </p:sp>
        <p:cxnSp>
          <p:nvCxnSpPr>
            <p:cNvPr id="206" name="Straight Connector 205"/>
            <p:cNvCxnSpPr>
              <a:cxnSpLocks/>
            </p:cNvCxnSpPr>
            <p:nvPr/>
          </p:nvCxnSpPr>
          <p:spPr>
            <a:xfrm>
              <a:off x="2693578" y="3797020"/>
              <a:ext cx="76627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>
              <a:cxnSpLocks/>
            </p:cNvCxnSpPr>
            <p:nvPr/>
          </p:nvCxnSpPr>
          <p:spPr>
            <a:xfrm>
              <a:off x="2693578" y="3874989"/>
              <a:ext cx="76627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>
              <a:cxnSpLocks/>
            </p:cNvCxnSpPr>
            <p:nvPr/>
          </p:nvCxnSpPr>
          <p:spPr>
            <a:xfrm>
              <a:off x="2693578" y="3949420"/>
              <a:ext cx="76627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>
              <a:cxnSpLocks/>
            </p:cNvCxnSpPr>
            <p:nvPr/>
          </p:nvCxnSpPr>
          <p:spPr>
            <a:xfrm>
              <a:off x="2693578" y="4013218"/>
              <a:ext cx="76627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2" name="Group 241"/>
          <p:cNvGrpSpPr>
            <a:grpSpLocks/>
          </p:cNvGrpSpPr>
          <p:nvPr/>
        </p:nvGrpSpPr>
        <p:grpSpPr>
          <a:xfrm>
            <a:off x="2312735" y="4035402"/>
            <a:ext cx="1145293" cy="504011"/>
            <a:chOff x="2220685" y="3509086"/>
            <a:chExt cx="1308578" cy="575868"/>
          </a:xfrm>
        </p:grpSpPr>
        <p:sp>
          <p:nvSpPr>
            <p:cNvPr id="243" name="Rectangle 242"/>
            <p:cNvSpPr/>
            <p:nvPr/>
          </p:nvSpPr>
          <p:spPr>
            <a:xfrm>
              <a:off x="2220685" y="3509086"/>
              <a:ext cx="1308578" cy="575868"/>
            </a:xfrm>
            <a:prstGeom prst="rect">
              <a:avLst/>
            </a:prstGeom>
            <a:noFill/>
            <a:ln w="11116" cap="flat" cmpd="sng" algn="ctr">
              <a:solidFill>
                <a:schemeClr val="bg1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7796" tIns="47796" rIns="47796" bIns="47796" rtlCol="0" anchor="ctr"/>
            <a:lstStyle/>
            <a:p>
              <a:pPr algn="l"/>
              <a:endParaRPr lang="en-US" sz="1500" dirty="0" err="1" smtClean="0">
                <a:solidFill>
                  <a:schemeClr val="bg1"/>
                </a:solidFill>
              </a:endParaRPr>
            </a:p>
          </p:txBody>
        </p:sp>
        <p:sp>
          <p:nvSpPr>
            <p:cNvPr id="244" name="Rectangle 243"/>
            <p:cNvSpPr/>
            <p:nvPr/>
          </p:nvSpPr>
          <p:spPr>
            <a:xfrm>
              <a:off x="2329691" y="3648117"/>
              <a:ext cx="237046" cy="308500"/>
            </a:xfrm>
            <a:prstGeom prst="rect">
              <a:avLst/>
            </a:prstGeom>
            <a:noFill/>
            <a:ln w="11116" cap="flat" cmpd="sng" algn="ctr">
              <a:solidFill>
                <a:schemeClr val="bg1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7796" tIns="47796" rIns="47796" bIns="47796" rtlCol="0" anchor="ctr"/>
            <a:lstStyle/>
            <a:p>
              <a:pPr algn="l"/>
              <a:endParaRPr lang="en-US" sz="1500" dirty="0" err="1" smtClean="0">
                <a:solidFill>
                  <a:schemeClr val="bg1"/>
                </a:solidFill>
              </a:endParaRPr>
            </a:p>
          </p:txBody>
        </p:sp>
        <p:sp>
          <p:nvSpPr>
            <p:cNvPr id="245" name="TextBox 244"/>
            <p:cNvSpPr txBox="1">
              <a:spLocks/>
            </p:cNvSpPr>
            <p:nvPr/>
          </p:nvSpPr>
          <p:spPr>
            <a:xfrm>
              <a:off x="2604346" y="3564376"/>
              <a:ext cx="577002" cy="107130"/>
            </a:xfrm>
            <a:prstGeom prst="rect">
              <a:avLst/>
            </a:prstGeom>
            <a:noFill/>
          </p:spPr>
          <p:txBody>
            <a:bodyPr wrap="square" lIns="47796" tIns="47796" rIns="47796" bIns="47796" rtlCol="0">
              <a:noAutofit/>
            </a:bodyPr>
            <a:lstStyle/>
            <a:p>
              <a:pPr>
                <a:spcAft>
                  <a:spcPts val="600"/>
                </a:spcAft>
              </a:pPr>
              <a:r>
                <a:rPr lang="en-US" sz="788" dirty="0" smtClean="0">
                  <a:solidFill>
                    <a:schemeClr val="bg1"/>
                  </a:solidFill>
                  <a:latin typeface="Arial" panose="020B0604020202020204" pitchFamily="34" charset="0"/>
                </a:rPr>
                <a:t>Name</a:t>
              </a:r>
            </a:p>
          </p:txBody>
        </p:sp>
        <p:cxnSp>
          <p:nvCxnSpPr>
            <p:cNvPr id="246" name="Straight Connector 245"/>
            <p:cNvCxnSpPr>
              <a:cxnSpLocks/>
            </p:cNvCxnSpPr>
            <p:nvPr/>
          </p:nvCxnSpPr>
          <p:spPr>
            <a:xfrm>
              <a:off x="2693578" y="3797020"/>
              <a:ext cx="76627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>
              <a:cxnSpLocks/>
            </p:cNvCxnSpPr>
            <p:nvPr/>
          </p:nvCxnSpPr>
          <p:spPr>
            <a:xfrm>
              <a:off x="2693578" y="3874989"/>
              <a:ext cx="76627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>
              <a:cxnSpLocks/>
            </p:cNvCxnSpPr>
            <p:nvPr/>
          </p:nvCxnSpPr>
          <p:spPr>
            <a:xfrm>
              <a:off x="2693578" y="3949420"/>
              <a:ext cx="76627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>
              <a:cxnSpLocks/>
            </p:cNvCxnSpPr>
            <p:nvPr/>
          </p:nvCxnSpPr>
          <p:spPr>
            <a:xfrm>
              <a:off x="2693578" y="4013218"/>
              <a:ext cx="76627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4" name="Rectangle 273"/>
          <p:cNvSpPr>
            <a:spLocks/>
          </p:cNvSpPr>
          <p:nvPr/>
        </p:nvSpPr>
        <p:spPr>
          <a:xfrm>
            <a:off x="2199039" y="2094411"/>
            <a:ext cx="1211260" cy="250877"/>
          </a:xfrm>
          <a:prstGeom prst="rect">
            <a:avLst/>
          </a:prstGeom>
          <a:solidFill>
            <a:schemeClr val="bg1"/>
          </a:solidFill>
          <a:ln w="11756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549" tIns="50549" rIns="50549" bIns="50549" rtlCol="0" anchor="ctr"/>
          <a:lstStyle/>
          <a:p>
            <a:pPr algn="ctr"/>
            <a:r>
              <a:rPr lang="en-US" sz="1200" b="1" dirty="0" smtClean="0">
                <a:solidFill>
                  <a:schemeClr val="tx2"/>
                </a:solidFill>
              </a:rPr>
              <a:t>Market</a:t>
            </a:r>
          </a:p>
        </p:txBody>
      </p:sp>
      <p:sp>
        <p:nvSpPr>
          <p:cNvPr id="275" name="Rectangle 274"/>
          <p:cNvSpPr>
            <a:spLocks/>
          </p:cNvSpPr>
          <p:nvPr/>
        </p:nvSpPr>
        <p:spPr>
          <a:xfrm>
            <a:off x="3540429" y="2094411"/>
            <a:ext cx="1211260" cy="250877"/>
          </a:xfrm>
          <a:prstGeom prst="rect">
            <a:avLst/>
          </a:prstGeom>
          <a:noFill/>
          <a:ln w="11756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549" tIns="50549" rIns="50549" bIns="50549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Revenue</a:t>
            </a:r>
          </a:p>
        </p:txBody>
      </p:sp>
      <p:sp>
        <p:nvSpPr>
          <p:cNvPr id="276" name="Rectangle 275"/>
          <p:cNvSpPr>
            <a:spLocks/>
          </p:cNvSpPr>
          <p:nvPr/>
        </p:nvSpPr>
        <p:spPr>
          <a:xfrm>
            <a:off x="4839897" y="2094411"/>
            <a:ext cx="1211260" cy="250877"/>
          </a:xfrm>
          <a:prstGeom prst="rect">
            <a:avLst/>
          </a:prstGeom>
          <a:noFill/>
          <a:ln w="11756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549" tIns="50549" rIns="50549" bIns="50549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Cost</a:t>
            </a:r>
          </a:p>
        </p:txBody>
      </p:sp>
      <p:sp>
        <p:nvSpPr>
          <p:cNvPr id="277" name="Rectangle 276"/>
          <p:cNvSpPr>
            <a:spLocks/>
          </p:cNvSpPr>
          <p:nvPr/>
        </p:nvSpPr>
        <p:spPr>
          <a:xfrm>
            <a:off x="6185566" y="2094411"/>
            <a:ext cx="1211260" cy="250877"/>
          </a:xfrm>
          <a:prstGeom prst="rect">
            <a:avLst/>
          </a:prstGeom>
          <a:noFill/>
          <a:ln w="11756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549" tIns="50549" rIns="50549" bIns="50549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Capital</a:t>
            </a:r>
          </a:p>
        </p:txBody>
      </p:sp>
      <p:sp>
        <p:nvSpPr>
          <p:cNvPr id="278" name="TextBox 277"/>
          <p:cNvSpPr txBox="1"/>
          <p:nvPr/>
        </p:nvSpPr>
        <p:spPr>
          <a:xfrm>
            <a:off x="9232077" y="2441439"/>
            <a:ext cx="1520040" cy="510639"/>
          </a:xfrm>
          <a:prstGeom prst="rect">
            <a:avLst/>
          </a:prstGeom>
          <a:noFill/>
        </p:spPr>
        <p:txBody>
          <a:bodyPr wrap="square" lIns="54610" tIns="54610" rIns="54610" bIns="54610" rtlCol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1400" dirty="0" smtClean="0">
                <a:solidFill>
                  <a:schemeClr val="bg1"/>
                </a:solidFill>
              </a:rPr>
              <a:t>Name </a:t>
            </a:r>
          </a:p>
          <a:p>
            <a:pPr>
              <a:spcAft>
                <a:spcPts val="600"/>
              </a:spcAft>
            </a:pPr>
            <a:r>
              <a:rPr lang="en-US" sz="1000" dirty="0" smtClean="0">
                <a:solidFill>
                  <a:schemeClr val="bg1"/>
                </a:solidFill>
              </a:rPr>
              <a:t>Title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smtClean="0">
                <a:solidFill>
                  <a:schemeClr val="bg1"/>
                </a:solidFill>
              </a:rPr>
              <a:t>/ Role</a:t>
            </a:r>
          </a:p>
          <a:p>
            <a:pPr>
              <a:spcAft>
                <a:spcPts val="600"/>
              </a:spcAft>
            </a:pPr>
            <a:r>
              <a:rPr lang="en-US" sz="1000" dirty="0" smtClean="0">
                <a:solidFill>
                  <a:schemeClr val="bg1"/>
                </a:solidFill>
              </a:rPr>
              <a:t>Email</a:t>
            </a:r>
          </a:p>
          <a:p>
            <a:pPr>
              <a:spcAft>
                <a:spcPts val="600"/>
              </a:spcAft>
            </a:pPr>
            <a:r>
              <a:rPr lang="en-US" sz="1000" dirty="0" smtClean="0">
                <a:solidFill>
                  <a:schemeClr val="bg1"/>
                </a:solidFill>
              </a:rPr>
              <a:t>Phone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180313" y="2703618"/>
            <a:ext cx="5216513" cy="313060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610" tIns="54610" rIns="54610" bIns="54610" rtlCol="0" anchor="ctr"/>
          <a:lstStyle/>
          <a:p>
            <a:pPr algn="l"/>
            <a:endParaRPr lang="en-US" sz="1500" dirty="0" err="1" smtClean="0">
              <a:solidFill>
                <a:schemeClr val="bg1"/>
              </a:solidFill>
            </a:endParaRPr>
          </a:p>
        </p:txBody>
      </p:sp>
      <p:sp>
        <p:nvSpPr>
          <p:cNvPr id="186" name="Rectangle 185"/>
          <p:cNvSpPr>
            <a:spLocks/>
          </p:cNvSpPr>
          <p:nvPr/>
        </p:nvSpPr>
        <p:spPr>
          <a:xfrm>
            <a:off x="2519455" y="2429263"/>
            <a:ext cx="810023" cy="160151"/>
          </a:xfrm>
          <a:prstGeom prst="rect">
            <a:avLst/>
          </a:prstGeom>
          <a:noFill/>
          <a:ln w="11756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549" tIns="50549" rIns="50549" bIns="50549" rtlCol="0" anchor="ctr"/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General</a:t>
            </a:r>
          </a:p>
        </p:txBody>
      </p:sp>
      <p:sp>
        <p:nvSpPr>
          <p:cNvPr id="187" name="Rectangle 186"/>
          <p:cNvSpPr>
            <a:spLocks/>
          </p:cNvSpPr>
          <p:nvPr/>
        </p:nvSpPr>
        <p:spPr>
          <a:xfrm>
            <a:off x="3410102" y="2429263"/>
            <a:ext cx="810023" cy="160151"/>
          </a:xfrm>
          <a:prstGeom prst="rect">
            <a:avLst/>
          </a:prstGeom>
          <a:noFill/>
          <a:ln w="11756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549" tIns="50549" rIns="50549" bIns="50549" rtlCol="0" anchor="ctr"/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Competitors</a:t>
            </a:r>
          </a:p>
        </p:txBody>
      </p:sp>
      <p:sp>
        <p:nvSpPr>
          <p:cNvPr id="188" name="Rectangle 187"/>
          <p:cNvSpPr>
            <a:spLocks/>
          </p:cNvSpPr>
          <p:nvPr/>
        </p:nvSpPr>
        <p:spPr>
          <a:xfrm>
            <a:off x="4289399" y="2429263"/>
            <a:ext cx="810023" cy="160151"/>
          </a:xfrm>
          <a:prstGeom prst="rect">
            <a:avLst/>
          </a:prstGeom>
          <a:noFill/>
          <a:ln w="11756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549" tIns="50549" rIns="50549" bIns="50549" rtlCol="0" anchor="ctr"/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Size</a:t>
            </a:r>
          </a:p>
        </p:txBody>
      </p:sp>
      <p:sp>
        <p:nvSpPr>
          <p:cNvPr id="189" name="Rectangle 188"/>
          <p:cNvSpPr>
            <a:spLocks/>
          </p:cNvSpPr>
          <p:nvPr/>
        </p:nvSpPr>
        <p:spPr>
          <a:xfrm>
            <a:off x="5153961" y="2429263"/>
            <a:ext cx="810023" cy="160151"/>
          </a:xfrm>
          <a:prstGeom prst="rect">
            <a:avLst/>
          </a:prstGeom>
          <a:noFill/>
          <a:ln w="11756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549" tIns="50549" rIns="50549" bIns="50549" rtlCol="0" anchor="ctr"/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Growth</a:t>
            </a:r>
          </a:p>
        </p:txBody>
      </p:sp>
      <p:sp>
        <p:nvSpPr>
          <p:cNvPr id="190" name="Rectangle 189"/>
          <p:cNvSpPr>
            <a:spLocks/>
          </p:cNvSpPr>
          <p:nvPr/>
        </p:nvSpPr>
        <p:spPr>
          <a:xfrm>
            <a:off x="6024913" y="2429263"/>
            <a:ext cx="810023" cy="160151"/>
          </a:xfrm>
          <a:prstGeom prst="rect">
            <a:avLst/>
          </a:prstGeom>
          <a:noFill/>
          <a:ln w="11756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549" tIns="50549" rIns="50549" bIns="50549" rtlCol="0" anchor="ctr"/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Revenue</a:t>
            </a:r>
          </a:p>
        </p:txBody>
      </p:sp>
      <p:cxnSp>
        <p:nvCxnSpPr>
          <p:cNvPr id="191" name="Straight Connector 190"/>
          <p:cNvCxnSpPr>
            <a:cxnSpLocks/>
          </p:cNvCxnSpPr>
          <p:nvPr/>
        </p:nvCxnSpPr>
        <p:spPr>
          <a:xfrm flipH="1">
            <a:off x="7920841" y="4862642"/>
            <a:ext cx="0" cy="81376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4453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25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052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25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8977745" y="736271"/>
            <a:ext cx="1650671" cy="605641"/>
          </a:xfrm>
          <a:prstGeom prst="rect">
            <a:avLst/>
          </a:prstGeom>
          <a:solidFill>
            <a:srgbClr val="005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610" tIns="54610" rIns="54610" bIns="54610" rtlCol="0" anchor="ctr"/>
          <a:lstStyle/>
          <a:p>
            <a:pPr algn="l"/>
            <a:r>
              <a:rPr lang="en-US" sz="1500" dirty="0" smtClean="0">
                <a:solidFill>
                  <a:schemeClr val="bg1"/>
                </a:solidFill>
              </a:rPr>
              <a:t>Close and directly access desktop</a:t>
            </a:r>
          </a:p>
        </p:txBody>
      </p:sp>
      <p:sp>
        <p:nvSpPr>
          <p:cNvPr id="9" name="Rectangle 8"/>
          <p:cNvSpPr/>
          <p:nvPr/>
        </p:nvSpPr>
        <p:spPr>
          <a:xfrm>
            <a:off x="8324604" y="736271"/>
            <a:ext cx="593766" cy="605641"/>
          </a:xfrm>
          <a:prstGeom prst="rect">
            <a:avLst/>
          </a:prstGeom>
          <a:solidFill>
            <a:srgbClr val="005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610" tIns="54610" rIns="54610" bIns="54610" rtlCol="0" anchor="ctr"/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X</a:t>
            </a: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7920841" y="2125684"/>
            <a:ext cx="0" cy="230799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098970" y="1983103"/>
            <a:ext cx="2529445" cy="475099"/>
          </a:xfrm>
          <a:prstGeom prst="rect">
            <a:avLst/>
          </a:prstGeom>
          <a:noFill/>
        </p:spPr>
        <p:txBody>
          <a:bodyPr wrap="square" lIns="54610" tIns="54610" rIns="54610" bIns="54610" rtlCol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1500" b="1" dirty="0" smtClean="0">
                <a:solidFill>
                  <a:schemeClr val="bg1"/>
                </a:solidFill>
              </a:rPr>
              <a:t>Contact TMT team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168244" y="2422576"/>
            <a:ext cx="1002352" cy="97603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610" tIns="54610" rIns="54610" bIns="54610"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Headshot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78051" y="3507657"/>
            <a:ext cx="2113487" cy="521671"/>
          </a:xfrm>
          <a:prstGeom prst="rect">
            <a:avLst/>
          </a:prstGeom>
          <a:noFill/>
        </p:spPr>
        <p:txBody>
          <a:bodyPr wrap="square" lIns="54610" tIns="54610" rIns="54610" bIns="54610" rtlCol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1000" b="1" dirty="0" smtClean="0">
                <a:solidFill>
                  <a:schemeClr val="bg1"/>
                </a:solidFill>
              </a:rPr>
              <a:t>Other TMT contacts</a:t>
            </a:r>
          </a:p>
          <a:p>
            <a:pPr marL="171450" indent="-1714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000" dirty="0" smtClean="0">
                <a:solidFill>
                  <a:schemeClr val="bg1"/>
                </a:solidFill>
              </a:rPr>
              <a:t>Contact 1</a:t>
            </a:r>
          </a:p>
          <a:p>
            <a:pPr marL="171450" indent="-1714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000" dirty="0" smtClean="0">
                <a:solidFill>
                  <a:schemeClr val="bg1"/>
                </a:solidFill>
              </a:rPr>
              <a:t>Contact 2</a:t>
            </a:r>
          </a:p>
          <a:p>
            <a:pPr marL="171450" indent="-1714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000" dirty="0" smtClean="0">
                <a:solidFill>
                  <a:schemeClr val="bg1"/>
                </a:solidFill>
              </a:rPr>
              <a:t>Contact 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167249" y="1091355"/>
            <a:ext cx="5753593" cy="475099"/>
          </a:xfrm>
          <a:prstGeom prst="rect">
            <a:avLst/>
          </a:prstGeom>
          <a:noFill/>
        </p:spPr>
        <p:txBody>
          <a:bodyPr wrap="square" lIns="54610" tIns="54610" rIns="54610" bIns="54610" rtlCol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b="1" dirty="0" smtClean="0">
                <a:solidFill>
                  <a:schemeClr val="bg1"/>
                </a:solidFill>
              </a:rPr>
              <a:t>TMT: Software / SaaS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098969" y="4733827"/>
            <a:ext cx="2529445" cy="475099"/>
          </a:xfrm>
          <a:prstGeom prst="rect">
            <a:avLst/>
          </a:prstGeom>
          <a:noFill/>
        </p:spPr>
        <p:txBody>
          <a:bodyPr wrap="square" lIns="54610" tIns="54610" rIns="54610" bIns="54610" rtlCol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1500" b="1" dirty="0" smtClean="0">
                <a:solidFill>
                  <a:schemeClr val="bg1"/>
                </a:solidFill>
              </a:rPr>
              <a:t>Resources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122717" y="5057480"/>
            <a:ext cx="1520040" cy="510639"/>
          </a:xfrm>
          <a:prstGeom prst="rect">
            <a:avLst/>
          </a:prstGeom>
          <a:noFill/>
        </p:spPr>
        <p:txBody>
          <a:bodyPr wrap="square" lIns="54610" tIns="54610" rIns="54610" bIns="54610" rtlCol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800" dirty="0" smtClean="0">
                <a:solidFill>
                  <a:schemeClr val="bg1"/>
                </a:solidFill>
              </a:rPr>
              <a:t>Training</a:t>
            </a:r>
          </a:p>
          <a:p>
            <a:pPr>
              <a:spcAft>
                <a:spcPts val="600"/>
              </a:spcAft>
            </a:pPr>
            <a:r>
              <a:rPr lang="en-US" sz="800" dirty="0" smtClean="0">
                <a:solidFill>
                  <a:schemeClr val="bg1"/>
                </a:solidFill>
              </a:rPr>
              <a:t>Credentials</a:t>
            </a:r>
          </a:p>
          <a:p>
            <a:pPr>
              <a:spcAft>
                <a:spcPts val="600"/>
              </a:spcAft>
            </a:pPr>
            <a:r>
              <a:rPr lang="en-US" sz="800" dirty="0" smtClean="0">
                <a:solidFill>
                  <a:schemeClr val="bg1"/>
                </a:solidFill>
              </a:rPr>
              <a:t>Videos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167248" y="1652573"/>
            <a:ext cx="5753593" cy="332505"/>
          </a:xfrm>
          <a:prstGeom prst="rect">
            <a:avLst/>
          </a:prstGeom>
          <a:noFill/>
        </p:spPr>
        <p:txBody>
          <a:bodyPr wrap="square" lIns="54610" tIns="54610" rIns="54610" bIns="54610" rtlCol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1500" b="1" dirty="0" smtClean="0">
                <a:solidFill>
                  <a:schemeClr val="bg1"/>
                </a:solidFill>
              </a:rPr>
              <a:t>Tiles</a:t>
            </a:r>
          </a:p>
        </p:txBody>
      </p:sp>
      <p:grpSp>
        <p:nvGrpSpPr>
          <p:cNvPr id="138" name="Group 137"/>
          <p:cNvGrpSpPr>
            <a:grpSpLocks/>
          </p:cNvGrpSpPr>
          <p:nvPr/>
        </p:nvGrpSpPr>
        <p:grpSpPr>
          <a:xfrm>
            <a:off x="2316306" y="2804242"/>
            <a:ext cx="1145293" cy="504011"/>
            <a:chOff x="2220685" y="3509086"/>
            <a:chExt cx="1308578" cy="575868"/>
          </a:xfrm>
        </p:grpSpPr>
        <p:sp>
          <p:nvSpPr>
            <p:cNvPr id="139" name="Rectangle 138"/>
            <p:cNvSpPr/>
            <p:nvPr/>
          </p:nvSpPr>
          <p:spPr>
            <a:xfrm>
              <a:off x="2220685" y="3509086"/>
              <a:ext cx="1308578" cy="575868"/>
            </a:xfrm>
            <a:prstGeom prst="rect">
              <a:avLst/>
            </a:prstGeom>
            <a:noFill/>
            <a:ln w="11116" cap="flat" cmpd="sng" algn="ctr">
              <a:solidFill>
                <a:schemeClr val="bg1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7796" tIns="47796" rIns="47796" bIns="47796" rtlCol="0" anchor="ctr"/>
            <a:lstStyle/>
            <a:p>
              <a:pPr algn="l"/>
              <a:endParaRPr lang="en-US" sz="1500" dirty="0" err="1" smtClean="0">
                <a:solidFill>
                  <a:schemeClr val="bg1"/>
                </a:solidFill>
              </a:endParaRP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2329691" y="3648117"/>
              <a:ext cx="237046" cy="308500"/>
            </a:xfrm>
            <a:prstGeom prst="rect">
              <a:avLst/>
            </a:prstGeom>
            <a:noFill/>
            <a:ln w="11116" cap="flat" cmpd="sng" algn="ctr">
              <a:solidFill>
                <a:schemeClr val="bg1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7796" tIns="47796" rIns="47796" bIns="47796" rtlCol="0" anchor="ctr"/>
            <a:lstStyle/>
            <a:p>
              <a:pPr algn="l"/>
              <a:endParaRPr lang="en-US" sz="1500" dirty="0" err="1" smtClean="0">
                <a:solidFill>
                  <a:schemeClr val="bg1"/>
                </a:solidFill>
              </a:endParaRPr>
            </a:p>
          </p:txBody>
        </p:sp>
        <p:sp>
          <p:nvSpPr>
            <p:cNvPr id="141" name="TextBox 140"/>
            <p:cNvSpPr txBox="1">
              <a:spLocks/>
            </p:cNvSpPr>
            <p:nvPr/>
          </p:nvSpPr>
          <p:spPr>
            <a:xfrm>
              <a:off x="2604346" y="3564376"/>
              <a:ext cx="577002" cy="107130"/>
            </a:xfrm>
            <a:prstGeom prst="rect">
              <a:avLst/>
            </a:prstGeom>
            <a:noFill/>
          </p:spPr>
          <p:txBody>
            <a:bodyPr wrap="square" lIns="47796" tIns="47796" rIns="47796" bIns="47796" rtlCol="0">
              <a:noAutofit/>
            </a:bodyPr>
            <a:lstStyle/>
            <a:p>
              <a:pPr>
                <a:spcAft>
                  <a:spcPts val="600"/>
                </a:spcAft>
              </a:pPr>
              <a:r>
                <a:rPr lang="en-US" sz="788" dirty="0" smtClean="0">
                  <a:solidFill>
                    <a:schemeClr val="bg1"/>
                  </a:solidFill>
                  <a:latin typeface="Arial" panose="020B0604020202020204" pitchFamily="34" charset="0"/>
                </a:rPr>
                <a:t>Name</a:t>
              </a:r>
            </a:p>
          </p:txBody>
        </p:sp>
        <p:cxnSp>
          <p:nvCxnSpPr>
            <p:cNvPr id="142" name="Straight Connector 141"/>
            <p:cNvCxnSpPr>
              <a:cxnSpLocks/>
            </p:cNvCxnSpPr>
            <p:nvPr/>
          </p:nvCxnSpPr>
          <p:spPr>
            <a:xfrm>
              <a:off x="2693578" y="3797020"/>
              <a:ext cx="76627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>
              <a:cxnSpLocks/>
            </p:cNvCxnSpPr>
            <p:nvPr/>
          </p:nvCxnSpPr>
          <p:spPr>
            <a:xfrm>
              <a:off x="2693578" y="3874989"/>
              <a:ext cx="76627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>
              <a:cxnSpLocks/>
            </p:cNvCxnSpPr>
            <p:nvPr/>
          </p:nvCxnSpPr>
          <p:spPr>
            <a:xfrm>
              <a:off x="2693578" y="3949420"/>
              <a:ext cx="76627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>
              <a:cxnSpLocks/>
            </p:cNvCxnSpPr>
            <p:nvPr/>
          </p:nvCxnSpPr>
          <p:spPr>
            <a:xfrm>
              <a:off x="2693578" y="4013218"/>
              <a:ext cx="76627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Group 145"/>
          <p:cNvGrpSpPr>
            <a:grpSpLocks/>
          </p:cNvGrpSpPr>
          <p:nvPr/>
        </p:nvGrpSpPr>
        <p:grpSpPr>
          <a:xfrm>
            <a:off x="3562840" y="2804242"/>
            <a:ext cx="1145293" cy="504011"/>
            <a:chOff x="2220685" y="3509086"/>
            <a:chExt cx="1308578" cy="575868"/>
          </a:xfrm>
        </p:grpSpPr>
        <p:sp>
          <p:nvSpPr>
            <p:cNvPr id="147" name="Rectangle 146"/>
            <p:cNvSpPr/>
            <p:nvPr/>
          </p:nvSpPr>
          <p:spPr>
            <a:xfrm>
              <a:off x="2220685" y="3509086"/>
              <a:ext cx="1308578" cy="575868"/>
            </a:xfrm>
            <a:prstGeom prst="rect">
              <a:avLst/>
            </a:prstGeom>
            <a:noFill/>
            <a:ln w="11116" cap="flat" cmpd="sng" algn="ctr">
              <a:solidFill>
                <a:schemeClr val="bg1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7796" tIns="47796" rIns="47796" bIns="47796" rtlCol="0" anchor="ctr"/>
            <a:lstStyle/>
            <a:p>
              <a:pPr algn="l"/>
              <a:endParaRPr lang="en-US" sz="1500" dirty="0" err="1" smtClean="0">
                <a:solidFill>
                  <a:schemeClr val="bg1"/>
                </a:solidFill>
              </a:endParaRPr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2329691" y="3648117"/>
              <a:ext cx="237046" cy="308500"/>
            </a:xfrm>
            <a:prstGeom prst="rect">
              <a:avLst/>
            </a:prstGeom>
            <a:noFill/>
            <a:ln w="11116" cap="flat" cmpd="sng" algn="ctr">
              <a:solidFill>
                <a:schemeClr val="bg1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7796" tIns="47796" rIns="47796" bIns="47796" rtlCol="0" anchor="ctr"/>
            <a:lstStyle/>
            <a:p>
              <a:pPr algn="l"/>
              <a:endParaRPr lang="en-US" sz="1500" dirty="0" err="1" smtClean="0">
                <a:solidFill>
                  <a:schemeClr val="bg1"/>
                </a:solidFill>
              </a:endParaRPr>
            </a:p>
          </p:txBody>
        </p:sp>
        <p:sp>
          <p:nvSpPr>
            <p:cNvPr id="149" name="TextBox 148"/>
            <p:cNvSpPr txBox="1">
              <a:spLocks/>
            </p:cNvSpPr>
            <p:nvPr/>
          </p:nvSpPr>
          <p:spPr>
            <a:xfrm>
              <a:off x="2604346" y="3564376"/>
              <a:ext cx="577002" cy="107130"/>
            </a:xfrm>
            <a:prstGeom prst="rect">
              <a:avLst/>
            </a:prstGeom>
            <a:noFill/>
          </p:spPr>
          <p:txBody>
            <a:bodyPr wrap="square" lIns="47796" tIns="47796" rIns="47796" bIns="47796" rtlCol="0">
              <a:noAutofit/>
            </a:bodyPr>
            <a:lstStyle/>
            <a:p>
              <a:pPr>
                <a:spcAft>
                  <a:spcPts val="600"/>
                </a:spcAft>
              </a:pPr>
              <a:r>
                <a:rPr lang="en-US" sz="788" dirty="0" smtClean="0">
                  <a:solidFill>
                    <a:schemeClr val="bg1"/>
                  </a:solidFill>
                  <a:latin typeface="Arial" panose="020B0604020202020204" pitchFamily="34" charset="0"/>
                </a:rPr>
                <a:t>Name</a:t>
              </a:r>
            </a:p>
          </p:txBody>
        </p:sp>
        <p:cxnSp>
          <p:nvCxnSpPr>
            <p:cNvPr id="150" name="Straight Connector 149"/>
            <p:cNvCxnSpPr>
              <a:cxnSpLocks/>
            </p:cNvCxnSpPr>
            <p:nvPr/>
          </p:nvCxnSpPr>
          <p:spPr>
            <a:xfrm>
              <a:off x="2693578" y="3797020"/>
              <a:ext cx="76627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>
              <a:cxnSpLocks/>
            </p:cNvCxnSpPr>
            <p:nvPr/>
          </p:nvCxnSpPr>
          <p:spPr>
            <a:xfrm>
              <a:off x="2693578" y="3874989"/>
              <a:ext cx="76627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>
              <a:cxnSpLocks/>
            </p:cNvCxnSpPr>
            <p:nvPr/>
          </p:nvCxnSpPr>
          <p:spPr>
            <a:xfrm>
              <a:off x="2693578" y="3949420"/>
              <a:ext cx="76627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>
              <a:cxnSpLocks/>
            </p:cNvCxnSpPr>
            <p:nvPr/>
          </p:nvCxnSpPr>
          <p:spPr>
            <a:xfrm>
              <a:off x="2693578" y="4013218"/>
              <a:ext cx="76627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4" name="Group 153"/>
          <p:cNvGrpSpPr>
            <a:grpSpLocks/>
          </p:cNvGrpSpPr>
          <p:nvPr/>
        </p:nvGrpSpPr>
        <p:grpSpPr>
          <a:xfrm>
            <a:off x="4820922" y="2804242"/>
            <a:ext cx="1145293" cy="504011"/>
            <a:chOff x="2220685" y="3509086"/>
            <a:chExt cx="1308578" cy="575868"/>
          </a:xfrm>
        </p:grpSpPr>
        <p:sp>
          <p:nvSpPr>
            <p:cNvPr id="155" name="Rectangle 154"/>
            <p:cNvSpPr/>
            <p:nvPr/>
          </p:nvSpPr>
          <p:spPr>
            <a:xfrm>
              <a:off x="2220685" y="3509086"/>
              <a:ext cx="1308578" cy="575868"/>
            </a:xfrm>
            <a:prstGeom prst="rect">
              <a:avLst/>
            </a:prstGeom>
            <a:noFill/>
            <a:ln w="11116" cap="flat" cmpd="sng" algn="ctr">
              <a:solidFill>
                <a:schemeClr val="bg1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7796" tIns="47796" rIns="47796" bIns="47796" rtlCol="0" anchor="ctr"/>
            <a:lstStyle/>
            <a:p>
              <a:pPr algn="l"/>
              <a:endParaRPr lang="en-US" sz="1500" dirty="0" err="1" smtClean="0">
                <a:solidFill>
                  <a:schemeClr val="bg1"/>
                </a:solidFill>
              </a:endParaRPr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2329691" y="3648117"/>
              <a:ext cx="237046" cy="308500"/>
            </a:xfrm>
            <a:prstGeom prst="rect">
              <a:avLst/>
            </a:prstGeom>
            <a:noFill/>
            <a:ln w="11116" cap="flat" cmpd="sng" algn="ctr">
              <a:solidFill>
                <a:schemeClr val="bg1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7796" tIns="47796" rIns="47796" bIns="47796" rtlCol="0" anchor="ctr"/>
            <a:lstStyle/>
            <a:p>
              <a:pPr algn="l"/>
              <a:endParaRPr lang="en-US" sz="1500" dirty="0" err="1" smtClean="0">
                <a:solidFill>
                  <a:schemeClr val="bg1"/>
                </a:solidFill>
              </a:endParaRPr>
            </a:p>
          </p:txBody>
        </p:sp>
        <p:sp>
          <p:nvSpPr>
            <p:cNvPr id="157" name="TextBox 156"/>
            <p:cNvSpPr txBox="1">
              <a:spLocks/>
            </p:cNvSpPr>
            <p:nvPr/>
          </p:nvSpPr>
          <p:spPr>
            <a:xfrm>
              <a:off x="2604346" y="3564376"/>
              <a:ext cx="577002" cy="107130"/>
            </a:xfrm>
            <a:prstGeom prst="rect">
              <a:avLst/>
            </a:prstGeom>
            <a:noFill/>
          </p:spPr>
          <p:txBody>
            <a:bodyPr wrap="square" lIns="47796" tIns="47796" rIns="47796" bIns="47796" rtlCol="0">
              <a:noAutofit/>
            </a:bodyPr>
            <a:lstStyle/>
            <a:p>
              <a:pPr>
                <a:spcAft>
                  <a:spcPts val="600"/>
                </a:spcAft>
              </a:pPr>
              <a:r>
                <a:rPr lang="en-US" sz="788" dirty="0" smtClean="0">
                  <a:solidFill>
                    <a:schemeClr val="bg1"/>
                  </a:solidFill>
                  <a:latin typeface="Arial" panose="020B0604020202020204" pitchFamily="34" charset="0"/>
                </a:rPr>
                <a:t>Name</a:t>
              </a:r>
            </a:p>
          </p:txBody>
        </p:sp>
        <p:cxnSp>
          <p:nvCxnSpPr>
            <p:cNvPr id="158" name="Straight Connector 157"/>
            <p:cNvCxnSpPr>
              <a:cxnSpLocks/>
            </p:cNvCxnSpPr>
            <p:nvPr/>
          </p:nvCxnSpPr>
          <p:spPr>
            <a:xfrm>
              <a:off x="2693578" y="3797020"/>
              <a:ext cx="76627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>
              <a:cxnSpLocks/>
            </p:cNvCxnSpPr>
            <p:nvPr/>
          </p:nvCxnSpPr>
          <p:spPr>
            <a:xfrm>
              <a:off x="2693578" y="3874989"/>
              <a:ext cx="76627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>
              <a:cxnSpLocks/>
            </p:cNvCxnSpPr>
            <p:nvPr/>
          </p:nvCxnSpPr>
          <p:spPr>
            <a:xfrm>
              <a:off x="2693578" y="3949420"/>
              <a:ext cx="76627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>
              <a:cxnSpLocks/>
            </p:cNvCxnSpPr>
            <p:nvPr/>
          </p:nvCxnSpPr>
          <p:spPr>
            <a:xfrm>
              <a:off x="2693578" y="4013218"/>
              <a:ext cx="76627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4" name="Rectangle 273"/>
          <p:cNvSpPr>
            <a:spLocks/>
          </p:cNvSpPr>
          <p:nvPr/>
        </p:nvSpPr>
        <p:spPr>
          <a:xfrm>
            <a:off x="2199039" y="2094411"/>
            <a:ext cx="1211260" cy="250877"/>
          </a:xfrm>
          <a:prstGeom prst="rect">
            <a:avLst/>
          </a:prstGeom>
          <a:solidFill>
            <a:schemeClr val="bg1"/>
          </a:solidFill>
          <a:ln w="11756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549" tIns="50549" rIns="50549" bIns="50549" rtlCol="0" anchor="ctr"/>
          <a:lstStyle/>
          <a:p>
            <a:pPr algn="ctr"/>
            <a:r>
              <a:rPr lang="en-US" sz="1200" b="1" dirty="0" smtClean="0">
                <a:solidFill>
                  <a:schemeClr val="tx2"/>
                </a:solidFill>
              </a:rPr>
              <a:t>Market</a:t>
            </a:r>
          </a:p>
        </p:txBody>
      </p:sp>
      <p:sp>
        <p:nvSpPr>
          <p:cNvPr id="275" name="Rectangle 274"/>
          <p:cNvSpPr>
            <a:spLocks/>
          </p:cNvSpPr>
          <p:nvPr/>
        </p:nvSpPr>
        <p:spPr>
          <a:xfrm>
            <a:off x="3540429" y="2094411"/>
            <a:ext cx="1211260" cy="250877"/>
          </a:xfrm>
          <a:prstGeom prst="rect">
            <a:avLst/>
          </a:prstGeom>
          <a:noFill/>
          <a:ln w="11756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549" tIns="50549" rIns="50549" bIns="50549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Revenue</a:t>
            </a:r>
          </a:p>
        </p:txBody>
      </p:sp>
      <p:sp>
        <p:nvSpPr>
          <p:cNvPr id="276" name="Rectangle 275"/>
          <p:cNvSpPr>
            <a:spLocks/>
          </p:cNvSpPr>
          <p:nvPr/>
        </p:nvSpPr>
        <p:spPr>
          <a:xfrm>
            <a:off x="4839897" y="2094411"/>
            <a:ext cx="1211260" cy="250877"/>
          </a:xfrm>
          <a:prstGeom prst="rect">
            <a:avLst/>
          </a:prstGeom>
          <a:noFill/>
          <a:ln w="11756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549" tIns="50549" rIns="50549" bIns="50549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Cost</a:t>
            </a:r>
          </a:p>
        </p:txBody>
      </p:sp>
      <p:sp>
        <p:nvSpPr>
          <p:cNvPr id="277" name="Rectangle 276"/>
          <p:cNvSpPr>
            <a:spLocks/>
          </p:cNvSpPr>
          <p:nvPr/>
        </p:nvSpPr>
        <p:spPr>
          <a:xfrm>
            <a:off x="6185566" y="2094411"/>
            <a:ext cx="1211260" cy="250877"/>
          </a:xfrm>
          <a:prstGeom prst="rect">
            <a:avLst/>
          </a:prstGeom>
          <a:noFill/>
          <a:ln w="11756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549" tIns="50549" rIns="50549" bIns="50549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Capital</a:t>
            </a:r>
          </a:p>
        </p:txBody>
      </p:sp>
      <p:sp>
        <p:nvSpPr>
          <p:cNvPr id="278" name="TextBox 277"/>
          <p:cNvSpPr txBox="1"/>
          <p:nvPr/>
        </p:nvSpPr>
        <p:spPr>
          <a:xfrm>
            <a:off x="9232077" y="2441439"/>
            <a:ext cx="1520040" cy="510639"/>
          </a:xfrm>
          <a:prstGeom prst="rect">
            <a:avLst/>
          </a:prstGeom>
          <a:noFill/>
        </p:spPr>
        <p:txBody>
          <a:bodyPr wrap="square" lIns="54610" tIns="54610" rIns="54610" bIns="54610" rtlCol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1400" dirty="0" smtClean="0">
                <a:solidFill>
                  <a:schemeClr val="bg1"/>
                </a:solidFill>
              </a:rPr>
              <a:t>Name </a:t>
            </a:r>
          </a:p>
          <a:p>
            <a:pPr>
              <a:spcAft>
                <a:spcPts val="600"/>
              </a:spcAft>
            </a:pPr>
            <a:r>
              <a:rPr lang="en-US" sz="1000" dirty="0" smtClean="0">
                <a:solidFill>
                  <a:schemeClr val="bg1"/>
                </a:solidFill>
              </a:rPr>
              <a:t>Title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smtClean="0">
                <a:solidFill>
                  <a:schemeClr val="bg1"/>
                </a:solidFill>
              </a:rPr>
              <a:t>/ Role</a:t>
            </a:r>
          </a:p>
          <a:p>
            <a:pPr>
              <a:spcAft>
                <a:spcPts val="600"/>
              </a:spcAft>
            </a:pPr>
            <a:r>
              <a:rPr lang="en-US" sz="1000" dirty="0" smtClean="0">
                <a:solidFill>
                  <a:schemeClr val="bg1"/>
                </a:solidFill>
              </a:rPr>
              <a:t>Email</a:t>
            </a:r>
          </a:p>
          <a:p>
            <a:pPr>
              <a:spcAft>
                <a:spcPts val="600"/>
              </a:spcAft>
            </a:pPr>
            <a:r>
              <a:rPr lang="en-US" sz="1000" dirty="0" smtClean="0">
                <a:solidFill>
                  <a:schemeClr val="bg1"/>
                </a:solidFill>
              </a:rPr>
              <a:t>Phone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180313" y="2703618"/>
            <a:ext cx="5216513" cy="313060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610" tIns="54610" rIns="54610" bIns="54610" rtlCol="0" anchor="ctr"/>
          <a:lstStyle/>
          <a:p>
            <a:pPr algn="l"/>
            <a:endParaRPr lang="en-US" sz="1500" dirty="0" err="1" smtClean="0">
              <a:solidFill>
                <a:schemeClr val="bg1"/>
              </a:solidFill>
            </a:endParaRPr>
          </a:p>
        </p:txBody>
      </p:sp>
      <p:sp>
        <p:nvSpPr>
          <p:cNvPr id="186" name="Rectangle 185"/>
          <p:cNvSpPr>
            <a:spLocks/>
          </p:cNvSpPr>
          <p:nvPr/>
        </p:nvSpPr>
        <p:spPr>
          <a:xfrm>
            <a:off x="2519455" y="2429263"/>
            <a:ext cx="810023" cy="160151"/>
          </a:xfrm>
          <a:prstGeom prst="rect">
            <a:avLst/>
          </a:prstGeom>
          <a:noFill/>
          <a:ln w="11756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549" tIns="50549" rIns="50549" bIns="50549" rtlCol="0" anchor="ctr"/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General</a:t>
            </a:r>
          </a:p>
        </p:txBody>
      </p:sp>
      <p:sp>
        <p:nvSpPr>
          <p:cNvPr id="187" name="Rectangle 186"/>
          <p:cNvSpPr>
            <a:spLocks/>
          </p:cNvSpPr>
          <p:nvPr/>
        </p:nvSpPr>
        <p:spPr>
          <a:xfrm>
            <a:off x="3410102" y="2429263"/>
            <a:ext cx="810023" cy="160151"/>
          </a:xfrm>
          <a:prstGeom prst="rect">
            <a:avLst/>
          </a:prstGeom>
          <a:solidFill>
            <a:schemeClr val="bg1"/>
          </a:solidFill>
          <a:ln w="11756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549" tIns="50549" rIns="50549" bIns="50549" rtlCol="0" anchor="ctr"/>
          <a:lstStyle/>
          <a:p>
            <a:pPr algn="ctr"/>
            <a:r>
              <a:rPr lang="en-US" sz="800" b="1" dirty="0" smtClean="0">
                <a:solidFill>
                  <a:schemeClr val="tx2"/>
                </a:solidFill>
              </a:rPr>
              <a:t>Competitors</a:t>
            </a:r>
          </a:p>
        </p:txBody>
      </p:sp>
      <p:sp>
        <p:nvSpPr>
          <p:cNvPr id="188" name="Rectangle 187"/>
          <p:cNvSpPr>
            <a:spLocks/>
          </p:cNvSpPr>
          <p:nvPr/>
        </p:nvSpPr>
        <p:spPr>
          <a:xfrm>
            <a:off x="4289399" y="2429263"/>
            <a:ext cx="810023" cy="160151"/>
          </a:xfrm>
          <a:prstGeom prst="rect">
            <a:avLst/>
          </a:prstGeom>
          <a:noFill/>
          <a:ln w="11756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549" tIns="50549" rIns="50549" bIns="50549" rtlCol="0" anchor="ctr"/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Size</a:t>
            </a:r>
          </a:p>
        </p:txBody>
      </p:sp>
      <p:sp>
        <p:nvSpPr>
          <p:cNvPr id="189" name="Rectangle 188"/>
          <p:cNvSpPr>
            <a:spLocks/>
          </p:cNvSpPr>
          <p:nvPr/>
        </p:nvSpPr>
        <p:spPr>
          <a:xfrm>
            <a:off x="5153961" y="2429263"/>
            <a:ext cx="810023" cy="160151"/>
          </a:xfrm>
          <a:prstGeom prst="rect">
            <a:avLst/>
          </a:prstGeom>
          <a:noFill/>
          <a:ln w="11756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549" tIns="50549" rIns="50549" bIns="50549" rtlCol="0" anchor="ctr"/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Growth</a:t>
            </a:r>
          </a:p>
        </p:txBody>
      </p:sp>
      <p:sp>
        <p:nvSpPr>
          <p:cNvPr id="190" name="Rectangle 189"/>
          <p:cNvSpPr>
            <a:spLocks/>
          </p:cNvSpPr>
          <p:nvPr/>
        </p:nvSpPr>
        <p:spPr>
          <a:xfrm>
            <a:off x="6024913" y="2429263"/>
            <a:ext cx="810023" cy="160151"/>
          </a:xfrm>
          <a:prstGeom prst="rect">
            <a:avLst/>
          </a:prstGeom>
          <a:noFill/>
          <a:ln w="11756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549" tIns="50549" rIns="50549" bIns="50549" rtlCol="0" anchor="ctr"/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Revenue</a:t>
            </a:r>
          </a:p>
        </p:txBody>
      </p:sp>
      <p:cxnSp>
        <p:nvCxnSpPr>
          <p:cNvPr id="96" name="Straight Connector 95"/>
          <p:cNvCxnSpPr>
            <a:cxnSpLocks/>
          </p:cNvCxnSpPr>
          <p:nvPr/>
        </p:nvCxnSpPr>
        <p:spPr>
          <a:xfrm flipH="1">
            <a:off x="7920841" y="4862642"/>
            <a:ext cx="0" cy="81376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7762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25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091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25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8977745" y="736271"/>
            <a:ext cx="1650671" cy="605641"/>
          </a:xfrm>
          <a:prstGeom prst="rect">
            <a:avLst/>
          </a:prstGeom>
          <a:solidFill>
            <a:srgbClr val="005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610" tIns="54610" rIns="54610" bIns="54610" rtlCol="0" anchor="ctr"/>
          <a:lstStyle/>
          <a:p>
            <a:pPr algn="l"/>
            <a:r>
              <a:rPr lang="en-US" sz="1500" dirty="0" smtClean="0">
                <a:solidFill>
                  <a:schemeClr val="bg1"/>
                </a:solidFill>
              </a:rPr>
              <a:t>Close and directly access desktop</a:t>
            </a:r>
          </a:p>
        </p:txBody>
      </p:sp>
      <p:sp>
        <p:nvSpPr>
          <p:cNvPr id="9" name="Rectangle 8"/>
          <p:cNvSpPr/>
          <p:nvPr/>
        </p:nvSpPr>
        <p:spPr>
          <a:xfrm>
            <a:off x="8324604" y="736271"/>
            <a:ext cx="593766" cy="605641"/>
          </a:xfrm>
          <a:prstGeom prst="rect">
            <a:avLst/>
          </a:prstGeom>
          <a:solidFill>
            <a:srgbClr val="005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610" tIns="54610" rIns="54610" bIns="54610" rtlCol="0" anchor="ctr"/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X</a:t>
            </a: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7920841" y="2125684"/>
            <a:ext cx="0" cy="230799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098970" y="1983103"/>
            <a:ext cx="2529445" cy="475099"/>
          </a:xfrm>
          <a:prstGeom prst="rect">
            <a:avLst/>
          </a:prstGeom>
          <a:noFill/>
        </p:spPr>
        <p:txBody>
          <a:bodyPr wrap="square" lIns="54610" tIns="54610" rIns="54610" bIns="54610" rtlCol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1500" b="1" dirty="0" smtClean="0">
                <a:solidFill>
                  <a:schemeClr val="bg1"/>
                </a:solidFill>
              </a:rPr>
              <a:t>Contact TMT team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168244" y="2422576"/>
            <a:ext cx="1002352" cy="97603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610" tIns="54610" rIns="54610" bIns="54610"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Headshot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78051" y="3507657"/>
            <a:ext cx="2113487" cy="521671"/>
          </a:xfrm>
          <a:prstGeom prst="rect">
            <a:avLst/>
          </a:prstGeom>
          <a:noFill/>
        </p:spPr>
        <p:txBody>
          <a:bodyPr wrap="square" lIns="54610" tIns="54610" rIns="54610" bIns="54610" rtlCol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1000" b="1" dirty="0" smtClean="0">
                <a:solidFill>
                  <a:schemeClr val="bg1"/>
                </a:solidFill>
              </a:rPr>
              <a:t>Other TMT contacts</a:t>
            </a:r>
          </a:p>
          <a:p>
            <a:pPr marL="171450" indent="-1714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000" dirty="0" smtClean="0">
                <a:solidFill>
                  <a:schemeClr val="bg1"/>
                </a:solidFill>
              </a:rPr>
              <a:t>Contact 1</a:t>
            </a:r>
          </a:p>
          <a:p>
            <a:pPr marL="171450" indent="-1714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000" dirty="0" smtClean="0">
                <a:solidFill>
                  <a:schemeClr val="bg1"/>
                </a:solidFill>
              </a:rPr>
              <a:t>Contact 2</a:t>
            </a:r>
          </a:p>
          <a:p>
            <a:pPr marL="171450" indent="-1714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000" dirty="0" smtClean="0">
                <a:solidFill>
                  <a:schemeClr val="bg1"/>
                </a:solidFill>
              </a:rPr>
              <a:t>Contact 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167249" y="1091355"/>
            <a:ext cx="5753593" cy="475099"/>
          </a:xfrm>
          <a:prstGeom prst="rect">
            <a:avLst/>
          </a:prstGeom>
          <a:noFill/>
        </p:spPr>
        <p:txBody>
          <a:bodyPr wrap="square" lIns="54610" tIns="54610" rIns="54610" bIns="54610" rtlCol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b="1" dirty="0" smtClean="0">
                <a:solidFill>
                  <a:schemeClr val="bg1"/>
                </a:solidFill>
              </a:rPr>
              <a:t>TMT: Software / SaaS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098969" y="4733827"/>
            <a:ext cx="2529445" cy="475099"/>
          </a:xfrm>
          <a:prstGeom prst="rect">
            <a:avLst/>
          </a:prstGeom>
          <a:noFill/>
        </p:spPr>
        <p:txBody>
          <a:bodyPr wrap="square" lIns="54610" tIns="54610" rIns="54610" bIns="54610" rtlCol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1500" b="1" dirty="0" smtClean="0">
                <a:solidFill>
                  <a:schemeClr val="bg1"/>
                </a:solidFill>
              </a:rPr>
              <a:t>Resources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122717" y="5057480"/>
            <a:ext cx="1520040" cy="510639"/>
          </a:xfrm>
          <a:prstGeom prst="rect">
            <a:avLst/>
          </a:prstGeom>
          <a:noFill/>
        </p:spPr>
        <p:txBody>
          <a:bodyPr wrap="square" lIns="54610" tIns="54610" rIns="54610" bIns="54610" rtlCol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800" dirty="0" smtClean="0">
                <a:solidFill>
                  <a:schemeClr val="bg1"/>
                </a:solidFill>
              </a:rPr>
              <a:t>Training</a:t>
            </a:r>
          </a:p>
          <a:p>
            <a:pPr>
              <a:spcAft>
                <a:spcPts val="600"/>
              </a:spcAft>
            </a:pPr>
            <a:r>
              <a:rPr lang="en-US" sz="800" dirty="0" smtClean="0">
                <a:solidFill>
                  <a:schemeClr val="bg1"/>
                </a:solidFill>
              </a:rPr>
              <a:t>Credentials</a:t>
            </a:r>
          </a:p>
          <a:p>
            <a:pPr>
              <a:spcAft>
                <a:spcPts val="600"/>
              </a:spcAft>
            </a:pPr>
            <a:r>
              <a:rPr lang="en-US" sz="800" dirty="0" smtClean="0">
                <a:solidFill>
                  <a:schemeClr val="bg1"/>
                </a:solidFill>
              </a:rPr>
              <a:t>Videos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167248" y="1652573"/>
            <a:ext cx="5753593" cy="332505"/>
          </a:xfrm>
          <a:prstGeom prst="rect">
            <a:avLst/>
          </a:prstGeom>
          <a:noFill/>
        </p:spPr>
        <p:txBody>
          <a:bodyPr wrap="square" lIns="54610" tIns="54610" rIns="54610" bIns="54610" rtlCol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1500" b="1" dirty="0" smtClean="0">
                <a:solidFill>
                  <a:schemeClr val="bg1"/>
                </a:solidFill>
              </a:rPr>
              <a:t>Tiles</a:t>
            </a:r>
          </a:p>
        </p:txBody>
      </p:sp>
      <p:sp>
        <p:nvSpPr>
          <p:cNvPr id="140" name="Rectangle 139"/>
          <p:cNvSpPr/>
          <p:nvPr/>
        </p:nvSpPr>
        <p:spPr>
          <a:xfrm>
            <a:off x="2316306" y="2873376"/>
            <a:ext cx="963822" cy="847579"/>
          </a:xfrm>
          <a:prstGeom prst="rect">
            <a:avLst/>
          </a:prstGeom>
          <a:noFill/>
          <a:ln w="11116" cap="flat" cmpd="sng" algn="ctr">
            <a:solidFill>
              <a:schemeClr val="bg1">
                <a:lumMod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7796" tIns="47796" rIns="47796" bIns="47796" rtlCol="0" anchor="ctr"/>
          <a:lstStyle/>
          <a:p>
            <a:pPr algn="l"/>
            <a:endParaRPr lang="en-US" sz="1500" dirty="0" err="1" smtClean="0">
              <a:solidFill>
                <a:schemeClr val="bg1"/>
              </a:solidFill>
            </a:endParaRPr>
          </a:p>
        </p:txBody>
      </p:sp>
      <p:sp>
        <p:nvSpPr>
          <p:cNvPr id="141" name="TextBox 140"/>
          <p:cNvSpPr txBox="1">
            <a:spLocks/>
          </p:cNvSpPr>
          <p:nvPr/>
        </p:nvSpPr>
        <p:spPr>
          <a:xfrm>
            <a:off x="3455822" y="2825540"/>
            <a:ext cx="2012290" cy="138328"/>
          </a:xfrm>
          <a:prstGeom prst="rect">
            <a:avLst/>
          </a:prstGeom>
          <a:noFill/>
        </p:spPr>
        <p:txBody>
          <a:bodyPr wrap="square" lIns="47796" tIns="47796" rIns="47796" bIns="47796" rtlCol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11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[Name]</a:t>
            </a:r>
          </a:p>
        </p:txBody>
      </p:sp>
      <p:sp>
        <p:nvSpPr>
          <p:cNvPr id="274" name="Rectangle 273"/>
          <p:cNvSpPr>
            <a:spLocks/>
          </p:cNvSpPr>
          <p:nvPr/>
        </p:nvSpPr>
        <p:spPr>
          <a:xfrm>
            <a:off x="2199039" y="2094411"/>
            <a:ext cx="1211260" cy="250877"/>
          </a:xfrm>
          <a:prstGeom prst="rect">
            <a:avLst/>
          </a:prstGeom>
          <a:solidFill>
            <a:schemeClr val="bg1"/>
          </a:solidFill>
          <a:ln w="11756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549" tIns="50549" rIns="50549" bIns="50549" rtlCol="0" anchor="ctr"/>
          <a:lstStyle/>
          <a:p>
            <a:pPr algn="ctr"/>
            <a:r>
              <a:rPr lang="en-US" sz="1200" b="1" dirty="0" smtClean="0">
                <a:solidFill>
                  <a:schemeClr val="tx2"/>
                </a:solidFill>
              </a:rPr>
              <a:t>Market</a:t>
            </a:r>
          </a:p>
        </p:txBody>
      </p:sp>
      <p:sp>
        <p:nvSpPr>
          <p:cNvPr id="275" name="Rectangle 274"/>
          <p:cNvSpPr>
            <a:spLocks/>
          </p:cNvSpPr>
          <p:nvPr/>
        </p:nvSpPr>
        <p:spPr>
          <a:xfrm>
            <a:off x="3540429" y="2094411"/>
            <a:ext cx="1211260" cy="250877"/>
          </a:xfrm>
          <a:prstGeom prst="rect">
            <a:avLst/>
          </a:prstGeom>
          <a:noFill/>
          <a:ln w="11756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549" tIns="50549" rIns="50549" bIns="50549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Revenue</a:t>
            </a:r>
          </a:p>
        </p:txBody>
      </p:sp>
      <p:sp>
        <p:nvSpPr>
          <p:cNvPr id="276" name="Rectangle 275"/>
          <p:cNvSpPr>
            <a:spLocks/>
          </p:cNvSpPr>
          <p:nvPr/>
        </p:nvSpPr>
        <p:spPr>
          <a:xfrm>
            <a:off x="4839897" y="2094411"/>
            <a:ext cx="1211260" cy="250877"/>
          </a:xfrm>
          <a:prstGeom prst="rect">
            <a:avLst/>
          </a:prstGeom>
          <a:noFill/>
          <a:ln w="11756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549" tIns="50549" rIns="50549" bIns="50549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Cost</a:t>
            </a:r>
          </a:p>
        </p:txBody>
      </p:sp>
      <p:sp>
        <p:nvSpPr>
          <p:cNvPr id="277" name="Rectangle 276"/>
          <p:cNvSpPr>
            <a:spLocks/>
          </p:cNvSpPr>
          <p:nvPr/>
        </p:nvSpPr>
        <p:spPr>
          <a:xfrm>
            <a:off x="6185566" y="2094411"/>
            <a:ext cx="1211260" cy="250877"/>
          </a:xfrm>
          <a:prstGeom prst="rect">
            <a:avLst/>
          </a:prstGeom>
          <a:noFill/>
          <a:ln w="11756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549" tIns="50549" rIns="50549" bIns="50549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Capital</a:t>
            </a:r>
          </a:p>
        </p:txBody>
      </p:sp>
      <p:sp>
        <p:nvSpPr>
          <p:cNvPr id="278" name="TextBox 277"/>
          <p:cNvSpPr txBox="1"/>
          <p:nvPr/>
        </p:nvSpPr>
        <p:spPr>
          <a:xfrm>
            <a:off x="9232077" y="2441439"/>
            <a:ext cx="1520040" cy="510639"/>
          </a:xfrm>
          <a:prstGeom prst="rect">
            <a:avLst/>
          </a:prstGeom>
          <a:noFill/>
        </p:spPr>
        <p:txBody>
          <a:bodyPr wrap="square" lIns="54610" tIns="54610" rIns="54610" bIns="54610" rtlCol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1400" dirty="0" smtClean="0">
                <a:solidFill>
                  <a:schemeClr val="bg1"/>
                </a:solidFill>
              </a:rPr>
              <a:t>Name </a:t>
            </a:r>
          </a:p>
          <a:p>
            <a:pPr>
              <a:spcAft>
                <a:spcPts val="600"/>
              </a:spcAft>
            </a:pPr>
            <a:r>
              <a:rPr lang="en-US" sz="1000" dirty="0" smtClean="0">
                <a:solidFill>
                  <a:schemeClr val="bg1"/>
                </a:solidFill>
              </a:rPr>
              <a:t>Title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smtClean="0">
                <a:solidFill>
                  <a:schemeClr val="bg1"/>
                </a:solidFill>
              </a:rPr>
              <a:t>/ Role</a:t>
            </a:r>
          </a:p>
          <a:p>
            <a:pPr>
              <a:spcAft>
                <a:spcPts val="600"/>
              </a:spcAft>
            </a:pPr>
            <a:r>
              <a:rPr lang="en-US" sz="1000" dirty="0" smtClean="0">
                <a:solidFill>
                  <a:schemeClr val="bg1"/>
                </a:solidFill>
              </a:rPr>
              <a:t>Email</a:t>
            </a:r>
          </a:p>
          <a:p>
            <a:pPr>
              <a:spcAft>
                <a:spcPts val="600"/>
              </a:spcAft>
            </a:pPr>
            <a:r>
              <a:rPr lang="en-US" sz="1000" dirty="0" smtClean="0">
                <a:solidFill>
                  <a:schemeClr val="bg1"/>
                </a:solidFill>
              </a:rPr>
              <a:t>Phone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180313" y="2703619"/>
            <a:ext cx="5216513" cy="250530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610" tIns="54610" rIns="54610" bIns="54610" rtlCol="0" anchor="ctr"/>
          <a:lstStyle/>
          <a:p>
            <a:pPr algn="l"/>
            <a:endParaRPr lang="en-US" sz="1500" dirty="0" err="1" smtClean="0">
              <a:solidFill>
                <a:schemeClr val="bg1"/>
              </a:solidFill>
            </a:endParaRPr>
          </a:p>
        </p:txBody>
      </p:sp>
      <p:sp>
        <p:nvSpPr>
          <p:cNvPr id="186" name="Rectangle 185"/>
          <p:cNvSpPr>
            <a:spLocks/>
          </p:cNvSpPr>
          <p:nvPr/>
        </p:nvSpPr>
        <p:spPr>
          <a:xfrm>
            <a:off x="2519455" y="2429263"/>
            <a:ext cx="810023" cy="160151"/>
          </a:xfrm>
          <a:prstGeom prst="rect">
            <a:avLst/>
          </a:prstGeom>
          <a:noFill/>
          <a:ln w="11756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549" tIns="50549" rIns="50549" bIns="50549" rtlCol="0" anchor="ctr"/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General</a:t>
            </a:r>
          </a:p>
        </p:txBody>
      </p:sp>
      <p:sp>
        <p:nvSpPr>
          <p:cNvPr id="187" name="Rectangle 186"/>
          <p:cNvSpPr>
            <a:spLocks/>
          </p:cNvSpPr>
          <p:nvPr/>
        </p:nvSpPr>
        <p:spPr>
          <a:xfrm>
            <a:off x="3410102" y="2429263"/>
            <a:ext cx="810023" cy="160151"/>
          </a:xfrm>
          <a:prstGeom prst="rect">
            <a:avLst/>
          </a:prstGeom>
          <a:solidFill>
            <a:schemeClr val="bg1"/>
          </a:solidFill>
          <a:ln w="11756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549" tIns="50549" rIns="50549" bIns="50549" rtlCol="0" anchor="ctr"/>
          <a:lstStyle/>
          <a:p>
            <a:pPr algn="ctr"/>
            <a:r>
              <a:rPr lang="en-US" sz="800" b="1" dirty="0" smtClean="0">
                <a:solidFill>
                  <a:schemeClr val="tx2"/>
                </a:solidFill>
              </a:rPr>
              <a:t>Competitors</a:t>
            </a:r>
          </a:p>
        </p:txBody>
      </p:sp>
      <p:sp>
        <p:nvSpPr>
          <p:cNvPr id="188" name="Rectangle 187"/>
          <p:cNvSpPr>
            <a:spLocks/>
          </p:cNvSpPr>
          <p:nvPr/>
        </p:nvSpPr>
        <p:spPr>
          <a:xfrm>
            <a:off x="4289399" y="2429263"/>
            <a:ext cx="810023" cy="160151"/>
          </a:xfrm>
          <a:prstGeom prst="rect">
            <a:avLst/>
          </a:prstGeom>
          <a:noFill/>
          <a:ln w="11756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549" tIns="50549" rIns="50549" bIns="50549" rtlCol="0" anchor="ctr"/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Size</a:t>
            </a:r>
          </a:p>
        </p:txBody>
      </p:sp>
      <p:sp>
        <p:nvSpPr>
          <p:cNvPr id="189" name="Rectangle 188"/>
          <p:cNvSpPr>
            <a:spLocks/>
          </p:cNvSpPr>
          <p:nvPr/>
        </p:nvSpPr>
        <p:spPr>
          <a:xfrm>
            <a:off x="5153961" y="2429263"/>
            <a:ext cx="810023" cy="160151"/>
          </a:xfrm>
          <a:prstGeom prst="rect">
            <a:avLst/>
          </a:prstGeom>
          <a:noFill/>
          <a:ln w="11756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549" tIns="50549" rIns="50549" bIns="50549" rtlCol="0" anchor="ctr"/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Growth</a:t>
            </a:r>
          </a:p>
        </p:txBody>
      </p:sp>
      <p:sp>
        <p:nvSpPr>
          <p:cNvPr id="190" name="Rectangle 189"/>
          <p:cNvSpPr>
            <a:spLocks/>
          </p:cNvSpPr>
          <p:nvPr/>
        </p:nvSpPr>
        <p:spPr>
          <a:xfrm>
            <a:off x="6024913" y="2429263"/>
            <a:ext cx="810023" cy="160151"/>
          </a:xfrm>
          <a:prstGeom prst="rect">
            <a:avLst/>
          </a:prstGeom>
          <a:noFill/>
          <a:ln w="11756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549" tIns="50549" rIns="50549" bIns="50549" rtlCol="0" anchor="ctr"/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Revenue</a:t>
            </a:r>
          </a:p>
        </p:txBody>
      </p:sp>
      <p:cxnSp>
        <p:nvCxnSpPr>
          <p:cNvPr id="96" name="Straight Connector 95"/>
          <p:cNvCxnSpPr>
            <a:cxnSpLocks/>
          </p:cNvCxnSpPr>
          <p:nvPr/>
        </p:nvCxnSpPr>
        <p:spPr>
          <a:xfrm flipH="1">
            <a:off x="7920841" y="4862642"/>
            <a:ext cx="0" cy="81376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cxnSpLocks/>
          </p:cNvCxnSpPr>
          <p:nvPr/>
        </p:nvCxnSpPr>
        <p:spPr>
          <a:xfrm>
            <a:off x="3507318" y="4158479"/>
            <a:ext cx="236313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>
            <a:spLocks/>
          </p:cNvSpPr>
          <p:nvPr/>
        </p:nvSpPr>
        <p:spPr>
          <a:xfrm>
            <a:off x="3455822" y="3692795"/>
            <a:ext cx="879297" cy="129349"/>
          </a:xfrm>
          <a:prstGeom prst="rect">
            <a:avLst/>
          </a:prstGeom>
          <a:noFill/>
        </p:spPr>
        <p:txBody>
          <a:bodyPr wrap="square" lIns="47796" tIns="47796" rIns="47796" bIns="47796" rtlCol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10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Description</a:t>
            </a:r>
          </a:p>
        </p:txBody>
      </p:sp>
      <p:cxnSp>
        <p:nvCxnSpPr>
          <p:cNvPr id="63" name="Straight Connector 62"/>
          <p:cNvCxnSpPr>
            <a:cxnSpLocks/>
          </p:cNvCxnSpPr>
          <p:nvPr/>
        </p:nvCxnSpPr>
        <p:spPr>
          <a:xfrm>
            <a:off x="3507318" y="3990839"/>
            <a:ext cx="236313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cxnSpLocks/>
          </p:cNvCxnSpPr>
          <p:nvPr/>
        </p:nvCxnSpPr>
        <p:spPr>
          <a:xfrm>
            <a:off x="3507318" y="4355946"/>
            <a:ext cx="236313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cxnSpLocks/>
          </p:cNvCxnSpPr>
          <p:nvPr/>
        </p:nvCxnSpPr>
        <p:spPr>
          <a:xfrm>
            <a:off x="3507318" y="4548623"/>
            <a:ext cx="236313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cxnSpLocks/>
          </p:cNvCxnSpPr>
          <p:nvPr/>
        </p:nvCxnSpPr>
        <p:spPr>
          <a:xfrm>
            <a:off x="3507318" y="3561173"/>
            <a:ext cx="236313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>
            <a:spLocks/>
          </p:cNvSpPr>
          <p:nvPr/>
        </p:nvSpPr>
        <p:spPr>
          <a:xfrm>
            <a:off x="3455822" y="3095489"/>
            <a:ext cx="1116178" cy="166423"/>
          </a:xfrm>
          <a:prstGeom prst="rect">
            <a:avLst/>
          </a:prstGeom>
          <a:noFill/>
        </p:spPr>
        <p:txBody>
          <a:bodyPr wrap="square" lIns="47796" tIns="47796" rIns="47796" bIns="47796" rtlCol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10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Client issue</a:t>
            </a:r>
          </a:p>
        </p:txBody>
      </p:sp>
      <p:cxnSp>
        <p:nvCxnSpPr>
          <p:cNvPr id="68" name="Straight Connector 67"/>
          <p:cNvCxnSpPr>
            <a:cxnSpLocks/>
          </p:cNvCxnSpPr>
          <p:nvPr/>
        </p:nvCxnSpPr>
        <p:spPr>
          <a:xfrm>
            <a:off x="3507318" y="3393533"/>
            <a:ext cx="236313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>
            <a:spLocks/>
          </p:cNvSpPr>
          <p:nvPr/>
        </p:nvSpPr>
        <p:spPr>
          <a:xfrm>
            <a:off x="2286448" y="3772960"/>
            <a:ext cx="1116178" cy="166423"/>
          </a:xfrm>
          <a:prstGeom prst="rect">
            <a:avLst/>
          </a:prstGeom>
          <a:noFill/>
        </p:spPr>
        <p:txBody>
          <a:bodyPr wrap="square" lIns="47796" tIns="47796" rIns="47796" bIns="47796" rtlCol="0">
            <a:noAutofit/>
          </a:bodyPr>
          <a:lstStyle/>
          <a:p>
            <a:pPr>
              <a:spcAft>
                <a:spcPts val="300"/>
              </a:spcAft>
            </a:pPr>
            <a:r>
              <a:rPr lang="en-US" sz="10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Type</a:t>
            </a:r>
          </a:p>
          <a:p>
            <a:pPr>
              <a:spcAft>
                <a:spcPts val="300"/>
              </a:spcAft>
            </a:pP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</a:rPr>
              <a:t>Predictive</a:t>
            </a:r>
          </a:p>
        </p:txBody>
      </p:sp>
      <p:sp>
        <p:nvSpPr>
          <p:cNvPr id="70" name="TextBox 69"/>
          <p:cNvSpPr txBox="1">
            <a:spLocks/>
          </p:cNvSpPr>
          <p:nvPr/>
        </p:nvSpPr>
        <p:spPr>
          <a:xfrm>
            <a:off x="5961185" y="3095489"/>
            <a:ext cx="1362765" cy="145734"/>
          </a:xfrm>
          <a:prstGeom prst="rect">
            <a:avLst/>
          </a:prstGeom>
          <a:noFill/>
        </p:spPr>
        <p:txBody>
          <a:bodyPr wrap="square" lIns="47796" tIns="47796" rIns="47796" bIns="47796" rtlCol="0">
            <a:noAutofit/>
          </a:bodyPr>
          <a:lstStyle/>
          <a:p>
            <a:pPr>
              <a:spcAft>
                <a:spcPts val="300"/>
              </a:spcAft>
            </a:pPr>
            <a:r>
              <a:rPr lang="en-US" sz="10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Analytical process</a:t>
            </a:r>
          </a:p>
        </p:txBody>
      </p:sp>
      <p:cxnSp>
        <p:nvCxnSpPr>
          <p:cNvPr id="71" name="Straight Connector 70"/>
          <p:cNvCxnSpPr>
            <a:cxnSpLocks/>
          </p:cNvCxnSpPr>
          <p:nvPr/>
        </p:nvCxnSpPr>
        <p:spPr>
          <a:xfrm flipV="1">
            <a:off x="5978282" y="3393533"/>
            <a:ext cx="119089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cxnSpLocks/>
          </p:cNvCxnSpPr>
          <p:nvPr/>
        </p:nvCxnSpPr>
        <p:spPr>
          <a:xfrm flipV="1">
            <a:off x="5978282" y="3561173"/>
            <a:ext cx="119089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>
            <a:spLocks/>
          </p:cNvSpPr>
          <p:nvPr/>
        </p:nvSpPr>
        <p:spPr>
          <a:xfrm>
            <a:off x="2312357" y="4229005"/>
            <a:ext cx="1366116" cy="166423"/>
          </a:xfrm>
          <a:prstGeom prst="rect">
            <a:avLst/>
          </a:prstGeom>
          <a:noFill/>
        </p:spPr>
        <p:txBody>
          <a:bodyPr wrap="square" lIns="47796" tIns="47796" rIns="47796" bIns="47796" rtlCol="0">
            <a:noAutofit/>
          </a:bodyPr>
          <a:lstStyle/>
          <a:p>
            <a:pPr>
              <a:spcAft>
                <a:spcPts val="300"/>
              </a:spcAft>
            </a:pPr>
            <a:r>
              <a:rPr lang="en-US" sz="10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Automation level</a:t>
            </a:r>
          </a:p>
          <a:p>
            <a:pPr>
              <a:spcAft>
                <a:spcPts val="300"/>
              </a:spcAft>
            </a:pP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</a:rPr>
              <a:t>Low</a:t>
            </a:r>
          </a:p>
        </p:txBody>
      </p:sp>
      <p:cxnSp>
        <p:nvCxnSpPr>
          <p:cNvPr id="85" name="Straight Connector 84"/>
          <p:cNvCxnSpPr>
            <a:cxnSpLocks/>
          </p:cNvCxnSpPr>
          <p:nvPr/>
        </p:nvCxnSpPr>
        <p:spPr>
          <a:xfrm flipV="1">
            <a:off x="5978282" y="3743589"/>
            <a:ext cx="119089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cxnSpLocks/>
          </p:cNvCxnSpPr>
          <p:nvPr/>
        </p:nvCxnSpPr>
        <p:spPr>
          <a:xfrm flipV="1">
            <a:off x="5978282" y="3911229"/>
            <a:ext cx="119089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>
            <a:spLocks/>
          </p:cNvSpPr>
          <p:nvPr/>
        </p:nvSpPr>
        <p:spPr>
          <a:xfrm>
            <a:off x="5961185" y="4025435"/>
            <a:ext cx="1362765" cy="145734"/>
          </a:xfrm>
          <a:prstGeom prst="rect">
            <a:avLst/>
          </a:prstGeom>
          <a:noFill/>
        </p:spPr>
        <p:txBody>
          <a:bodyPr wrap="square" lIns="47796" tIns="47796" rIns="47796" bIns="47796" rtlCol="0">
            <a:noAutofit/>
          </a:bodyPr>
          <a:lstStyle/>
          <a:p>
            <a:pPr>
              <a:spcAft>
                <a:spcPts val="300"/>
              </a:spcAft>
            </a:pPr>
            <a:r>
              <a:rPr lang="en-US" sz="10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Data required</a:t>
            </a:r>
          </a:p>
        </p:txBody>
      </p:sp>
      <p:cxnSp>
        <p:nvCxnSpPr>
          <p:cNvPr id="88" name="Straight Connector 87"/>
          <p:cNvCxnSpPr>
            <a:cxnSpLocks/>
          </p:cNvCxnSpPr>
          <p:nvPr/>
        </p:nvCxnSpPr>
        <p:spPr>
          <a:xfrm flipV="1">
            <a:off x="5978282" y="4323479"/>
            <a:ext cx="119089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cxnSpLocks/>
          </p:cNvCxnSpPr>
          <p:nvPr/>
        </p:nvCxnSpPr>
        <p:spPr>
          <a:xfrm flipV="1">
            <a:off x="5978282" y="4491119"/>
            <a:ext cx="119089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cxnSpLocks/>
          </p:cNvCxnSpPr>
          <p:nvPr/>
        </p:nvCxnSpPr>
        <p:spPr>
          <a:xfrm flipV="1">
            <a:off x="5978282" y="4673535"/>
            <a:ext cx="119089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4301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USED" val="ARIAL"/>
  <p:tag name="CREATEDBY" val="Global PowerPoint Toolbar"/>
  <p:tag name="TOOLBARVERSION" val="5.26"/>
  <p:tag name="TYPE" val="Screen"/>
  <p:tag name="KEYWORD" val="SCREEN"/>
  <p:tag name="TEMPLATEVERSION" val="17/01/2019 09:26:41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_PoBFvQSGGWz9Kimn1mH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DV_TOP" val="497.6471"/>
  <p:tag name="ADV_LEFT" val="136.3465"/>
  <p:tag name="ADV_HEIGHT" val="29.19685"/>
  <p:tag name="ADV_WIDTH" val="458.0787"/>
  <p:tag name="ADV_COPYRIGHT" val="TRU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KPMG_Standard_4x3_0922_2015">
  <a:themeElements>
    <a:clrScheme name="New KPMG Colours">
      <a:dk1>
        <a:srgbClr val="000000"/>
      </a:dk1>
      <a:lt1>
        <a:sysClr val="window" lastClr="FFFFFF"/>
      </a:lt1>
      <a:dk2>
        <a:srgbClr val="00338D"/>
      </a:dk2>
      <a:lt2>
        <a:srgbClr val="F0F0F0"/>
      </a:lt2>
      <a:accent1>
        <a:srgbClr val="0091DA"/>
      </a:accent1>
      <a:accent2>
        <a:srgbClr val="6D2077"/>
      </a:accent2>
      <a:accent3>
        <a:srgbClr val="005EB8"/>
      </a:accent3>
      <a:accent4>
        <a:srgbClr val="00A3A1"/>
      </a:accent4>
      <a:accent5>
        <a:srgbClr val="EAAA00"/>
      </a:accent5>
      <a:accent6>
        <a:srgbClr val="43B02A"/>
      </a:accent6>
      <a:hlink>
        <a:srgbClr val="0091DA"/>
      </a:hlink>
      <a:folHlink>
        <a:srgbClr val="0091DA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chemeClr val="accent1"/>
          </a:solidFill>
        </a:ln>
      </a:spPr>
      <a:bodyPr lIns="54610" tIns="54610" rIns="54610" bIns="54610" rtlCol="0" anchor="ctr"/>
      <a:lstStyle>
        <a:defPPr algn="l">
          <a:defRPr sz="1500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3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54610" tIns="54610" rIns="54610" bIns="54610" rtlCol="0">
        <a:noAutofit/>
      </a:bodyPr>
      <a:lstStyle>
        <a:defPPr>
          <a:spcAft>
            <a:spcPts val="600"/>
          </a:spcAft>
          <a:defRPr sz="1500" dirty="0" err="1" smtClean="0">
            <a:solidFill>
              <a:schemeClr val="tx2"/>
            </a:solidFill>
          </a:defRPr>
        </a:defPPr>
      </a:lstStyle>
    </a:txDef>
  </a:objectDefaults>
  <a:extraClrSchemeLst/>
  <a:custClrLst>
    <a:custClr name="KPMG Blue">
      <a:srgbClr val="00338D"/>
    </a:custClr>
    <a:custClr name="Medium Blue">
      <a:srgbClr val="005EB8"/>
    </a:custClr>
    <a:custClr name="Light Blue">
      <a:srgbClr val="0091DA"/>
    </a:custClr>
    <a:custClr name="Violet">
      <a:srgbClr val="483698"/>
    </a:custClr>
    <a:custClr name="Purple">
      <a:srgbClr val="470A68"/>
    </a:custClr>
    <a:custClr name="Light Purple">
      <a:srgbClr val="6D2077"/>
    </a:custClr>
    <a:custClr name="Green">
      <a:srgbClr val="00A3A1"/>
    </a:custClr>
    <a:custClr name="Dark Green">
      <a:srgbClr val="009A44"/>
    </a:custClr>
    <a:custClr name="Light Green">
      <a:srgbClr val="43B02A"/>
    </a:custClr>
    <a:custClr name="Yellow">
      <a:srgbClr val="EAAA00"/>
    </a:custClr>
    <a:custClr name="Orange">
      <a:srgbClr val="F68D2E"/>
    </a:custClr>
    <a:custClr name="Red ">
      <a:srgbClr val="BC204B"/>
    </a:custClr>
    <a:custClr name="Pink">
      <a:srgbClr val="C6007E"/>
    </a:custClr>
    <a:custClr name="Dark Brown">
      <a:srgbClr val="753F19"/>
    </a:custClr>
    <a:custClr name="Light Brown">
      <a:srgbClr val="9B642E"/>
    </a:custClr>
    <a:custClr name="Olive">
      <a:srgbClr val="9D9375"/>
    </a:custClr>
    <a:custClr name="Beige">
      <a:srgbClr val="E3BC9F"/>
    </a:custClr>
    <a:custClr name="Light Pink">
      <a:srgbClr val="E36877"/>
    </a:custClr>
  </a:custClrLst>
  <a:extLst>
    <a:ext uri="{05A4C25C-085E-4340-85A3-A5531E510DB2}">
      <thm15:themeFamily xmlns:thm15="http://schemas.microsoft.com/office/thememl/2012/main" name="KPMG Screen Standard Template.potx" id="{3E41659E-7F78-4188-91D9-9E5223945ABC}" vid="{55AA139E-C64A-4F8D-8C69-596016F0F0E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KPMG Screen Standard Template</Template>
  <TotalTime>71704</TotalTime>
  <Words>478</Words>
  <Application>Microsoft Office PowerPoint</Application>
  <PresentationFormat>Widescreen</PresentationFormat>
  <Paragraphs>227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Wingdings</vt:lpstr>
      <vt:lpstr>KPMG_Standard_4x3_0922_2015</vt:lpstr>
      <vt:lpstr>think-cell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KPMG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Screen template</dc:title>
  <dc:creator>KPMG</dc:creator>
  <cp:lastModifiedBy>Biagi, Tom</cp:lastModifiedBy>
  <cp:revision>450</cp:revision>
  <cp:lastPrinted>2019-08-27T17:34:52Z</cp:lastPrinted>
  <dcterms:created xsi:type="dcterms:W3CDTF">2019-07-25T13:40:33Z</dcterms:created>
  <dcterms:modified xsi:type="dcterms:W3CDTF">2019-10-24T23:15:34Z</dcterms:modified>
  <cp:category>KPMG Confidential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PMG_LayoutGrid">
    <vt:lpwstr>0</vt:lpwstr>
  </property>
</Properties>
</file>