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74" r:id="rId5"/>
    <p:sldId id="266" r:id="rId6"/>
    <p:sldId id="275" r:id="rId7"/>
    <p:sldId id="273" r:id="rId8"/>
    <p:sldId id="258" r:id="rId9"/>
    <p:sldId id="265" r:id="rId10"/>
    <p:sldId id="259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89"/>
  </p:normalViewPr>
  <p:slideViewPr>
    <p:cSldViewPr snapToGrid="0" snapToObjects="1">
      <p:cViewPr varScale="1">
        <p:scale>
          <a:sx n="145" d="100"/>
          <a:sy n="14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E75C-4B8F-CA43-8985-867AA6B1230C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623F4-A86D-5648-9A2B-6189917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23F4-A86D-5648-9A2B-61899176F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3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23F4-A86D-5648-9A2B-61899176F4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4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080E-882C-5C4A-B9DA-1DB882003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84C6-95A4-1C42-B6FF-CE47B69E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C666-2983-214E-B579-CE6AEE63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C1E6-54F0-BB4A-91F6-5DC6C739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5E9A-4DB7-B94C-ADA3-54F2AE2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0ACB-8A71-874E-8A48-94B1EC83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453F4-C3CB-924E-8EA0-408AAFBF5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BC11-CF39-6944-BFFD-087CF3D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AB87-B3E1-2246-B86C-631D37AD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7148-CDEC-6A48-B0BB-C0878244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E3C44-AF4E-3B43-81CD-C0B62EAC4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DF11B-711C-8446-A9BC-FFE08656D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F3A1-CECB-2E49-A3AB-4B1CF8A2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E68A-EE9E-1E47-8BA5-1AF7A3FB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0F63-3641-AA47-81B4-FDDD365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105-260D-794C-AE66-0D9647A7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7F5A-579B-7545-A9C4-4F45FF07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B4AC-90F8-F742-8FAD-F8759ECA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D813-EE3A-9B4C-94DE-CA735B1B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9B8F-7E9C-2643-AA7D-D1FB577C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BE89-1D51-BD4F-9AD4-94C48273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34195-ADB7-4C40-BCA7-CDF965041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04BE-AC5B-C44D-927C-4D28F2A0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C118-BEE4-1940-8EAE-769F9C23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D2A3-420F-4C49-946E-66248BC5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6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7C01-C6FC-3E45-B221-EA785FA7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0D79-6B84-A947-95F0-79CDC7518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946E4-5EF8-CD4E-8E37-2AE8FE83F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C88E-C367-0D4F-BAD3-F0CB9211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BED16-F30F-4B49-A450-3C4136C0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3760E-E948-9A4F-87D7-B0C0DA2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4017-13CA-3D44-BDF3-DDBB3C10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49A4-3C27-DA4E-9DE0-686A4E02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258C0-BFE9-C745-9970-F23E32FF2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0D40F-0E98-8D4F-9625-A166FC3A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4F40-192D-C54A-8E55-F29DF8D64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760CB-7494-3749-9B20-4FA7F2C5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A68B5-8168-AE4A-AA67-8EAFB17D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E0A60-0847-B94D-88B9-A709BF99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6223-A853-A747-8732-3BFE4AC1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A32E9-CBAF-9C4D-AC50-F8B6B32C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B6F74-06DE-D14F-A208-5438A853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55B8B-68B6-834F-BEA3-45A9BD95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A7AD0-0CFB-E344-8C9A-F686AF1B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B7BC-760F-1E41-96D8-09114456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786E5-9310-8848-A5F5-BCC15B5C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2ED3-993E-D742-8602-04C07F4B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F571-CEE8-5F4A-85CF-14981AFA4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7581-AF1A-F943-B187-B43226C9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63184-A1C2-6F45-984B-E7912561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DFA0A-C8BE-7F45-B70E-1061D547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229C-F8F7-8844-9C64-749A04BA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AF7C-2BB3-E14B-9EE7-70D0E6CF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EA67F-E5EF-6C49-ADCC-A3C91D574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4598C-0ABC-A144-BE57-DE0BB36C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FD07B-912A-694A-B516-58E98056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026E2-F710-C542-B3C1-45C569AF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E6C1-5FD7-5A44-BFA9-9A75ECC7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651BE-8ECC-844D-AE17-4659E651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77766-C875-BD40-84FE-018C66D5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81C4-B049-D245-BB8F-28CAB511A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07B9-4489-064E-A750-7030382D463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AF6A-DDC8-2F43-9867-FC3D91C14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7484-EE1A-F247-87D8-238E52ADD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4C53-0030-884C-BCF0-AC76F8E2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CE9FB-0581-4647-A914-589A5A175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962246"/>
            <a:ext cx="6658809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Washington Multi-AGN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A6E80-AA1A-6645-85A6-BC3385DD5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643214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USNO Summer Deliverable Debrief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R. W. Pfeifle</a:t>
            </a:r>
          </a:p>
          <a:p>
            <a:pPr algn="l"/>
            <a:r>
              <a:rPr lang="en-US" sz="2000" dirty="0"/>
              <a:t>23 Sept. 2020</a:t>
            </a:r>
          </a:p>
        </p:txBody>
      </p:sp>
    </p:spTree>
    <p:extLst>
      <p:ext uri="{BB962C8B-B14F-4D97-AF65-F5344CB8AC3E}">
        <p14:creationId xmlns:p14="http://schemas.microsoft.com/office/powerpoint/2010/main" val="4261589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FBCC-FEE9-2C4A-82CB-27A958C2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Distributions of Pair Separations in DR1 </a:t>
            </a:r>
            <a:br>
              <a:rPr lang="en-US" dirty="0"/>
            </a:br>
            <a:r>
              <a:rPr lang="en-US" dirty="0"/>
              <a:t>(arcseconds and kpc)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F5F2CB-FF08-2046-93A5-8B8EB751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867" y="1959313"/>
            <a:ext cx="3934620" cy="45335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WMAGN systems possess a wide range in separations</a:t>
            </a:r>
          </a:p>
          <a:p>
            <a:r>
              <a:rPr lang="en-US" dirty="0"/>
              <a:t>Catalog is more complete for smaller separations (&lt;30’’ or a few hundred kpc) for two reasons:</a:t>
            </a:r>
          </a:p>
          <a:p>
            <a:pPr lvl="1"/>
            <a:r>
              <a:rPr lang="en-US" dirty="0"/>
              <a:t>Difficulty in culling catalog</a:t>
            </a:r>
          </a:p>
          <a:p>
            <a:pPr lvl="1"/>
            <a:r>
              <a:rPr lang="en-US" dirty="0"/>
              <a:t>Mistakenly removing larger separation systems.</a:t>
            </a:r>
          </a:p>
          <a:p>
            <a:r>
              <a:rPr lang="en-US" dirty="0"/>
              <a:t>Large spike at close separations arises from double-peak selected dual AGN candidates in Wang+2009.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3C448-17E7-A247-BF14-7E94B020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0" y="1959313"/>
            <a:ext cx="3934620" cy="3934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182D1F-E788-DD41-BEB8-3D9E391E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47" y="1959313"/>
            <a:ext cx="3934620" cy="39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6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2EE0-127F-8846-ADCF-7649C041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 the ~650 objects in WMAGN DR1 now, there are at least 8 matches to ICRF. </a:t>
            </a:r>
          </a:p>
          <a:p>
            <a:r>
              <a:rPr lang="en-US" dirty="0"/>
              <a:t>ICRF 3 Designation:</a:t>
            </a:r>
          </a:p>
          <a:p>
            <a:pPr lvl="1"/>
            <a:r>
              <a:rPr lang="en-US" dirty="0"/>
              <a:t>ICRF J130036.4+082802</a:t>
            </a:r>
          </a:p>
          <a:p>
            <a:pPr lvl="1"/>
            <a:r>
              <a:rPr lang="en-US" dirty="0"/>
              <a:t>ICRF J114751.5-072441</a:t>
            </a:r>
          </a:p>
          <a:p>
            <a:pPr lvl="1"/>
            <a:r>
              <a:rPr lang="en-US" dirty="0"/>
              <a:t>ICRF J043311.0+052115</a:t>
            </a:r>
          </a:p>
          <a:p>
            <a:pPr lvl="1"/>
            <a:r>
              <a:rPr lang="en-US" dirty="0"/>
              <a:t>ICRF J214335.5+174348</a:t>
            </a:r>
          </a:p>
          <a:p>
            <a:pPr lvl="1"/>
            <a:r>
              <a:rPr lang="en-US" dirty="0"/>
              <a:t>ICRF J184208.9+794617</a:t>
            </a:r>
          </a:p>
          <a:p>
            <a:pPr lvl="1"/>
            <a:r>
              <a:rPr lang="en-US" dirty="0"/>
              <a:t>ICRF J192748.4+735801</a:t>
            </a:r>
          </a:p>
          <a:p>
            <a:pPr lvl="1"/>
            <a:r>
              <a:rPr lang="en-US" dirty="0"/>
              <a:t>ICRF J022311.4+425931</a:t>
            </a:r>
          </a:p>
          <a:p>
            <a:pPr lvl="1"/>
            <a:r>
              <a:rPr lang="en-US" dirty="0"/>
              <a:t>ICRF J104807.7+005543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53A02-68CD-E147-9FE5-8160E7AD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Any of These WMAGN Sources in ICRF?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5960A6-5D56-C745-9670-780A4FB30390}"/>
              </a:ext>
            </a:extLst>
          </p:cNvPr>
          <p:cNvSpPr txBox="1">
            <a:spLocks/>
          </p:cNvSpPr>
          <p:nvPr/>
        </p:nvSpPr>
        <p:spPr>
          <a:xfrm>
            <a:off x="6203731" y="3429000"/>
            <a:ext cx="5410200" cy="227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This list is likely larger in reality; CSO 0402+379 (a known binary) has an ICRF designation in </a:t>
            </a:r>
            <a:r>
              <a:rPr lang="en-US" dirty="0" err="1"/>
              <a:t>Simbad</a:t>
            </a:r>
            <a:r>
              <a:rPr lang="en-US" dirty="0"/>
              <a:t> but was  not found during a quick match with the ICRF 2 and 3 catalog.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B2A5E2E-46FA-1444-BF8D-757A747EBF36}"/>
              </a:ext>
            </a:extLst>
          </p:cNvPr>
          <p:cNvSpPr/>
          <p:nvPr/>
        </p:nvSpPr>
        <p:spPr>
          <a:xfrm>
            <a:off x="4918841" y="2690648"/>
            <a:ext cx="987973" cy="3289738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884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A2D6-9996-C04B-BAEB-04E61A7A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WMAGN?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0224-3E64-D34F-B6ED-EFA77230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summer deliverable (1970-2010) is scheduled for completion on Sept. 30</a:t>
            </a:r>
            <a:r>
              <a:rPr lang="en-US" baseline="30000" dirty="0"/>
              <a:t>th</a:t>
            </a:r>
            <a:r>
              <a:rPr lang="en-US" dirty="0"/>
              <a:t> (+/- 2 days) and will be sent to USNO then.</a:t>
            </a:r>
          </a:p>
          <a:p>
            <a:pPr lvl="1"/>
            <a:r>
              <a:rPr lang="en-US" dirty="0"/>
              <a:t>Size of catalog is expected to increase by at least another 10-30 objects by the delivery date.</a:t>
            </a:r>
          </a:p>
          <a:p>
            <a:r>
              <a:rPr lang="en-US" dirty="0"/>
              <a:t>Further work will proceed at a low level</a:t>
            </a:r>
          </a:p>
          <a:p>
            <a:pPr lvl="1"/>
            <a:r>
              <a:rPr lang="en-US" dirty="0"/>
              <a:t>Catalog needs to be brought to completion up to 2020</a:t>
            </a:r>
          </a:p>
          <a:p>
            <a:pPr lvl="1"/>
            <a:r>
              <a:rPr lang="en-US" dirty="0"/>
              <a:t>Additional work needs to be done to ensure completion for years 1970-2010.</a:t>
            </a:r>
          </a:p>
          <a:p>
            <a:r>
              <a:rPr lang="en-US" dirty="0"/>
              <a:t>Catalog will continue to focus on:</a:t>
            </a:r>
          </a:p>
          <a:p>
            <a:pPr lvl="1"/>
            <a:r>
              <a:rPr lang="en-US" dirty="0"/>
              <a:t>Binary Quasars</a:t>
            </a:r>
          </a:p>
          <a:p>
            <a:pPr lvl="1"/>
            <a:r>
              <a:rPr lang="en-US" dirty="0"/>
              <a:t>Dual AGN</a:t>
            </a:r>
          </a:p>
          <a:p>
            <a:pPr lvl="1"/>
            <a:r>
              <a:rPr lang="en-US" dirty="0"/>
              <a:t>Binary AGN</a:t>
            </a:r>
          </a:p>
          <a:p>
            <a:pPr lvl="1"/>
            <a:r>
              <a:rPr lang="en-US" dirty="0"/>
              <a:t>Recoiling AGN</a:t>
            </a:r>
          </a:p>
          <a:p>
            <a:r>
              <a:rPr lang="en-US" dirty="0"/>
              <a:t>Lenses could theoretically be included sometime in the future, though size of the literature makes most goals untenable at the present time.</a:t>
            </a:r>
          </a:p>
        </p:txBody>
      </p:sp>
    </p:spTree>
    <p:extLst>
      <p:ext uri="{BB962C8B-B14F-4D97-AF65-F5344CB8AC3E}">
        <p14:creationId xmlns:p14="http://schemas.microsoft.com/office/powerpoint/2010/main" val="58118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51D8-6074-5340-A760-3DDCDB98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3" y="365125"/>
            <a:ext cx="10783614" cy="1325563"/>
          </a:xfrm>
        </p:spPr>
        <p:txBody>
          <a:bodyPr/>
          <a:lstStyle/>
          <a:p>
            <a:r>
              <a:rPr lang="en-US" dirty="0"/>
              <a:t>Washington Multi-AGN Catalog: Data Release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AE4C7C-E59A-6447-9007-49E9F859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847403"/>
            <a:ext cx="10168128" cy="4521866"/>
          </a:xfrm>
        </p:spPr>
        <p:txBody>
          <a:bodyPr>
            <a:normAutofit/>
          </a:bodyPr>
          <a:lstStyle/>
          <a:p>
            <a:r>
              <a:rPr lang="en-US" b="1" dirty="0"/>
              <a:t>Motivation</a:t>
            </a:r>
            <a:r>
              <a:rPr lang="en-US" dirty="0"/>
              <a:t>: State-of-the-art ground and space observations at optical wavelengths have revealed that there are in fact </a:t>
            </a:r>
            <a:r>
              <a:rPr lang="en-US" i="1" dirty="0"/>
              <a:t>offsets</a:t>
            </a:r>
            <a:r>
              <a:rPr lang="en-US" dirty="0"/>
              <a:t> between the radio positions of AGNs and their optical/other wavelength counterparts.</a:t>
            </a:r>
          </a:p>
          <a:p>
            <a:pPr lvl="1"/>
            <a:r>
              <a:rPr lang="en-US" dirty="0"/>
              <a:t>Dual AGN and gravitational lens systems (and other, related phenomenon) could be to blame for these observed offsets.</a:t>
            </a:r>
          </a:p>
          <a:p>
            <a:r>
              <a:rPr lang="en-US" b="1" dirty="0"/>
              <a:t>Purpose</a:t>
            </a:r>
            <a:r>
              <a:rPr lang="en-US" dirty="0"/>
              <a:t>: First ‘complete’ catalog of multi-AGN systems from the literature.</a:t>
            </a:r>
          </a:p>
          <a:p>
            <a:pPr lvl="1"/>
            <a:r>
              <a:rPr lang="en-US" dirty="0"/>
              <a:t>Multi-AGN systems are defined as systems which appear to have multiple AGNs at similar redshifts. </a:t>
            </a:r>
          </a:p>
        </p:txBody>
      </p:sp>
    </p:spTree>
    <p:extLst>
      <p:ext uri="{BB962C8B-B14F-4D97-AF65-F5344CB8AC3E}">
        <p14:creationId xmlns:p14="http://schemas.microsoft.com/office/powerpoint/2010/main" val="264590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37F5-1613-DE46-8A20-DEF3F710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Construction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1D3E-26F3-D647-AD1C-D1E9E534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Data Release 1 (the USNO Summer deliverable) is an approximately complete list of multi-AGN systems culled from the literature for the years 1970 up to 2010. </a:t>
            </a:r>
          </a:p>
          <a:p>
            <a:r>
              <a:rPr lang="en-US" dirty="0"/>
              <a:t>DR1 consists of approximately 700 multi-AGN systems at the present time. These systems come from a list of ~154 papers from 1970-2010.</a:t>
            </a:r>
          </a:p>
          <a:p>
            <a:r>
              <a:rPr lang="en-US" dirty="0"/>
              <a:t>The scope is limited to:</a:t>
            </a:r>
          </a:p>
          <a:p>
            <a:pPr lvl="1"/>
            <a:r>
              <a:rPr lang="en-US" dirty="0"/>
              <a:t>Dual (so called ‘binary’) quasars and candidates</a:t>
            </a:r>
          </a:p>
          <a:p>
            <a:pPr lvl="2"/>
            <a:r>
              <a:rPr lang="en-US" dirty="0"/>
              <a:t>These are really an extension of dual AGNs to higher redshift and higher luminosities.</a:t>
            </a:r>
          </a:p>
          <a:p>
            <a:pPr lvl="1"/>
            <a:r>
              <a:rPr lang="en-US" dirty="0"/>
              <a:t>Dual AGN and candidates</a:t>
            </a:r>
          </a:p>
          <a:p>
            <a:pPr lvl="1"/>
            <a:r>
              <a:rPr lang="en-US" dirty="0"/>
              <a:t>Binary AGN and candidates</a:t>
            </a:r>
          </a:p>
          <a:p>
            <a:pPr lvl="1"/>
            <a:r>
              <a:rPr lang="en-US" dirty="0"/>
              <a:t>Recoiling AGN candidates</a:t>
            </a:r>
          </a:p>
          <a:p>
            <a:r>
              <a:rPr lang="en-US" dirty="0"/>
              <a:t>What do we mean by completeness?</a:t>
            </a:r>
          </a:p>
          <a:p>
            <a:pPr lvl="1"/>
            <a:r>
              <a:rPr lang="en-US" dirty="0"/>
              <a:t>We can only be as complete as the literature; the literature is highly </a:t>
            </a:r>
            <a:r>
              <a:rPr lang="en-US" i="1" dirty="0"/>
              <a:t>incomplete</a:t>
            </a:r>
            <a:r>
              <a:rPr lang="en-US" dirty="0"/>
              <a:t>, and therefore </a:t>
            </a:r>
            <a:r>
              <a:rPr lang="en-US" i="1" dirty="0"/>
              <a:t>statistically</a:t>
            </a:r>
            <a:r>
              <a:rPr lang="en-US" dirty="0"/>
              <a:t> this catalog is highly incomplete.</a:t>
            </a:r>
          </a:p>
          <a:p>
            <a:pPr lvl="1"/>
            <a:r>
              <a:rPr lang="en-US" dirty="0"/>
              <a:t>WMAGN DR1 is likely ~90% complete across the literature. (I.e., at worst, we’ve missed ~70-80 true or candidate systems)</a:t>
            </a:r>
          </a:p>
          <a:p>
            <a:pPr lvl="1"/>
            <a:r>
              <a:rPr lang="en-US" dirty="0"/>
              <a:t>We are certainly more complete for closely separated systems (≤ 30’’) than for larger separations (≥ 30’’)</a:t>
            </a:r>
          </a:p>
          <a:p>
            <a:r>
              <a:rPr lang="en-US" dirty="0"/>
              <a:t>In DR1 we do not include:</a:t>
            </a:r>
          </a:p>
          <a:p>
            <a:pPr lvl="1"/>
            <a:r>
              <a:rPr lang="en-US" dirty="0"/>
              <a:t>Gravitational lenses</a:t>
            </a:r>
          </a:p>
          <a:p>
            <a:pPr lvl="1"/>
            <a:r>
              <a:rPr lang="en-US" dirty="0"/>
              <a:t>AGN pairs with discordant redshifts</a:t>
            </a:r>
          </a:p>
          <a:p>
            <a:pPr lvl="1"/>
            <a:r>
              <a:rPr lang="en-US" dirty="0"/>
              <a:t>AGN pairs/</a:t>
            </a:r>
            <a:r>
              <a:rPr lang="en-US" dirty="0" err="1"/>
              <a:t>multiplets</a:t>
            </a:r>
            <a:r>
              <a:rPr lang="en-US" dirty="0"/>
              <a:t> with high redshifts (z&gt;1) and &gt;arcmin separations.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5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538A-D2FB-584D-9AA3-42D506B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only up to 2010? And why exclude lenses for now?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E7F6-635E-E446-9DAE-88A40902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79560"/>
            <a:ext cx="10515600" cy="1500187"/>
          </a:xfrm>
        </p:spPr>
        <p:txBody>
          <a:bodyPr>
            <a:normAutofit/>
          </a:bodyPr>
          <a:lstStyle/>
          <a:p>
            <a:r>
              <a:rPr lang="en-US" sz="3200" dirty="0">
                <a:sym typeface="Wingdings" pitchFamily="2" charset="2"/>
              </a:rPr>
              <a:t> These questions strike at the same issue: the size and lack of uniformity of the literature.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340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CFE2-4299-4F43-B2DD-C472EB55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AGN Literature: </a:t>
            </a:r>
            <a:r>
              <a:rPr lang="en-US" i="1" dirty="0"/>
              <a:t>Not</a:t>
            </a:r>
            <a:r>
              <a:rPr lang="en-US" dirty="0"/>
              <a:t> Well-Documented and </a:t>
            </a:r>
            <a:r>
              <a:rPr lang="en-US" i="1" dirty="0"/>
              <a:t>Not</a:t>
            </a:r>
            <a:r>
              <a:rPr lang="en-US" dirty="0"/>
              <a:t> Uniform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42A5B8-882B-6E4C-B7D5-49EA995F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3" y="2089141"/>
            <a:ext cx="4446246" cy="44037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Studies of multi-AGN or multi-quasar systems can be traced back to the mid 1970s </a:t>
            </a:r>
          </a:p>
          <a:p>
            <a:pPr lvl="1"/>
            <a:r>
              <a:rPr lang="en-US" dirty="0"/>
              <a:t>Studies about quasar pairs with discordant redshifts appearing as early as 1972.</a:t>
            </a:r>
          </a:p>
          <a:p>
            <a:r>
              <a:rPr lang="en-US" dirty="0"/>
              <a:t>Articles in the literature use a wide range of aliases to describe the same/similar phenomenon.</a:t>
            </a:r>
          </a:p>
          <a:p>
            <a:r>
              <a:rPr lang="en-US" dirty="0"/>
              <a:t>The list of 54 aliases to the right yields well over 1000 papers, observational and theoretical, which first had to be parsed to remove irrelevant observational and theory papers. </a:t>
            </a:r>
          </a:p>
          <a:p>
            <a:pPr lvl="1"/>
            <a:r>
              <a:rPr lang="en-US" dirty="0"/>
              <a:t>And this does not include the  majority of lens papers!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33947-CEEA-F74B-9A07-34C381849BC5}"/>
              </a:ext>
            </a:extLst>
          </p:cNvPr>
          <p:cNvSpPr txBox="1">
            <a:spLocks/>
          </p:cNvSpPr>
          <p:nvPr/>
        </p:nvSpPr>
        <p:spPr>
          <a:xfrm>
            <a:off x="5268488" y="2080927"/>
            <a:ext cx="1549201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Aliases used for binary quasars:</a:t>
            </a:r>
          </a:p>
          <a:p>
            <a:r>
              <a:rPr lang="en-US" dirty="0"/>
              <a:t>"quasar pairs”</a:t>
            </a:r>
          </a:p>
          <a:p>
            <a:r>
              <a:rPr lang="en-US" dirty="0"/>
              <a:t>"quasar pair”</a:t>
            </a:r>
          </a:p>
          <a:p>
            <a:r>
              <a:rPr lang="en-US" dirty="0"/>
              <a:t>"pairs of quasars”</a:t>
            </a:r>
          </a:p>
          <a:p>
            <a:r>
              <a:rPr lang="en-US" dirty="0"/>
              <a:t>"binary quasars”</a:t>
            </a:r>
          </a:p>
          <a:p>
            <a:r>
              <a:rPr lang="en-US" dirty="0"/>
              <a:t>"binary quasar”</a:t>
            </a:r>
          </a:p>
          <a:p>
            <a:r>
              <a:rPr lang="en-US" dirty="0"/>
              <a:t>"quasar binary”</a:t>
            </a:r>
          </a:p>
          <a:p>
            <a:r>
              <a:rPr lang="en-US" dirty="0"/>
              <a:t>"quasar binaries”</a:t>
            </a:r>
          </a:p>
          <a:p>
            <a:r>
              <a:rPr lang="en-US" dirty="0"/>
              <a:t>"dual quasar”</a:t>
            </a:r>
          </a:p>
          <a:p>
            <a:r>
              <a:rPr lang="en-US" dirty="0"/>
              <a:t>"dual quasars”</a:t>
            </a:r>
          </a:p>
          <a:p>
            <a:r>
              <a:rPr lang="en-US" dirty="0"/>
              <a:t>"double quasars”</a:t>
            </a:r>
          </a:p>
          <a:p>
            <a:r>
              <a:rPr lang="en-US" dirty="0"/>
              <a:t>"double quasar”</a:t>
            </a:r>
          </a:p>
          <a:p>
            <a:r>
              <a:rPr lang="en-US" dirty="0"/>
              <a:t>"pairs of QSOs”</a:t>
            </a:r>
          </a:p>
          <a:p>
            <a:r>
              <a:rPr lang="en-US" dirty="0"/>
              <a:t>"QSO pairs”</a:t>
            </a:r>
          </a:p>
          <a:p>
            <a:r>
              <a:rPr lang="en-US" dirty="0"/>
              <a:t>"binary QSO" </a:t>
            </a:r>
          </a:p>
          <a:p>
            <a:r>
              <a:rPr lang="en-US" dirty="0"/>
              <a:t>"binary QSOs"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5457F8-7DC6-C941-AF98-24844B403F67}"/>
              </a:ext>
            </a:extLst>
          </p:cNvPr>
          <p:cNvSpPr txBox="1">
            <a:spLocks/>
          </p:cNvSpPr>
          <p:nvPr/>
        </p:nvSpPr>
        <p:spPr>
          <a:xfrm>
            <a:off x="9804599" y="2089141"/>
            <a:ext cx="1549201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Aliases used for multi-AGN/quasar (&gt;2) systems:</a:t>
            </a:r>
          </a:p>
          <a:p>
            <a:r>
              <a:rPr lang="en-US" dirty="0"/>
              <a:t>"triple AGN"</a:t>
            </a:r>
          </a:p>
          <a:p>
            <a:r>
              <a:rPr lang="en-US" dirty="0"/>
              <a:t>"triple AGNs" </a:t>
            </a:r>
          </a:p>
          <a:p>
            <a:r>
              <a:rPr lang="en-US" dirty="0"/>
              <a:t>"triplet quasar”</a:t>
            </a:r>
          </a:p>
          <a:p>
            <a:r>
              <a:rPr lang="en-US" dirty="0"/>
              <a:t>"AGN triplet”</a:t>
            </a:r>
          </a:p>
          <a:p>
            <a:r>
              <a:rPr lang="en-US" dirty="0"/>
              <a:t>"quasar triplet”</a:t>
            </a:r>
          </a:p>
          <a:p>
            <a:r>
              <a:rPr lang="en-US" dirty="0"/>
              <a:t>"three SMBHs”</a:t>
            </a:r>
          </a:p>
          <a:p>
            <a:r>
              <a:rPr lang="en-US" dirty="0"/>
              <a:t>"three supermassive black holes”</a:t>
            </a:r>
          </a:p>
          <a:p>
            <a:r>
              <a:rPr lang="en-US" dirty="0"/>
              <a:t>"multiple AGN”</a:t>
            </a:r>
          </a:p>
          <a:p>
            <a:r>
              <a:rPr lang="en-US" dirty="0"/>
              <a:t>"multiple AGNs”</a:t>
            </a:r>
          </a:p>
          <a:p>
            <a:r>
              <a:rPr lang="en-US" dirty="0"/>
              <a:t>"quasar quadruple”</a:t>
            </a:r>
          </a:p>
          <a:p>
            <a:r>
              <a:rPr lang="en-US" dirty="0"/>
              <a:t>"quadruple quasar”</a:t>
            </a:r>
          </a:p>
          <a:p>
            <a:r>
              <a:rPr lang="en-US" dirty="0"/>
              <a:t>"quasar quintuple”</a:t>
            </a:r>
          </a:p>
          <a:p>
            <a:r>
              <a:rPr lang="en-US" dirty="0"/>
              <a:t>"quasar quartet”</a:t>
            </a:r>
          </a:p>
          <a:p>
            <a:r>
              <a:rPr lang="en-US" dirty="0"/>
              <a:t>"triple supermassive black hole”</a:t>
            </a:r>
          </a:p>
          <a:p>
            <a:r>
              <a:rPr lang="en-US" dirty="0"/>
              <a:t>"triple SMBH"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9C518-1D62-A642-BE64-B73AB60CAF77}"/>
              </a:ext>
            </a:extLst>
          </p:cNvPr>
          <p:cNvSpPr txBox="1">
            <a:spLocks/>
          </p:cNvSpPr>
          <p:nvPr/>
        </p:nvSpPr>
        <p:spPr>
          <a:xfrm>
            <a:off x="6692528" y="2080927"/>
            <a:ext cx="1549201" cy="369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u="sng" dirty="0"/>
              <a:t>Aliases used for binary SMBHs and recoiling SMBHs:</a:t>
            </a:r>
          </a:p>
          <a:p>
            <a:r>
              <a:rPr lang="en-US" sz="500" dirty="0"/>
              <a:t>"binary SMBH”</a:t>
            </a:r>
          </a:p>
          <a:p>
            <a:r>
              <a:rPr lang="en-US" sz="500" dirty="0"/>
              <a:t>"binary SMBHs”</a:t>
            </a:r>
          </a:p>
          <a:p>
            <a:r>
              <a:rPr lang="en-US" sz="500" dirty="0"/>
              <a:t>"SMBH pairs”</a:t>
            </a:r>
          </a:p>
          <a:p>
            <a:r>
              <a:rPr lang="en-US" sz="500" dirty="0"/>
              <a:t>"SMBH binary" </a:t>
            </a:r>
          </a:p>
          <a:p>
            <a:r>
              <a:rPr lang="en-US" sz="500" dirty="0"/>
              <a:t>"SMBH binaries”</a:t>
            </a:r>
          </a:p>
          <a:p>
            <a:r>
              <a:rPr lang="en-US" sz="500" dirty="0"/>
              <a:t>"binary supermassive black hole”</a:t>
            </a:r>
          </a:p>
          <a:p>
            <a:r>
              <a:rPr lang="en-US" sz="500" dirty="0"/>
              <a:t>"supermassive binary black hole”</a:t>
            </a:r>
          </a:p>
          <a:p>
            <a:r>
              <a:rPr lang="en-US" sz="500" dirty="0"/>
              <a:t>"supermassive binary black holes”</a:t>
            </a:r>
          </a:p>
          <a:p>
            <a:r>
              <a:rPr lang="en-US" sz="500" dirty="0"/>
              <a:t>"binary supermassive black holes”</a:t>
            </a:r>
          </a:p>
          <a:p>
            <a:r>
              <a:rPr lang="en-US" sz="500" dirty="0"/>
              <a:t>"supermassive black hole binary”</a:t>
            </a:r>
          </a:p>
          <a:p>
            <a:r>
              <a:rPr lang="en-US" sz="500" dirty="0"/>
              <a:t>"supermassive black hole binaries”</a:t>
            </a:r>
          </a:p>
          <a:p>
            <a:r>
              <a:rPr lang="en-US" sz="500" dirty="0"/>
              <a:t>"SBHB”</a:t>
            </a:r>
          </a:p>
          <a:p>
            <a:r>
              <a:rPr lang="en-US" sz="500" dirty="0"/>
              <a:t>"SBHBs”</a:t>
            </a:r>
          </a:p>
          <a:p>
            <a:r>
              <a:rPr lang="en-US" sz="500" dirty="0"/>
              <a:t>"massive black hole binary”</a:t>
            </a:r>
          </a:p>
          <a:p>
            <a:r>
              <a:rPr lang="en-US" sz="500" dirty="0"/>
              <a:t>"massive black hole binaries”</a:t>
            </a:r>
          </a:p>
          <a:p>
            <a:r>
              <a:rPr lang="en-US" sz="500" dirty="0"/>
              <a:t>"recoiling supermassive black hole”</a:t>
            </a:r>
          </a:p>
          <a:p>
            <a:r>
              <a:rPr lang="en-US" sz="500" dirty="0"/>
              <a:t>"recoiling SMBH”</a:t>
            </a:r>
          </a:p>
          <a:p>
            <a:r>
              <a:rPr lang="en-US" sz="500" dirty="0"/>
              <a:t>"recoiling black holes”</a:t>
            </a:r>
          </a:p>
          <a:p>
            <a:r>
              <a:rPr lang="en-US" sz="500" dirty="0"/>
              <a:t>"recoiling AGN"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862C08-1B8F-904E-B6A3-D44BA496E218}"/>
              </a:ext>
            </a:extLst>
          </p:cNvPr>
          <p:cNvSpPr txBox="1">
            <a:spLocks/>
          </p:cNvSpPr>
          <p:nvPr/>
        </p:nvSpPr>
        <p:spPr>
          <a:xfrm>
            <a:off x="8241729" y="2080927"/>
            <a:ext cx="1549201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Aliases used for predominantly dual AGNs:</a:t>
            </a:r>
          </a:p>
          <a:p>
            <a:r>
              <a:rPr lang="en-US" dirty="0"/>
              <a:t>"binary AGN”</a:t>
            </a:r>
          </a:p>
          <a:p>
            <a:r>
              <a:rPr lang="en-US" dirty="0"/>
              <a:t>"binary AGNs”</a:t>
            </a:r>
          </a:p>
          <a:p>
            <a:r>
              <a:rPr lang="en-US" dirty="0"/>
              <a:t>"AGN binary”</a:t>
            </a:r>
          </a:p>
          <a:p>
            <a:r>
              <a:rPr lang="en-US" dirty="0"/>
              <a:t>"AGN binaries”</a:t>
            </a:r>
          </a:p>
          <a:p>
            <a:r>
              <a:rPr lang="en-US" dirty="0"/>
              <a:t>"dual active galactic nuclei”</a:t>
            </a:r>
          </a:p>
          <a:p>
            <a:r>
              <a:rPr lang="en-US" dirty="0"/>
              <a:t>"dual active galactic nucleus”</a:t>
            </a:r>
          </a:p>
          <a:p>
            <a:r>
              <a:rPr lang="en-US" dirty="0"/>
              <a:t>"dual AGN”</a:t>
            </a:r>
          </a:p>
          <a:p>
            <a:r>
              <a:rPr lang="en-US" dirty="0"/>
              <a:t>"dual AGNs”</a:t>
            </a:r>
          </a:p>
          <a:p>
            <a:r>
              <a:rPr lang="en-US" dirty="0"/>
              <a:t>"double AGN" OR "double AGNs”</a:t>
            </a:r>
          </a:p>
          <a:p>
            <a:r>
              <a:rPr lang="en-US" dirty="0"/>
              <a:t>"two active nuclei”</a:t>
            </a:r>
          </a:p>
          <a:p>
            <a:r>
              <a:rPr lang="en-US" dirty="0"/>
              <a:t>"two AGNs”</a:t>
            </a:r>
          </a:p>
          <a:p>
            <a:r>
              <a:rPr lang="en-US" dirty="0"/>
              <a:t>"two AGN”</a:t>
            </a:r>
          </a:p>
          <a:p>
            <a:r>
              <a:rPr lang="en-US" dirty="0"/>
              <a:t>"dual supermassive black holes”</a:t>
            </a:r>
          </a:p>
          <a:p>
            <a:r>
              <a:rPr lang="en-US" dirty="0"/>
              <a:t> "dual SMBHs”</a:t>
            </a:r>
          </a:p>
          <a:p>
            <a:r>
              <a:rPr lang="en-US" dirty="0"/>
              <a:t>"dual SMBH"</a:t>
            </a:r>
          </a:p>
        </p:txBody>
      </p:sp>
    </p:spTree>
    <p:extLst>
      <p:ext uri="{BB962C8B-B14F-4D97-AF65-F5344CB8AC3E}">
        <p14:creationId xmlns:p14="http://schemas.microsoft.com/office/powerpoint/2010/main" val="356362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7E8D-9F8A-3C49-AF7D-F1705B7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08DD-B8D6-C047-A85D-2FA4AE70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‘relevant’ 445 papers between 1970-2020, 154 papers make up the current DR1.</a:t>
            </a:r>
          </a:p>
          <a:p>
            <a:r>
              <a:rPr lang="en-US" dirty="0"/>
              <a:t>As mentioned before, relevant papers can be hard to find, and interpretations often differ between authors.</a:t>
            </a:r>
          </a:p>
          <a:p>
            <a:endParaRPr lang="en-US" dirty="0"/>
          </a:p>
          <a:p>
            <a:r>
              <a:rPr lang="en-US" dirty="0"/>
              <a:t>These 445 papers </a:t>
            </a:r>
            <a:r>
              <a:rPr lang="en-US" i="1" dirty="0"/>
              <a:t>do not</a:t>
            </a:r>
            <a:r>
              <a:rPr lang="en-US" dirty="0"/>
              <a:t> include the majority of gravitational lens literature, however.</a:t>
            </a:r>
          </a:p>
          <a:p>
            <a:pPr lvl="1"/>
            <a:r>
              <a:rPr lang="en-US" dirty="0"/>
              <a:t>Size of literature review would balloon after including lens papers. </a:t>
            </a:r>
          </a:p>
          <a:p>
            <a:pPr lvl="1"/>
            <a:r>
              <a:rPr lang="en-US" dirty="0"/>
              <a:t>Addition of gravitational lenses will need to be deferred to future releases.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0AAC-3076-0947-A791-02C1AA4A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A4E1-873E-DA49-AA9F-1FCF3DDC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9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Individual targets: 59 dual AGN / binary quasars</a:t>
            </a:r>
          </a:p>
          <a:p>
            <a:pPr lvl="1"/>
            <a:r>
              <a:rPr lang="en-US" dirty="0"/>
              <a:t>Drawn from individual papers throughout the literature</a:t>
            </a:r>
          </a:p>
          <a:p>
            <a:pPr lvl="1"/>
            <a:r>
              <a:rPr lang="en-US" dirty="0"/>
              <a:t>Expected to increase by Sept. 30</a:t>
            </a:r>
            <a:r>
              <a:rPr lang="en-US" baseline="30000" dirty="0"/>
              <a:t>th</a:t>
            </a:r>
            <a:r>
              <a:rPr lang="en-US" dirty="0"/>
              <a:t> delivery date</a:t>
            </a:r>
          </a:p>
          <a:p>
            <a:r>
              <a:rPr lang="en-US" dirty="0"/>
              <a:t>Catalogs:</a:t>
            </a:r>
          </a:p>
          <a:p>
            <a:pPr lvl="1"/>
            <a:r>
              <a:rPr lang="en-US" dirty="0"/>
              <a:t>Hennawi+2006: 221 spectroscopic and photometric quasar pairs from SDSS</a:t>
            </a:r>
          </a:p>
          <a:p>
            <a:pPr lvl="1"/>
            <a:r>
              <a:rPr lang="en-US" dirty="0"/>
              <a:t>Myers+2007,2008: 111 photometric quasar pairs from SDSS</a:t>
            </a:r>
          </a:p>
          <a:p>
            <a:pPr lvl="1"/>
            <a:r>
              <a:rPr lang="en-US" dirty="0"/>
              <a:t>Kirkman+2008 &amp; Tytler+2009: 310 spectroscopic quasar pairs</a:t>
            </a:r>
          </a:p>
          <a:p>
            <a:pPr lvl="2"/>
            <a:r>
              <a:rPr lang="en-US" dirty="0"/>
              <a:t>Pairs with velocity differences &gt; 2000 km s</a:t>
            </a:r>
            <a:r>
              <a:rPr lang="en-US" baseline="30000" dirty="0"/>
              <a:t>-1</a:t>
            </a:r>
            <a:r>
              <a:rPr lang="en-US" dirty="0"/>
              <a:t> are likely to be projected quasars and are therefore not relevant to the catalog. These will be removed before delivery. </a:t>
            </a:r>
          </a:p>
          <a:p>
            <a:pPr lvl="1"/>
            <a:r>
              <a:rPr lang="en-US" dirty="0"/>
              <a:t>Wang+2009: 87 double-peak selected dual AGN candidate 	</a:t>
            </a:r>
          </a:p>
          <a:p>
            <a:pPr lvl="2"/>
            <a:r>
              <a:rPr lang="en-US" dirty="0"/>
              <a:t>Double-peaked OIII spectroscopic emission lines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1900" dirty="0"/>
              <a:t>* These numbers are up-to-date, but the following figures are out of date by a few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2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839B-39B5-1845-9EED-5D15E8DD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Spatial Distribution of WMAGN DR1 Systems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B80AED-6DDB-124A-80D7-03E4116CD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4" y="1481592"/>
            <a:ext cx="10022564" cy="5011283"/>
          </a:xfrm>
        </p:spPr>
      </p:pic>
    </p:spTree>
    <p:extLst>
      <p:ext uri="{BB962C8B-B14F-4D97-AF65-F5344CB8AC3E}">
        <p14:creationId xmlns:p14="http://schemas.microsoft.com/office/powerpoint/2010/main" val="148458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839B-39B5-1845-9EED-5D15E8DD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Redshift Distribution of WMAGN DR1 Systems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1DA04F-44BB-7C4B-BF3A-0B08EA2B7784}"/>
              </a:ext>
            </a:extLst>
          </p:cNvPr>
          <p:cNvSpPr txBox="1">
            <a:spLocks/>
          </p:cNvSpPr>
          <p:nvPr/>
        </p:nvSpPr>
        <p:spPr>
          <a:xfrm>
            <a:off x="6096000" y="1911860"/>
            <a:ext cx="4750676" cy="4130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Redshift distribution components arise from different populations</a:t>
            </a:r>
          </a:p>
          <a:p>
            <a:pPr lvl="1"/>
            <a:r>
              <a:rPr lang="en-US" dirty="0"/>
              <a:t>Dual AGN at low z</a:t>
            </a:r>
          </a:p>
          <a:p>
            <a:pPr lvl="1"/>
            <a:r>
              <a:rPr lang="en-US" dirty="0"/>
              <a:t>Binary quasar at higher z</a:t>
            </a:r>
          </a:p>
          <a:p>
            <a:r>
              <a:rPr lang="en-US" dirty="0"/>
              <a:t>Binary quasars are the dominant contributors to the wide distribution 0.5 ≤ z ≤ 3.5</a:t>
            </a:r>
          </a:p>
          <a:p>
            <a:r>
              <a:rPr lang="en-US" dirty="0"/>
              <a:t>Large contribution at z&lt;0.1 comes from double-peaked selected dual AGN candidates in SDSS (Wang+2009)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3D2FAA-E022-C646-A079-82DDD8A8A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324" y="1801274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51693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1317</Words>
  <Application>Microsoft Macintosh PowerPoint</Application>
  <PresentationFormat>Widescreen</PresentationFormat>
  <Paragraphs>162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Washington Multi-AGN Catalog</vt:lpstr>
      <vt:lpstr>Washington Multi-AGN Catalog: Data Release 1</vt:lpstr>
      <vt:lpstr>Catalog Construction and Content</vt:lpstr>
      <vt:lpstr>Why only up to 2010? And why exclude lenses for now? </vt:lpstr>
      <vt:lpstr>Dual AGN Literature: Not Well-Documented and Not Uniform</vt:lpstr>
      <vt:lpstr>The Literature</vt:lpstr>
      <vt:lpstr>Catalog Content</vt:lpstr>
      <vt:lpstr>Spatial Distribution of WMAGN DR1 Systems</vt:lpstr>
      <vt:lpstr>Redshift Distribution of WMAGN DR1 Systems</vt:lpstr>
      <vt:lpstr>Distributions of Pair Separations in DR1  (arcseconds and kpc)</vt:lpstr>
      <vt:lpstr>Are Any of These WMAGN Sources in ICRF?</vt:lpstr>
      <vt:lpstr>What’s next for WMAGN?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Washington Multi-AGN Catalog</dc:title>
  <dc:creator>rpfeifle@masonlive.gmu.edu</dc:creator>
  <cp:lastModifiedBy>rpfeifle@masonlive.gmu.edu</cp:lastModifiedBy>
  <cp:revision>64</cp:revision>
  <dcterms:created xsi:type="dcterms:W3CDTF">2020-09-14T15:19:35Z</dcterms:created>
  <dcterms:modified xsi:type="dcterms:W3CDTF">2020-09-23T17:55:42Z</dcterms:modified>
</cp:coreProperties>
</file>