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61" r:id="rId17"/>
    <p:sldId id="262" r:id="rId18"/>
  </p:sldIdLst>
  <p:sldSz cx="9144000" cy="5143500" type="screen16x9"/>
  <p:notesSz cx="9144000" cy="5143500"/>
  <p:embeddedFontLst>
    <p:embeddedFont>
      <p:font typeface="Calibri" pitchFamily="34" charset="0"/>
      <p:regular r:id="rId19"/>
      <p:bold r:id="rId20"/>
      <p:italic r:id="rId21"/>
      <p:boldItalic r:id="rId22"/>
    </p:embeddedFont>
    <p:embeddedFont>
      <p:font typeface="ILIIOR+EBGaramond-Bold"/>
      <p:regular r:id="rId23"/>
    </p:embeddedFont>
    <p:embeddedFont>
      <p:font typeface="CFRUAJ+EBGaramond-Medium"/>
      <p:regular r:id="rId24"/>
    </p:embeddedFont>
    <p:embeddedFont>
      <p:font typeface="PVLNNE+ArialMT"/>
      <p:regular r:id="rId25"/>
    </p:embeddedFont>
    <p:embeddedFont>
      <p:font typeface="CFJCTS+PublicSans-Bold"/>
      <p:regular r:id="rId26"/>
    </p:embeddedFont>
    <p:embeddedFont>
      <p:font typeface="BTMONA+EBGaramond-Regular"/>
      <p:regular r:id="rId27"/>
    </p:embeddedFont>
    <p:embeddedFont>
      <p:font typeface="RMKPBC+PublicSans-BoldItalic"/>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45" d="100"/>
          <a:sy n="145" d="100"/>
        </p:scale>
        <p:origin x="-654" y="-102"/>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7158" y="2000246"/>
            <a:ext cx="3182416" cy="1808187"/>
          </a:xfrm>
          <a:prstGeom prst="rect">
            <a:avLst/>
          </a:prstGeom>
        </p:spPr>
        <p:txBody>
          <a:bodyPr vert="horz" wrap="square" lIns="0" tIns="0" rIns="0" bIns="0" rtlCol="0">
            <a:spAutoFit/>
          </a:bodyPr>
          <a:lstStyle/>
          <a:p>
            <a:pPr marL="0" marR="0">
              <a:lnSpc>
                <a:spcPts val="2819"/>
              </a:lnSpc>
              <a:spcBef>
                <a:spcPts val="0"/>
              </a:spcBef>
              <a:spcAft>
                <a:spcPts val="0"/>
              </a:spcAft>
            </a:pPr>
            <a:r>
              <a:rPr sz="2400" b="1" smtClean="0">
                <a:solidFill>
                  <a:srgbClr val="223669"/>
                </a:solidFill>
                <a:latin typeface="Times New Roman" pitchFamily="18" charset="0"/>
                <a:cs typeface="Times New Roman" pitchFamily="18" charset="0"/>
              </a:rPr>
              <a:t>“</a:t>
            </a:r>
            <a:r>
              <a:rPr lang="en-US" sz="2400" b="1" dirty="0" smtClean="0">
                <a:solidFill>
                  <a:srgbClr val="223669"/>
                </a:solidFill>
                <a:latin typeface="Times New Roman" pitchFamily="18" charset="0"/>
                <a:cs typeface="Times New Roman" pitchFamily="18" charset="0"/>
              </a:rPr>
              <a:t>FOOD DELEVERY WEBSITE &amp; APPLICATION</a:t>
            </a:r>
            <a:r>
              <a:rPr sz="2400" b="1" smtClean="0">
                <a:solidFill>
                  <a:srgbClr val="223669"/>
                </a:solidFill>
                <a:latin typeface="Times New Roman" pitchFamily="18" charset="0"/>
                <a:cs typeface="Times New Roman" pitchFamily="18" charset="0"/>
              </a:rPr>
              <a:t>”</a:t>
            </a:r>
            <a:endParaRPr sz="24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Times New Roman" pitchFamily="18" charset="0"/>
                <a:cs typeface="Times New Roman" pitchFamily="18" charset="0"/>
              </a:rPr>
              <a:t>Task - 1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6797992" cy="400110"/>
          </a:xfrm>
        </p:spPr>
        <p:txBody>
          <a:bodyPr/>
          <a:lstStyle/>
          <a:p>
            <a:pPr marL="12700">
              <a:lnSpc>
                <a:spcPct val="100000"/>
              </a:lnSpc>
              <a:spcBef>
                <a:spcPts val="90"/>
              </a:spcBef>
            </a:pPr>
            <a:r>
              <a:rPr lang="en-US" sz="1400" b="1" spc="-15" dirty="0" smtClean="0"/>
              <a:t>Product</a:t>
            </a:r>
            <a:r>
              <a:rPr lang="en-US" sz="1400" b="1" spc="20" dirty="0" smtClean="0"/>
              <a:t> </a:t>
            </a:r>
            <a:r>
              <a:rPr lang="en-US" sz="1400" b="1" spc="-20" dirty="0" smtClean="0"/>
              <a:t>Function</a:t>
            </a:r>
            <a:r>
              <a:rPr lang="en-US" spc="-20" dirty="0" smtClean="0"/>
              <a:t/>
            </a:r>
            <a:br>
              <a:rPr lang="en-US" spc="-20" dirty="0" smtClean="0"/>
            </a:br>
            <a:r>
              <a:rPr lang="en-US" sz="1200" spc="-20" dirty="0" smtClean="0">
                <a:latin typeface="Times New Roman"/>
                <a:cs typeface="Times New Roman"/>
              </a:rPr>
              <a:t>Entity</a:t>
            </a:r>
            <a:r>
              <a:rPr lang="en-US" sz="1200" spc="75" dirty="0" smtClean="0">
                <a:latin typeface="Times New Roman"/>
                <a:cs typeface="Times New Roman"/>
              </a:rPr>
              <a:t> </a:t>
            </a:r>
            <a:r>
              <a:rPr lang="en-US" sz="1200" spc="-15" dirty="0" smtClean="0">
                <a:latin typeface="Times New Roman"/>
                <a:cs typeface="Times New Roman"/>
              </a:rPr>
              <a:t>Relationship</a:t>
            </a:r>
            <a:r>
              <a:rPr lang="en-US" sz="1200" spc="135" dirty="0" smtClean="0">
                <a:latin typeface="Times New Roman"/>
                <a:cs typeface="Times New Roman"/>
              </a:rPr>
              <a:t> </a:t>
            </a:r>
            <a:r>
              <a:rPr lang="en-US" sz="1200" spc="-15" dirty="0" smtClean="0">
                <a:latin typeface="Times New Roman"/>
                <a:cs typeface="Times New Roman"/>
              </a:rPr>
              <a:t>Diagram</a:t>
            </a:r>
            <a:r>
              <a:rPr lang="en-US" sz="1200" spc="55" dirty="0" smtClean="0">
                <a:latin typeface="Times New Roman"/>
                <a:cs typeface="Times New Roman"/>
              </a:rPr>
              <a:t> </a:t>
            </a:r>
            <a:r>
              <a:rPr lang="en-US" sz="1200" spc="-5" dirty="0" smtClean="0">
                <a:latin typeface="Times New Roman"/>
                <a:cs typeface="Times New Roman"/>
              </a:rPr>
              <a:t>of</a:t>
            </a:r>
            <a:r>
              <a:rPr lang="en-US" sz="1200" spc="385" dirty="0" smtClean="0">
                <a:latin typeface="Times New Roman"/>
                <a:cs typeface="Times New Roman"/>
              </a:rPr>
              <a:t> </a:t>
            </a:r>
            <a:r>
              <a:rPr lang="en-US" sz="1200" spc="-10" dirty="0" smtClean="0">
                <a:latin typeface="Times New Roman"/>
                <a:cs typeface="Times New Roman"/>
              </a:rPr>
              <a:t>online food delivery system.</a:t>
            </a:r>
            <a:endParaRPr lang="en-US" dirty="0"/>
          </a:p>
        </p:txBody>
      </p:sp>
      <p:sp>
        <p:nvSpPr>
          <p:cNvPr id="3" name="Text Placeholder 2"/>
          <p:cNvSpPr>
            <a:spLocks noGrp="1"/>
          </p:cNvSpPr>
          <p:nvPr>
            <p:ph type="body" idx="1"/>
          </p:nvPr>
        </p:nvSpPr>
        <p:spPr>
          <a:xfrm>
            <a:off x="3286116" y="3071816"/>
            <a:ext cx="1857388" cy="357190"/>
          </a:xfrm>
        </p:spPr>
        <p:txBody>
          <a:bodyPr/>
          <a:lstStyle/>
          <a:p>
            <a:endParaRPr lang="en-US" dirty="0"/>
          </a:p>
        </p:txBody>
      </p:sp>
      <p:pic>
        <p:nvPicPr>
          <p:cNvPr id="2050" name="Picture 2" descr="C:\Users\HP\Desktop\ARAVINDAN NM PROJECT\i6qx4e272.jpg"/>
          <p:cNvPicPr>
            <a:picLocks noChangeAspect="1" noChangeArrowheads="1"/>
          </p:cNvPicPr>
          <p:nvPr/>
        </p:nvPicPr>
        <p:blipFill>
          <a:blip r:embed="rId2"/>
          <a:srcRect/>
          <a:stretch>
            <a:fillRect/>
          </a:stretch>
        </p:blipFill>
        <p:spPr bwMode="auto">
          <a:xfrm>
            <a:off x="1000100" y="714362"/>
            <a:ext cx="7215238" cy="4357718"/>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0"/>
            <a:ext cx="6797992" cy="3262432"/>
          </a:xfrm>
        </p:spPr>
        <p:txBody>
          <a:bodyPr/>
          <a:lstStyle/>
          <a:p>
            <a:r>
              <a:rPr lang="en-IN" sz="1400" b="1" dirty="0" smtClean="0">
                <a:latin typeface="Times New Roman" pitchFamily="18" charset="0"/>
                <a:cs typeface="Times New Roman" pitchFamily="18" charset="0"/>
              </a:rPr>
              <a:t>3. Functional Requirements</a:t>
            </a:r>
            <a:br>
              <a:rPr lang="en-IN" sz="1400" b="1" dirty="0" smtClean="0">
                <a:latin typeface="Times New Roman" pitchFamily="18" charset="0"/>
                <a:cs typeface="Times New Roman" pitchFamily="18" charset="0"/>
              </a:rPr>
            </a:br>
            <a:r>
              <a:rPr lang="en-IN" sz="2000" b="1" dirty="0" smtClean="0">
                <a:latin typeface="Times New Roman" pitchFamily="18" charset="0"/>
                <a:cs typeface="Times New Roman" pitchFamily="18" charset="0"/>
              </a:rPr>
              <a:t/>
            </a:r>
            <a:br>
              <a:rPr lang="en-IN" sz="20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3.1 User Registration and Authentication</a:t>
            </a:r>
            <a:br>
              <a:rPr lang="en-IN" sz="1400"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Users can register and log in using email or social media accounts.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User roles include customers and restaurant owners.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Authentication and authorization mechanisms will be implemented.</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3.2 Restaurant Listings</a:t>
            </a:r>
            <a:br>
              <a:rPr lang="en-IN" sz="1400"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r>
            <a:br>
              <a:rPr lang="en-IN" b="1" dirty="0" smtClean="0">
                <a:latin typeface="Times New Roman" pitchFamily="18" charset="0"/>
                <a:cs typeface="Times New Roman" pitchFamily="18" charset="0"/>
              </a:rPr>
            </a:br>
            <a:r>
              <a:rPr lang="en-IN" b="1" dirty="0" smtClean="0">
                <a:latin typeface="Times New Roman" pitchFamily="18" charset="0"/>
                <a:cs typeface="Times New Roman" pitchFamily="18" charset="0"/>
              </a:rPr>
              <a:t>       </a:t>
            </a:r>
            <a:r>
              <a:rPr lang="en-IN" sz="1200" dirty="0" smtClean="0">
                <a:latin typeface="Times New Roman" pitchFamily="18" charset="0"/>
                <a:cs typeface="Times New Roman" pitchFamily="18" charset="0"/>
              </a:rPr>
              <a:t>Users can search for restaurants by location, cuisine, or restaurant name.</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Restaurant details include name, location, cuisine, ratings, and reviews</a:t>
            </a:r>
            <a:r>
              <a:rPr lang="en-IN" dirty="0" smtClean="0">
                <a:latin typeface="Times New Roman" pitchFamily="18" charset="0"/>
                <a:cs typeface="Times New Roman" pitchFamily="18" charset="0"/>
              </a:rPr>
              <a:t>.</a:t>
            </a:r>
            <a:br>
              <a:rPr lang="en-IN"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3714758"/>
            <a:ext cx="5623094" cy="1000132"/>
          </a:xfrm>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3785652"/>
          </a:xfrm>
        </p:spPr>
        <p:txBody>
          <a:bodyPr/>
          <a:lstStyle/>
          <a:p>
            <a:pPr marL="285750" indent="-285750"/>
            <a:r>
              <a:rPr lang="en-IN" sz="1400" b="1" dirty="0" smtClean="0">
                <a:latin typeface="Times New Roman" pitchFamily="18" charset="0"/>
                <a:cs typeface="Times New Roman" pitchFamily="18" charset="0"/>
              </a:rPr>
              <a:t>3.3 Menu Management (Restaurant Owners)</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Restaurant owners can log in and manage their menus.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Add, edit, or remove items from the menu.</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Set item prices and descriptions.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3.4 Ordering Process</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Customers can browse restaurant menus.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Add items to the shopping cart.</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Review and modify the cart.</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Place orders, providing delivery details and payment information.</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
            </a:r>
            <a:br>
              <a:rPr lang="en-IN" sz="12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3.5 Order Tracking</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Users can track the status of their orders (e.g., order received, preparing, out for delivery).</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Receive notifications when the order status changes.</a:t>
            </a:r>
            <a:br>
              <a:rPr lang="en-IN"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357158" y="4786328"/>
            <a:ext cx="5429288" cy="357172"/>
          </a:xfrm>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14296"/>
            <a:ext cx="6797992" cy="4154984"/>
          </a:xfrm>
        </p:spPr>
        <p:txBody>
          <a:bodyPr/>
          <a:lstStyle/>
          <a:p>
            <a:pPr marL="285750" indent="-285750"/>
            <a:r>
              <a:rPr lang="en-IN" sz="1400" b="1" dirty="0" smtClean="0">
                <a:latin typeface="Times New Roman" pitchFamily="18" charset="0"/>
                <a:cs typeface="Times New Roman" pitchFamily="18" charset="0"/>
              </a:rPr>
              <a:t>      3.6 Payment Processing</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Securely process payments using a third-party payment gateway.</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3.7 User Reviews and Ratings</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Users can leave reviews and ratings for restaurants.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Reviews should include text comments and star ratings.</a:t>
            </a:r>
            <a:br>
              <a:rPr lang="en-IN" sz="12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4. Non-Functional Requirements</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4.1 Performance</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The website should load quickly and handle a large number of concurrent users.</a:t>
            </a:r>
            <a:br>
              <a:rPr lang="en-IN" sz="1200" dirty="0" smtClean="0">
                <a:latin typeface="Times New Roman" pitchFamily="18" charset="0"/>
                <a:cs typeface="Times New Roman" pitchFamily="18" charset="0"/>
              </a:rPr>
            </a:br>
            <a:r>
              <a:rPr lang="en-IN" sz="1200" dirty="0" smtClean="0">
                <a:latin typeface="Times New Roman" pitchFamily="18" charset="0"/>
                <a:cs typeface="Times New Roman" pitchFamily="18" charset="0"/>
              </a:rPr>
              <a:t>Response times for critical functions should be below predefined thresholds.</a:t>
            </a: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IN" sz="1400" dirty="0" smtClean="0">
                <a:latin typeface="Times New Roman" pitchFamily="18" charset="0"/>
                <a:cs typeface="Times New Roman" pitchFamily="18" charset="0"/>
              </a:rPr>
              <a:t/>
            </a:r>
            <a:br>
              <a:rPr lang="en-IN" sz="1400" dirty="0" smtClean="0">
                <a:latin typeface="Times New Roman" pitchFamily="18" charset="0"/>
                <a:cs typeface="Times New Roman" pitchFamily="18" charset="0"/>
              </a:rPr>
            </a:br>
            <a:r>
              <a:rPr lang="en-GB" sz="1400" b="1" dirty="0" smtClean="0">
                <a:latin typeface="Times New Roman" pitchFamily="18" charset="0"/>
                <a:cs typeface="Times New Roman" pitchFamily="18" charset="0"/>
              </a:rPr>
              <a:t>4.2 Security</a:t>
            </a:r>
            <a:br>
              <a:rPr lang="en-GB" sz="1400" b="1"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Implement encryption for user data and transactions.</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Protect against common web application security threats (e.g., SQL injection, cross-site scripting).</a:t>
            </a:r>
            <a:r>
              <a:rPr lang="en-GB" dirty="0" smtClean="0"/>
              <a:t/>
            </a:r>
            <a:br>
              <a:rPr lang="en-GB" dirty="0" smtClean="0"/>
            </a:br>
            <a:endParaRPr lang="en-US" dirty="0"/>
          </a:p>
        </p:txBody>
      </p:sp>
      <p:sp>
        <p:nvSpPr>
          <p:cNvPr id="3" name="Text Placeholder 2"/>
          <p:cNvSpPr>
            <a:spLocks noGrp="1"/>
          </p:cNvSpPr>
          <p:nvPr>
            <p:ph type="body" idx="1"/>
          </p:nvPr>
        </p:nvSpPr>
        <p:spPr>
          <a:xfrm>
            <a:off x="3929058" y="4429138"/>
            <a:ext cx="6694664" cy="357190"/>
          </a:xfrm>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10"/>
            <a:ext cx="6797992" cy="3524042"/>
          </a:xfrm>
        </p:spPr>
        <p:txBody>
          <a:bodyPr/>
          <a:lstStyle/>
          <a:p>
            <a:r>
              <a:rPr lang="en-GB" sz="1400" b="1" dirty="0" smtClean="0"/>
              <a:t> 4.3 Usability</a:t>
            </a:r>
            <a:br>
              <a:rPr lang="en-GB" sz="1400" b="1" dirty="0" smtClean="0"/>
            </a:br>
            <a:r>
              <a:rPr lang="en-GB" sz="1200" dirty="0" smtClean="0"/>
              <a:t>The user interface should be intuitive and easy to navigate.</a:t>
            </a:r>
            <a:br>
              <a:rPr lang="en-GB" sz="1200" dirty="0" smtClean="0"/>
            </a:br>
            <a:r>
              <a:rPr lang="en-GB" sz="1200" dirty="0" smtClean="0"/>
              <a:t>Ensure accessibility compliance.</a:t>
            </a:r>
            <a:br>
              <a:rPr lang="en-GB" sz="1200" dirty="0" smtClean="0"/>
            </a:br>
            <a:r>
              <a:rPr lang="en-GB" sz="1400" dirty="0" smtClean="0"/>
              <a:t/>
            </a:r>
            <a:br>
              <a:rPr lang="en-GB" sz="1400" dirty="0" smtClean="0"/>
            </a:br>
            <a:r>
              <a:rPr lang="en-GB" sz="1400" b="1" dirty="0" smtClean="0"/>
              <a:t>4.4 Scalability</a:t>
            </a:r>
            <a:br>
              <a:rPr lang="en-GB" sz="1400" b="1" dirty="0" smtClean="0"/>
            </a:br>
            <a:r>
              <a:rPr lang="en-GB" sz="1100" dirty="0" smtClean="0"/>
              <a:t>The system should be designed to scale horizontally to accommodate increased user load.</a:t>
            </a:r>
            <a:br>
              <a:rPr lang="en-GB" sz="1100" dirty="0" smtClean="0"/>
            </a:br>
            <a:r>
              <a:rPr lang="en-GB" sz="1400" dirty="0" smtClean="0"/>
              <a:t/>
            </a:r>
            <a:br>
              <a:rPr lang="en-GB" sz="1400" dirty="0" smtClean="0"/>
            </a:br>
            <a:r>
              <a:rPr lang="en-GB" sz="1400" b="1" dirty="0" smtClean="0"/>
              <a:t>4.5 Reliability</a:t>
            </a:r>
            <a:br>
              <a:rPr lang="en-GB" sz="1400" b="1" dirty="0" smtClean="0"/>
            </a:br>
            <a:r>
              <a:rPr lang="en-GB" sz="1200" dirty="0" smtClean="0"/>
              <a:t>The system should be highly available and minimize downtime.</a:t>
            </a:r>
            <a:br>
              <a:rPr lang="en-GB" sz="1200" dirty="0" smtClean="0"/>
            </a:br>
            <a:r>
              <a:rPr lang="en-GB" sz="1200" dirty="0" smtClean="0"/>
              <a:t/>
            </a:r>
            <a:br>
              <a:rPr lang="en-GB" sz="1200" dirty="0" smtClean="0"/>
            </a:br>
            <a:r>
              <a:rPr lang="en-GB" sz="1200" b="1" dirty="0" smtClean="0">
                <a:latin typeface="Times New Roman" pitchFamily="18" charset="0"/>
                <a:cs typeface="Times New Roman" pitchFamily="18" charset="0"/>
              </a:rPr>
              <a:t>5</a:t>
            </a:r>
            <a:r>
              <a:rPr lang="en-GB" sz="1400" b="1" dirty="0" smtClean="0">
                <a:latin typeface="Times New Roman" pitchFamily="18" charset="0"/>
                <a:cs typeface="Times New Roman" pitchFamily="18" charset="0"/>
              </a:rPr>
              <a:t>. Technical Requirements</a:t>
            </a:r>
            <a:br>
              <a:rPr lang="en-GB" sz="1400" b="1" dirty="0" smtClean="0">
                <a:latin typeface="Times New Roman" pitchFamily="18" charset="0"/>
                <a:cs typeface="Times New Roman" pitchFamily="18" charset="0"/>
              </a:rPr>
            </a:br>
            <a:r>
              <a:rPr lang="en-GB" sz="1400" b="1" dirty="0" smtClean="0"/>
              <a:t/>
            </a:r>
            <a:br>
              <a:rPr lang="en-GB" sz="1400" b="1" dirty="0" smtClean="0"/>
            </a:br>
            <a:r>
              <a:rPr lang="en-GB" sz="1400" b="1" dirty="0" smtClean="0"/>
              <a:t>5.1 Backend</a:t>
            </a:r>
            <a:r>
              <a:rPr lang="en-GB" sz="1200" b="1" dirty="0" smtClean="0"/>
              <a:t/>
            </a:r>
            <a:br>
              <a:rPr lang="en-GB" sz="1200" b="1" dirty="0" smtClean="0"/>
            </a:br>
            <a:r>
              <a:rPr lang="en-GB" sz="1200" b="1" dirty="0" smtClean="0"/>
              <a:t/>
            </a:r>
            <a:br>
              <a:rPr lang="en-GB" sz="1200" b="1" dirty="0" smtClean="0"/>
            </a:br>
            <a:r>
              <a:rPr lang="en-GB" sz="1200" b="1" dirty="0" smtClean="0"/>
              <a:t> </a:t>
            </a:r>
            <a:r>
              <a:rPr lang="en-GB" sz="1200" dirty="0" smtClean="0">
                <a:latin typeface="Times New Roman" pitchFamily="18" charset="0"/>
                <a:cs typeface="Times New Roman" pitchFamily="18" charset="0"/>
              </a:rPr>
              <a:t>Develop the backend using Java.</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Use a relational database (e.g., </a:t>
            </a:r>
            <a:r>
              <a:rPr lang="en-GB" sz="1200" dirty="0" err="1" smtClean="0">
                <a:latin typeface="Times New Roman" pitchFamily="18" charset="0"/>
                <a:cs typeface="Times New Roman" pitchFamily="18" charset="0"/>
              </a:rPr>
              <a:t>MySQL</a:t>
            </a:r>
            <a:r>
              <a:rPr lang="en-GB" sz="1200" dirty="0" smtClean="0">
                <a:latin typeface="Times New Roman" pitchFamily="18" charset="0"/>
                <a:cs typeface="Times New Roman" pitchFamily="18" charset="0"/>
              </a:rPr>
              <a:t>) for data storage.</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Implement REST </a:t>
            </a:r>
            <a:r>
              <a:rPr lang="en-GB" sz="1200" dirty="0" err="1" smtClean="0">
                <a:latin typeface="Times New Roman" pitchFamily="18" charset="0"/>
                <a:cs typeface="Times New Roman" pitchFamily="18" charset="0"/>
              </a:rPr>
              <a:t>ful</a:t>
            </a:r>
            <a:r>
              <a:rPr lang="en-GB" sz="1200" dirty="0" smtClean="0">
                <a:latin typeface="Times New Roman" pitchFamily="18" charset="0"/>
                <a:cs typeface="Times New Roman" pitchFamily="18" charset="0"/>
              </a:rPr>
              <a:t> APIs for communication between the frontend and backend.</a:t>
            </a:r>
            <a:br>
              <a:rPr lang="en-GB" sz="1200" dirty="0" smtClean="0">
                <a:latin typeface="Times New Roman" pitchFamily="18" charset="0"/>
                <a:cs typeface="Times New Roman" pitchFamily="18" charset="0"/>
              </a:rPr>
            </a:br>
            <a:endParaRPr lang="en-GB"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285720" y="3857634"/>
            <a:ext cx="6797992" cy="769441"/>
          </a:xfrm>
        </p:spPr>
        <p:txBody>
          <a:bodyPr/>
          <a:lstStyle/>
          <a:p>
            <a:pPr marL="285750" indent="-285750"/>
            <a:r>
              <a:rPr lang="en-IN" sz="1400" b="1" dirty="0" smtClean="0">
                <a:latin typeface="Times New Roman" pitchFamily="18" charset="0"/>
                <a:cs typeface="Times New Roman" pitchFamily="18" charset="0"/>
              </a:rPr>
              <a:t> 5.2 Frontend</a:t>
            </a:r>
          </a:p>
          <a:p>
            <a:pPr marL="285750" indent="-285750"/>
            <a:r>
              <a:rPr lang="en-IN" sz="1200" dirty="0" smtClean="0">
                <a:latin typeface="Times New Roman" pitchFamily="18" charset="0"/>
                <a:cs typeface="Times New Roman" pitchFamily="18" charset="0"/>
              </a:rPr>
              <a:t>  Develop the frontend using HTML, CSS, JavaScript, and React.js.</a:t>
            </a:r>
          </a:p>
          <a:p>
            <a:pPr marL="285750" indent="-285750"/>
            <a:r>
              <a:rPr lang="en-IN" sz="1200" dirty="0" smtClean="0">
                <a:latin typeface="Times New Roman" pitchFamily="18" charset="0"/>
                <a:cs typeface="Times New Roman" pitchFamily="18" charset="0"/>
              </a:rPr>
              <a:t>  Ensure cross-browser compatibility.</a:t>
            </a:r>
          </a:p>
          <a:p>
            <a:pPr marL="285750" indent="-285750"/>
            <a:r>
              <a:rPr lang="en-IN" sz="1200" dirty="0" smtClean="0">
                <a:latin typeface="Times New Roman" pitchFamily="18" charset="0"/>
                <a:cs typeface="Times New Roman" pitchFamily="18" charset="0"/>
              </a:rPr>
              <a:t>  Implement responsive design for mobile devices.</a:t>
            </a:r>
            <a:endParaRPr lang="en-IN" sz="1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169551"/>
          </a:xfrm>
        </p:spPr>
        <p:txBody>
          <a:bodyPr/>
          <a:lstStyle/>
          <a:p>
            <a:r>
              <a:rPr lang="en-IN" sz="1400" b="1" dirty="0" smtClean="0">
                <a:latin typeface="Times New Roman" pitchFamily="18" charset="0"/>
                <a:cs typeface="Times New Roman" pitchFamily="18" charset="0"/>
              </a:rPr>
              <a:t/>
            </a:r>
            <a:br>
              <a:rPr lang="en-IN" sz="1400" b="1" dirty="0" smtClean="0">
                <a:latin typeface="Times New Roman" pitchFamily="18" charset="0"/>
                <a:cs typeface="Times New Roman" pitchFamily="18" charset="0"/>
              </a:rPr>
            </a:br>
            <a:r>
              <a:rPr lang="en-IN" sz="1400" b="1" dirty="0" smtClean="0">
                <a:latin typeface="Times New Roman" pitchFamily="18" charset="0"/>
                <a:cs typeface="Times New Roman" pitchFamily="18" charset="0"/>
              </a:rPr>
              <a:t>6. Conclusion</a:t>
            </a:r>
            <a:br>
              <a:rPr lang="en-IN" sz="1400" b="1" dirty="0" smtClean="0">
                <a:latin typeface="Times New Roman" pitchFamily="18" charset="0"/>
                <a:cs typeface="Times New Roman" pitchFamily="18" charset="0"/>
              </a:rPr>
            </a:br>
            <a:r>
              <a:rPr lang="en-IN" sz="1200" b="1" dirty="0" smtClean="0">
                <a:latin typeface="Times New Roman" pitchFamily="18" charset="0"/>
                <a:cs typeface="Times New Roman" pitchFamily="18" charset="0"/>
              </a:rPr>
              <a:t/>
            </a:r>
            <a:br>
              <a:rPr lang="en-IN" sz="1200" b="1"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This Software Requirement Specification (SRS) serves as a foundational document for your food delivery website project. It should be continually updated and refined as the project progresses and requirements evolve.</a:t>
            </a:r>
            <a:endParaRPr lang="en-IN" sz="1200" dirty="0" smtClean="0">
              <a:latin typeface="Times New Roman" pitchFamily="18" charset="0"/>
              <a:cs typeface="Times New Roman" pitchFamily="18" charset="0"/>
            </a:endParaRPr>
          </a:p>
        </p:txBody>
      </p:sp>
      <p:sp>
        <p:nvSpPr>
          <p:cNvPr id="3" name="Text Placeholder 2"/>
          <p:cNvSpPr>
            <a:spLocks noGrp="1"/>
          </p:cNvSpPr>
          <p:nvPr>
            <p:ph type="body" idx="1"/>
          </p:nvPr>
        </p:nvSpPr>
        <p:spPr>
          <a:xfrm>
            <a:off x="377666" y="4357700"/>
            <a:ext cx="4551524" cy="785800"/>
          </a:xfrm>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857620" y="2143122"/>
            <a:ext cx="3214710" cy="410369"/>
          </a:xfrm>
          <a:prstGeom prst="rect">
            <a:avLst/>
          </a:prstGeom>
        </p:spPr>
        <p:txBody>
          <a:bodyPr vert="horz" wrap="square" lIns="0" tIns="0" rIns="0" bIns="0" rtlCol="0">
            <a:spAutoFit/>
          </a:bodyPr>
          <a:lstStyle/>
          <a:p>
            <a:pPr>
              <a:lnSpc>
                <a:spcPts val="1645"/>
              </a:lnSpc>
            </a:pPr>
            <a:r>
              <a:rPr lang="en-US" sz="1400" u="sng" smtClean="0"/>
              <a:t>https</a:t>
            </a:r>
            <a:r>
              <a:rPr lang="en-US" sz="1400" u="sng" smtClean="0"/>
              <a:t>://</a:t>
            </a:r>
            <a:r>
              <a:rPr lang="en-US" sz="1400" u="sng" dirty="0" err="1" smtClean="0"/>
              <a:t>github.com</a:t>
            </a:r>
            <a:r>
              <a:rPr lang="en-US" sz="1400" u="sng" dirty="0" smtClean="0"/>
              <a:t>/thatchayani22/NM-DSCET-GROUP-08.git</a:t>
            </a:r>
            <a:endParaRPr lang="en-US" sz="1400" b="1" dirty="0" smtClean="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4290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1406" y="142858"/>
            <a:ext cx="7929618" cy="615553"/>
          </a:xfrm>
          <a:prstGeom prst="rect">
            <a:avLst/>
          </a:prstGeom>
        </p:spPr>
        <p:txBody>
          <a:bodyPr vert="horz" wrap="square" lIns="0" tIns="0" rIns="0" bIns="0" rtlCol="0">
            <a:spAutoFit/>
          </a:bodyPr>
          <a:lstStyle/>
          <a:p>
            <a:pPr>
              <a:lnSpc>
                <a:spcPts val="2383"/>
              </a:lnSpc>
            </a:pPr>
            <a:r>
              <a:rPr lang="en-US" sz="2000" b="1" dirty="0" smtClean="0">
                <a:solidFill>
                  <a:srgbClr val="223669"/>
                </a:solidFill>
                <a:latin typeface="Times New Roman" pitchFamily="18" charset="0"/>
                <a:cs typeface="Times New Roman" pitchFamily="18" charset="0"/>
              </a:rPr>
              <a:t>“FOOD DELEVERY WEBSITE &amp; APPLICATION”</a:t>
            </a:r>
          </a:p>
          <a:p>
            <a:pPr marL="0" marR="0">
              <a:lnSpc>
                <a:spcPts val="2383"/>
              </a:lnSpc>
              <a:spcBef>
                <a:spcPts val="0"/>
              </a:spcBef>
              <a:spcAft>
                <a:spcPts val="0"/>
              </a:spcAft>
            </a:pPr>
            <a:endParaRPr sz="1850" b="1" spc="-10" dirty="0">
              <a:solidFill>
                <a:srgbClr val="C88C32"/>
              </a:solidFill>
              <a:latin typeface="ILIIOR+EBGaramond-Bold"/>
              <a:cs typeface="ILIIOR+EBGaramond-Bold"/>
            </a:endParaRPr>
          </a:p>
        </p:txBody>
      </p:sp>
      <p:sp>
        <p:nvSpPr>
          <p:cNvPr id="4" name="object 4"/>
          <p:cNvSpPr txBox="1"/>
          <p:nvPr/>
        </p:nvSpPr>
        <p:spPr>
          <a:xfrm>
            <a:off x="4500562" y="2786064"/>
            <a:ext cx="215428"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smtClean="0">
                <a:solidFill>
                  <a:srgbClr val="FFFFFF"/>
                </a:solidFill>
                <a:latin typeface="Times New Roman" pitchFamily="18" charset="0"/>
                <a:cs typeface="Times New Roman" pitchFamily="18" charset="0"/>
              </a:rPr>
              <a:t>▪</a:t>
            </a:r>
            <a:endParaRPr sz="1400" dirty="0">
              <a:solidFill>
                <a:srgbClr val="FFFFFF"/>
              </a:solidFill>
              <a:latin typeface="Times New Roman" pitchFamily="18" charset="0"/>
              <a:cs typeface="Times New Roman" pitchFamily="18" charset="0"/>
            </a:endParaRPr>
          </a:p>
        </p:txBody>
      </p:sp>
      <p:sp>
        <p:nvSpPr>
          <p:cNvPr id="5" name="object 5"/>
          <p:cNvSpPr txBox="1"/>
          <p:nvPr/>
        </p:nvSpPr>
        <p:spPr>
          <a:xfrm>
            <a:off x="214282" y="642924"/>
            <a:ext cx="4429156" cy="2054409"/>
          </a:xfrm>
          <a:prstGeom prst="rect">
            <a:avLst/>
          </a:prstGeom>
        </p:spPr>
        <p:txBody>
          <a:bodyPr vert="horz" wrap="square" lIns="0" tIns="0" rIns="0" bIns="0" rtlCol="0">
            <a:spAutoFit/>
          </a:bodyPr>
          <a:lstStyle/>
          <a:p>
            <a:pPr marL="0" marR="0">
              <a:lnSpc>
                <a:spcPts val="1800"/>
              </a:lnSpc>
              <a:spcBef>
                <a:spcPts val="0"/>
              </a:spcBef>
              <a:spcAft>
                <a:spcPts val="0"/>
              </a:spcAft>
            </a:pPr>
            <a:r>
              <a:rPr lang="en-US" sz="1400" dirty="0" smtClean="0">
                <a:solidFill>
                  <a:srgbClr val="FFFFFF"/>
                </a:solidFill>
                <a:latin typeface="CFRUAJ+EBGaramond-Medium"/>
                <a:cs typeface="CFRUAJ+EBGaramond-Medium"/>
              </a:rPr>
              <a:t> </a:t>
            </a:r>
            <a:r>
              <a:rPr sz="1400" smtClean="0">
                <a:solidFill>
                  <a:srgbClr val="FFFFFF"/>
                </a:solidFill>
                <a:latin typeface="Times New Roman" pitchFamily="18" charset="0"/>
                <a:cs typeface="Times New Roman" pitchFamily="18" charset="0"/>
              </a:rPr>
              <a:t>Your</a:t>
            </a:r>
            <a:r>
              <a:rPr lang="en-US" sz="1400" dirty="0" smtClean="0">
                <a:solidFill>
                  <a:srgbClr val="FFFFFF"/>
                </a:solidFill>
                <a:latin typeface="Times New Roman" pitchFamily="18" charset="0"/>
                <a:cs typeface="Times New Roman" pitchFamily="18" charset="0"/>
              </a:rPr>
              <a:t> </a:t>
            </a:r>
            <a:r>
              <a:rPr sz="1400" smtClean="0">
                <a:solidFill>
                  <a:srgbClr val="FFFFFF"/>
                </a:solidFill>
                <a:latin typeface="Times New Roman" pitchFamily="18" charset="0"/>
                <a:cs typeface="Times New Roman" pitchFamily="18" charset="0"/>
              </a:rPr>
              <a:t>Project</a:t>
            </a:r>
            <a:r>
              <a:rPr lang="en-US" sz="1400" dirty="0" smtClean="0">
                <a:solidFill>
                  <a:srgbClr val="FFFFFF"/>
                </a:solidFill>
                <a:latin typeface="Times New Roman" pitchFamily="18" charset="0"/>
                <a:cs typeface="Times New Roman" pitchFamily="18" charset="0"/>
              </a:rPr>
              <a:t> </a:t>
            </a:r>
            <a:r>
              <a:rPr sz="1400" smtClean="0">
                <a:solidFill>
                  <a:srgbClr val="FFFFFF"/>
                </a:solidFill>
                <a:latin typeface="Times New Roman" pitchFamily="18" charset="0"/>
                <a:cs typeface="Times New Roman" pitchFamily="18" charset="0"/>
              </a:rPr>
              <a:t>Introduction</a:t>
            </a:r>
            <a:endParaRPr lang="en-US" sz="1000" dirty="0" smtClean="0">
              <a:solidFill>
                <a:srgbClr val="FFFFFF"/>
              </a:solidFill>
              <a:latin typeface="Times New Roman" pitchFamily="18" charset="0"/>
              <a:cs typeface="Times New Roman" pitchFamily="18" charset="0"/>
            </a:endParaRPr>
          </a:p>
          <a:p>
            <a:pPr marL="0" marR="0">
              <a:lnSpc>
                <a:spcPts val="1800"/>
              </a:lnSpc>
              <a:spcBef>
                <a:spcPts val="0"/>
              </a:spcBef>
              <a:spcAft>
                <a:spcPts val="0"/>
              </a:spcAft>
            </a:pPr>
            <a:endParaRPr lang="en-US" sz="1400" dirty="0" smtClean="0">
              <a:solidFill>
                <a:srgbClr val="FFFFFF"/>
              </a:solidFill>
              <a:latin typeface="Times New Roman" pitchFamily="18" charset="0"/>
              <a:cs typeface="Times New Roman" pitchFamily="18" charset="0"/>
            </a:endParaRPr>
          </a:p>
          <a:p>
            <a:pPr algn="just"/>
            <a:r>
              <a:rPr lang="en-US" sz="1050" dirty="0" smtClean="0">
                <a:solidFill>
                  <a:srgbClr val="FFC000"/>
                </a:solidFill>
                <a:latin typeface="Times New Roman" pitchFamily="18" charset="0"/>
                <a:cs typeface="Times New Roman" pitchFamily="18" charset="0"/>
              </a:rPr>
              <a:t>The Online Food Ordering System allows the restaurant employees to easily manage the site content, most importantly the menu, themselves through a very intuitive graphical interface. Visitors to the site, once registered, are then able to easily navigate this menu, add food items to their order, and specify delivery options with only a few clicks, greatly simplifying the ordering process. Back in the restaurant, placed orders are promptly retrieved and displayed in an easily readable format for processing.</a:t>
            </a:r>
          </a:p>
          <a:p>
            <a:pPr marL="0" marR="0">
              <a:lnSpc>
                <a:spcPts val="1800"/>
              </a:lnSpc>
              <a:spcBef>
                <a:spcPts val="0"/>
              </a:spcBef>
              <a:spcAft>
                <a:spcPts val="0"/>
              </a:spcAft>
            </a:pPr>
            <a:endParaRPr lang="en-US" sz="1400" dirty="0" smtClean="0">
              <a:solidFill>
                <a:srgbClr val="FFFFFF"/>
              </a:solidFill>
              <a:latin typeface="CFRUAJ+EBGaramond-Medium"/>
              <a:cs typeface="CFRUAJ+EBGaramond-Medium"/>
            </a:endParaRPr>
          </a:p>
          <a:p>
            <a:pPr marL="0" marR="0">
              <a:lnSpc>
                <a:spcPts val="1800"/>
              </a:lnSpc>
              <a:spcBef>
                <a:spcPts val="0"/>
              </a:spcBef>
              <a:spcAft>
                <a:spcPts val="0"/>
              </a:spcAft>
            </a:pPr>
            <a:endParaRPr sz="1400" dirty="0">
              <a:solidFill>
                <a:srgbClr val="FFFFFF"/>
              </a:solidFill>
              <a:latin typeface="CFRUAJ+EBGaramond-Medium"/>
              <a:cs typeface="CFRUAJ+EBGaramond-Medium"/>
            </a:endParaRPr>
          </a:p>
        </p:txBody>
      </p:sp>
      <p:sp>
        <p:nvSpPr>
          <p:cNvPr id="6" name="object 6"/>
          <p:cNvSpPr txBox="1"/>
          <p:nvPr/>
        </p:nvSpPr>
        <p:spPr>
          <a:xfrm>
            <a:off x="285720" y="2500312"/>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smtClean="0">
                <a:solidFill>
                  <a:srgbClr val="C88C32"/>
                </a:solidFill>
                <a:latin typeface="Times New Roman" pitchFamily="18" charset="0"/>
                <a:cs typeface="Times New Roman" pitchFamily="18" charset="0"/>
              </a:rPr>
              <a:t>LMS Username</a:t>
            </a:r>
            <a:endParaRPr sz="1400" b="1" dirty="0">
              <a:solidFill>
                <a:srgbClr val="C88C32"/>
              </a:solidFill>
              <a:latin typeface="Times New Roman" pitchFamily="18" charset="0"/>
              <a:cs typeface="Times New Roman" pitchFamily="18" charset="0"/>
            </a:endParaRPr>
          </a:p>
        </p:txBody>
      </p:sp>
      <p:sp>
        <p:nvSpPr>
          <p:cNvPr id="7" name="object 7"/>
          <p:cNvSpPr txBox="1"/>
          <p:nvPr/>
        </p:nvSpPr>
        <p:spPr>
          <a:xfrm>
            <a:off x="2504906" y="2448880"/>
            <a:ext cx="636661"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itchFamily="18" charset="0"/>
                <a:cs typeface="Times New Roman" pitchFamily="18" charset="0"/>
              </a:rPr>
              <a:t>Name</a:t>
            </a:r>
          </a:p>
        </p:txBody>
      </p:sp>
      <p:sp>
        <p:nvSpPr>
          <p:cNvPr id="8" name="object 8"/>
          <p:cNvSpPr txBox="1"/>
          <p:nvPr/>
        </p:nvSpPr>
        <p:spPr>
          <a:xfrm>
            <a:off x="3771000" y="2448880"/>
            <a:ext cx="646385" cy="205184"/>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Times New Roman" pitchFamily="18" charset="0"/>
                <a:cs typeface="Times New Roman" pitchFamily="18" charset="0"/>
              </a:rPr>
              <a:t>Batch</a:t>
            </a:r>
          </a:p>
        </p:txBody>
      </p:sp>
      <p:sp>
        <p:nvSpPr>
          <p:cNvPr id="11" name="Rectangle 10"/>
          <p:cNvSpPr/>
          <p:nvPr/>
        </p:nvSpPr>
        <p:spPr>
          <a:xfrm>
            <a:off x="2000232" y="2857502"/>
            <a:ext cx="857927" cy="307777"/>
          </a:xfrm>
          <a:prstGeom prst="rect">
            <a:avLst/>
          </a:prstGeom>
        </p:spPr>
        <p:txBody>
          <a:bodyPr wrap="none">
            <a:spAutoFit/>
          </a:bodyPr>
          <a:lstStyle/>
          <a:p>
            <a:r>
              <a:rPr lang="en-US" sz="1400" dirty="0" err="1" smtClean="0">
                <a:solidFill>
                  <a:srgbClr val="FFC000"/>
                </a:solidFill>
                <a:latin typeface="Times New Roman" pitchFamily="18" charset="0"/>
                <a:cs typeface="Times New Roman" pitchFamily="18" charset="0"/>
              </a:rPr>
              <a:t>Ammu.N</a:t>
            </a:r>
            <a:endParaRPr lang="en-US" sz="1400" dirty="0">
              <a:solidFill>
                <a:srgbClr val="FFC000"/>
              </a:solidFill>
              <a:latin typeface="Times New Roman" pitchFamily="18" charset="0"/>
              <a:cs typeface="Times New Roman" pitchFamily="18" charset="0"/>
            </a:endParaRPr>
          </a:p>
        </p:txBody>
      </p:sp>
      <p:sp>
        <p:nvSpPr>
          <p:cNvPr id="12" name="Rectangle 11"/>
          <p:cNvSpPr/>
          <p:nvPr/>
        </p:nvSpPr>
        <p:spPr>
          <a:xfrm>
            <a:off x="1928794" y="3214692"/>
            <a:ext cx="716863" cy="307777"/>
          </a:xfrm>
          <a:prstGeom prst="rect">
            <a:avLst/>
          </a:prstGeom>
        </p:spPr>
        <p:txBody>
          <a:bodyPr wrap="none">
            <a:spAutoFit/>
          </a:bodyPr>
          <a:lstStyle/>
          <a:p>
            <a:pPr algn="ctr"/>
            <a:r>
              <a:rPr lang="en-US" sz="1400" dirty="0" err="1" smtClean="0">
                <a:solidFill>
                  <a:srgbClr val="FFC000"/>
                </a:solidFill>
                <a:latin typeface="Times New Roman" pitchFamily="18" charset="0"/>
                <a:cs typeface="Times New Roman" pitchFamily="18" charset="0"/>
              </a:rPr>
              <a:t>Arthi.T</a:t>
            </a:r>
            <a:endParaRPr lang="en-US" sz="1400" dirty="0">
              <a:solidFill>
                <a:srgbClr val="FFC000"/>
              </a:solidFill>
              <a:latin typeface="Times New Roman" pitchFamily="18" charset="0"/>
              <a:cs typeface="Times New Roman" pitchFamily="18" charset="0"/>
            </a:endParaRPr>
          </a:p>
        </p:txBody>
      </p:sp>
      <p:sp>
        <p:nvSpPr>
          <p:cNvPr id="13" name="Rectangle 12"/>
          <p:cNvSpPr/>
          <p:nvPr/>
        </p:nvSpPr>
        <p:spPr>
          <a:xfrm>
            <a:off x="1928794" y="3643320"/>
            <a:ext cx="1428760" cy="307777"/>
          </a:xfrm>
          <a:prstGeom prst="rect">
            <a:avLst/>
          </a:prstGeom>
        </p:spPr>
        <p:txBody>
          <a:bodyPr wrap="square">
            <a:spAutoFit/>
          </a:bodyPr>
          <a:lstStyle/>
          <a:p>
            <a:r>
              <a:rPr lang="en-US" sz="1400" dirty="0" err="1" smtClean="0">
                <a:solidFill>
                  <a:srgbClr val="FFC000"/>
                </a:solidFill>
                <a:latin typeface="Times New Roman" pitchFamily="18" charset="0"/>
                <a:cs typeface="Times New Roman" pitchFamily="18" charset="0"/>
              </a:rPr>
              <a:t>Thatchayani.G</a:t>
            </a:r>
            <a:endParaRPr lang="en-US" sz="1400" dirty="0">
              <a:solidFill>
                <a:srgbClr val="FFC000"/>
              </a:solidFill>
              <a:latin typeface="Times New Roman" pitchFamily="18" charset="0"/>
              <a:cs typeface="Times New Roman" pitchFamily="18" charset="0"/>
            </a:endParaRPr>
          </a:p>
        </p:txBody>
      </p:sp>
      <p:sp>
        <p:nvSpPr>
          <p:cNvPr id="14" name="Rectangle 13"/>
          <p:cNvSpPr/>
          <p:nvPr/>
        </p:nvSpPr>
        <p:spPr>
          <a:xfrm>
            <a:off x="1928794" y="4000510"/>
            <a:ext cx="849913" cy="307777"/>
          </a:xfrm>
          <a:prstGeom prst="rect">
            <a:avLst/>
          </a:prstGeom>
        </p:spPr>
        <p:txBody>
          <a:bodyPr wrap="none">
            <a:spAutoFit/>
          </a:bodyPr>
          <a:lstStyle/>
          <a:p>
            <a:r>
              <a:rPr lang="en-US" sz="1400" dirty="0" err="1" smtClean="0">
                <a:solidFill>
                  <a:srgbClr val="FFC000"/>
                </a:solidFill>
                <a:latin typeface="Times New Roman" pitchFamily="18" charset="0"/>
                <a:cs typeface="Times New Roman" pitchFamily="18" charset="0"/>
              </a:rPr>
              <a:t>Jaisree.N</a:t>
            </a:r>
            <a:endParaRPr lang="en-US" sz="1400" dirty="0">
              <a:solidFill>
                <a:srgbClr val="FFC000"/>
              </a:solidFill>
              <a:latin typeface="Times New Roman" pitchFamily="18" charset="0"/>
              <a:cs typeface="Times New Roman" pitchFamily="18" charset="0"/>
            </a:endParaRPr>
          </a:p>
        </p:txBody>
      </p:sp>
      <p:sp>
        <p:nvSpPr>
          <p:cNvPr id="15" name="Rectangle 14"/>
          <p:cNvSpPr/>
          <p:nvPr/>
        </p:nvSpPr>
        <p:spPr>
          <a:xfrm>
            <a:off x="3857620" y="2786064"/>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0" name="Rectangle 19"/>
          <p:cNvSpPr/>
          <p:nvPr/>
        </p:nvSpPr>
        <p:spPr>
          <a:xfrm>
            <a:off x="3857620" y="3214692"/>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1" name="Rectangle 20"/>
          <p:cNvSpPr/>
          <p:nvPr/>
        </p:nvSpPr>
        <p:spPr>
          <a:xfrm>
            <a:off x="3857620" y="3643320"/>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
        <p:nvSpPr>
          <p:cNvPr id="22" name="Rectangle 21"/>
          <p:cNvSpPr/>
          <p:nvPr/>
        </p:nvSpPr>
        <p:spPr>
          <a:xfrm>
            <a:off x="3857620" y="4000510"/>
            <a:ext cx="274434" cy="307777"/>
          </a:xfrm>
          <a:prstGeom prst="rect">
            <a:avLst/>
          </a:prstGeom>
        </p:spPr>
        <p:txBody>
          <a:bodyPr wrap="none">
            <a:spAutoFit/>
          </a:bodyPr>
          <a:lstStyle/>
          <a:p>
            <a:r>
              <a:rPr lang="en-US" sz="1400" dirty="0" smtClean="0">
                <a:solidFill>
                  <a:srgbClr val="FFC000"/>
                </a:solidFill>
                <a:latin typeface="Times New Roman" pitchFamily="18" charset="0"/>
                <a:cs typeface="Times New Roman" pitchFamily="18" charset="0"/>
              </a:rPr>
              <a:t>8</a:t>
            </a:r>
            <a:endParaRPr lang="en-US" sz="1400"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7327715" cy="692497"/>
          </a:xfrm>
          <a:prstGeom prst="rect">
            <a:avLst/>
          </a:prstGeom>
        </p:spPr>
        <p:txBody>
          <a:bodyPr vert="horz" wrap="square" lIns="0" tIns="0" rIns="0" bIns="0" rtlCol="0">
            <a:spAutoFit/>
          </a:bodyPr>
          <a:lstStyle/>
          <a:p>
            <a:pPr>
              <a:lnSpc>
                <a:spcPts val="1800"/>
              </a:lnSpc>
            </a:pPr>
            <a:r>
              <a:rPr sz="1400" dirty="0">
                <a:solidFill>
                  <a:srgbClr val="000000"/>
                </a:solidFill>
                <a:latin typeface="CFRUAJ+EBGaramond-Medium"/>
                <a:cs typeface="CFRUAJ+EBGaramond-Medium"/>
              </a:rPr>
              <a:t>CreateꢀSRSꢀ:</a:t>
            </a:r>
            <a:r>
              <a:rPr sz="1400">
                <a:latin typeface="CFRUAJ+EBGaramond-Medium"/>
                <a:cs typeface="CFRUAJ+EBGaramond-Medium"/>
              </a:rPr>
              <a:t>ꢀ</a:t>
            </a:r>
            <a:r>
              <a:rPr sz="1400" smtClean="0">
                <a:latin typeface="Times New Roman" pitchFamily="18" charset="0"/>
                <a:cs typeface="Times New Roman" pitchFamily="18" charset="0"/>
              </a:rPr>
              <a:t>“</a:t>
            </a:r>
            <a:r>
              <a:rPr lang="en-US" sz="1400" b="1" dirty="0" smtClean="0">
                <a:latin typeface="Times New Roman" pitchFamily="18" charset="0"/>
                <a:cs typeface="Times New Roman" pitchFamily="18" charset="0"/>
              </a:rPr>
              <a:t>FOOD DELEVERY WEBSITE &amp; APPLICATION</a:t>
            </a:r>
            <a:r>
              <a:rPr sz="1400" smtClean="0">
                <a:latin typeface="Times New Roman" pitchFamily="18" charset="0"/>
                <a:cs typeface="Times New Roman" pitchFamily="18" charset="0"/>
              </a:rPr>
              <a:t>”</a:t>
            </a:r>
            <a:endParaRPr sz="1400" dirty="0">
              <a:latin typeface="Times New Roman" pitchFamily="18" charset="0"/>
              <a:cs typeface="Times New Roman" pitchFamily="18" charset="0"/>
            </a:endParaRPr>
          </a:p>
          <a:p>
            <a:pPr marL="0" marR="0">
              <a:lnSpc>
                <a:spcPts val="1800"/>
              </a:lnSpc>
              <a:spcBef>
                <a:spcPts val="12"/>
              </a:spcBef>
              <a:spcAft>
                <a:spcPts val="0"/>
              </a:spcAft>
            </a:pPr>
            <a:r>
              <a:rPr sz="1400" dirty="0">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00034" y="142858"/>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4" name="object 4"/>
          <p:cNvSpPr txBox="1"/>
          <p:nvPr/>
        </p:nvSpPr>
        <p:spPr>
          <a:xfrm>
            <a:off x="500034" y="3071816"/>
            <a:ext cx="2401487" cy="294953"/>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ILIIOR+EBGaramond-Bold"/>
                <a:cs typeface="ILIIOR+EBGaramond-Bold"/>
              </a:rPr>
              <a:t>Summaryꢀofꢀyourꢀtask</a:t>
            </a:r>
          </a:p>
        </p:txBody>
      </p:sp>
      <p:sp>
        <p:nvSpPr>
          <p:cNvPr id="8" name="Rectangle 7"/>
          <p:cNvSpPr/>
          <p:nvPr/>
        </p:nvSpPr>
        <p:spPr>
          <a:xfrm>
            <a:off x="357157" y="500048"/>
            <a:ext cx="8715437" cy="2462213"/>
          </a:xfrm>
          <a:prstGeom prst="rect">
            <a:avLst/>
          </a:prstGeom>
        </p:spPr>
        <p:txBody>
          <a:bodyPr wrap="square">
            <a:spAutoFit/>
          </a:bodyPr>
          <a:lstStyle/>
          <a:p>
            <a:pPr algn="just"/>
            <a:r>
              <a:rPr lang="en-US" sz="1400" b="1" dirty="0" smtClean="0">
                <a:latin typeface="Times New Roman" pitchFamily="18" charset="0"/>
                <a:cs typeface="Times New Roman" pitchFamily="18" charset="0"/>
              </a:rPr>
              <a:t>    Step 1:</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             A consumer will get recommendations of nearby restaurants or some special orders for the day. Right from restaurant selection to checkout and payment, the consumer is at the lead. The users know how to create a basket of the desired items in the food ordering app.</a:t>
            </a:r>
          </a:p>
          <a:p>
            <a:pPr algn="just"/>
            <a:r>
              <a:rPr lang="en-US" sz="1400" b="1" dirty="0" smtClean="0">
                <a:latin typeface="Times New Roman" pitchFamily="18" charset="0"/>
                <a:cs typeface="Times New Roman" pitchFamily="18" charset="0"/>
              </a:rPr>
              <a:t>    Step 2:</a:t>
            </a:r>
            <a:r>
              <a:rPr lang="en-US" sz="1400" dirty="0" smtClean="0">
                <a:latin typeface="Times New Roman" pitchFamily="18" charset="0"/>
                <a:cs typeface="Times New Roman" pitchFamily="18" charset="0"/>
              </a:rPr>
              <a:t> </a:t>
            </a:r>
          </a:p>
          <a:p>
            <a:pPr algn="just"/>
            <a:r>
              <a:rPr lang="en-US" sz="1400" dirty="0" smtClean="0">
                <a:latin typeface="Times New Roman" pitchFamily="18" charset="0"/>
                <a:cs typeface="Times New Roman" pitchFamily="18" charset="0"/>
              </a:rPr>
              <a:t>            Once the items are in the cart, the user can review them and move to payment.</a:t>
            </a:r>
          </a:p>
          <a:p>
            <a:pPr algn="just"/>
            <a:r>
              <a:rPr lang="en-US" sz="1400" b="1" dirty="0" smtClean="0">
                <a:latin typeface="Times New Roman" pitchFamily="18" charset="0"/>
                <a:cs typeface="Times New Roman" pitchFamily="18" charset="0"/>
              </a:rPr>
              <a:t>    Step 3:</a:t>
            </a:r>
          </a:p>
          <a:p>
            <a:pPr algn="just"/>
            <a:r>
              <a:rPr lang="en-US" sz="1400" dirty="0" smtClean="0">
                <a:latin typeface="Times New Roman" pitchFamily="18" charset="0"/>
                <a:cs typeface="Times New Roman" pitchFamily="18" charset="0"/>
              </a:rPr>
              <a:t>           Once the order is final, the restaurant gets a notification and starts preparing the food. In your journey to make a     food delivery app, it is also essential to know how to connect the user with the restaurant and the delivery guy.</a:t>
            </a:r>
          </a:p>
          <a:p>
            <a:pPr algn="just"/>
            <a:r>
              <a:rPr lang="en-US" sz="1400" b="1" dirty="0" smtClean="0">
                <a:latin typeface="Times New Roman" pitchFamily="18" charset="0"/>
                <a:cs typeface="Times New Roman" pitchFamily="18" charset="0"/>
              </a:rPr>
              <a:t>    Step 4:</a:t>
            </a:r>
          </a:p>
          <a:p>
            <a:pPr algn="just"/>
            <a:r>
              <a:rPr lang="en-US" sz="1400" dirty="0" smtClean="0">
                <a:latin typeface="Times New Roman" pitchFamily="18" charset="0"/>
                <a:cs typeface="Times New Roman" pitchFamily="18" charset="0"/>
              </a:rPr>
              <a:t>            After preparation, a delivery guy takes the order and delivers it to the customer on their specified address.</a:t>
            </a:r>
            <a:endParaRPr lang="en-US" sz="1400" dirty="0">
              <a:latin typeface="Times New Roman" pitchFamily="18" charset="0"/>
              <a:cs typeface="Times New Roman" pitchFamily="18" charset="0"/>
            </a:endParaRPr>
          </a:p>
        </p:txBody>
      </p:sp>
      <p:sp>
        <p:nvSpPr>
          <p:cNvPr id="9" name="Rectangle 8"/>
          <p:cNvSpPr/>
          <p:nvPr/>
        </p:nvSpPr>
        <p:spPr>
          <a:xfrm>
            <a:off x="357158" y="3429006"/>
            <a:ext cx="8643998" cy="738664"/>
          </a:xfrm>
          <a:prstGeom prst="rect">
            <a:avLst/>
          </a:prstGeom>
        </p:spPr>
        <p:txBody>
          <a:bodyPr wrap="square">
            <a:spAutoFit/>
          </a:bodyPr>
          <a:lstStyle/>
          <a:p>
            <a:pPr algn="just"/>
            <a:r>
              <a:rPr lang="en-US" sz="1400" dirty="0" smtClean="0">
                <a:latin typeface="Times New Roman" pitchFamily="18" charset="0"/>
                <a:cs typeface="Times New Roman" pitchFamily="18" charset="0"/>
              </a:rPr>
              <a:t>           The process consists of a customer choosing the restaurant of their choice, scanning the menu items, choosing an item, and finally choosing for pick-up or delivery. Payment is then administered by paying with a credit card or debit card through the app or website or in cash at the restaurant when going to pickup. </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34"/>
            <a:ext cx="6797992" cy="1600438"/>
          </a:xfrm>
        </p:spPr>
        <p:txBody>
          <a:bodyPr/>
          <a:lstStyle/>
          <a:p>
            <a:pPr lvl="0"/>
            <a:r>
              <a:rPr lang="en-US" sz="1400" b="1" dirty="0" smtClean="0">
                <a:latin typeface="Times New Roman" pitchFamily="18" charset="0"/>
                <a:cs typeface="Times New Roman" pitchFamily="18" charset="0"/>
              </a:rPr>
              <a:t>1.Introduction</a:t>
            </a:r>
            <a:br>
              <a:rPr lang="en-US" sz="14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1.1 Purpose</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b="1" dirty="0" smtClean="0">
                <a:latin typeface="Times New Roman" pitchFamily="18" charset="0"/>
                <a:cs typeface="Times New Roman" pitchFamily="18" charset="0"/>
              </a:rPr>
              <a:t/>
            </a:r>
            <a:br>
              <a:rPr lang="en-US" sz="14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Food delivery apps are third-party delivery services hosted on mobile applications that restaurants or retailers partner with to showcase their menu and food offerings, allowing customers to order food and get it delivered to their doorstep.</a:t>
            </a:r>
            <a:r>
              <a:rPr lang="en-US" sz="1200" b="1" dirty="0" smtClean="0">
                <a:latin typeface="Times New Roman" pitchFamily="18" charset="0"/>
                <a:cs typeface="Times New Roman" pitchFamily="18" charset="0"/>
              </a:rPr>
              <a:t/>
            </a:r>
            <a:br>
              <a:rPr lang="en-US" sz="1200" b="1"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285720" y="1857370"/>
            <a:ext cx="6797992" cy="215444"/>
          </a:xfrm>
        </p:spPr>
        <p:txBody>
          <a:bodyPr/>
          <a:lstStyle/>
          <a:p>
            <a:r>
              <a:rPr lang="en-US" sz="1400" b="1" dirty="0" smtClean="0">
                <a:latin typeface="Times New Roman" pitchFamily="18" charset="0"/>
                <a:cs typeface="Times New Roman" pitchFamily="18" charset="0"/>
              </a:rPr>
              <a:t>Document Conventions</a:t>
            </a:r>
            <a:endParaRPr lang="en-US" sz="1400" b="1" dirty="0">
              <a:latin typeface="Times New Roman" pitchFamily="18" charset="0"/>
              <a:cs typeface="Times New Roman" pitchFamily="18" charset="0"/>
            </a:endParaRPr>
          </a:p>
        </p:txBody>
      </p:sp>
      <p:sp>
        <p:nvSpPr>
          <p:cNvPr id="8" name="Rectangle 7"/>
          <p:cNvSpPr/>
          <p:nvPr/>
        </p:nvSpPr>
        <p:spPr>
          <a:xfrm>
            <a:off x="500034" y="2285998"/>
            <a:ext cx="5000660" cy="1938992"/>
          </a:xfrm>
          <a:prstGeom prst="rect">
            <a:avLst/>
          </a:prstGeom>
        </p:spPr>
        <p:txBody>
          <a:bodyPr wrap="square">
            <a:spAutoFit/>
          </a:bodyPr>
          <a:lstStyle/>
          <a:p>
            <a:r>
              <a:rPr lang="en-US" sz="1200" dirty="0" smtClean="0">
                <a:latin typeface="Times New Roman" pitchFamily="18" charset="0"/>
                <a:cs typeface="Times New Roman" pitchFamily="18" charset="0"/>
              </a:rPr>
              <a:t>Entire document should be justified. Convention for Main title</a:t>
            </a:r>
          </a:p>
          <a:p>
            <a:r>
              <a:rPr lang="en-US" sz="1200" dirty="0" smtClean="0">
                <a:latin typeface="Times New Roman" pitchFamily="18" charset="0"/>
                <a:cs typeface="Times New Roman" pitchFamily="18" charset="0"/>
              </a:rPr>
              <a:t> Font face: Times New Roman </a:t>
            </a:r>
          </a:p>
          <a:p>
            <a:r>
              <a:rPr lang="en-US" sz="1200" dirty="0" smtClean="0">
                <a:latin typeface="Times New Roman" pitchFamily="18" charset="0"/>
                <a:cs typeface="Times New Roman" pitchFamily="18" charset="0"/>
              </a:rPr>
              <a:t>Font style: Bold </a:t>
            </a:r>
          </a:p>
          <a:p>
            <a:r>
              <a:rPr lang="en-US" sz="1200" dirty="0" smtClean="0">
                <a:latin typeface="Times New Roman" pitchFamily="18" charset="0"/>
                <a:cs typeface="Times New Roman" pitchFamily="18" charset="0"/>
              </a:rPr>
              <a:t>Font Size: 14 </a:t>
            </a:r>
          </a:p>
          <a:p>
            <a:r>
              <a:rPr lang="en-US" sz="1200" dirty="0" smtClean="0">
                <a:latin typeface="Times New Roman" pitchFamily="18" charset="0"/>
                <a:cs typeface="Times New Roman" pitchFamily="18" charset="0"/>
              </a:rPr>
              <a:t>Convention for Sub title </a:t>
            </a:r>
          </a:p>
          <a:p>
            <a:r>
              <a:rPr lang="en-US" sz="1200" dirty="0" smtClean="0">
                <a:latin typeface="Times New Roman" pitchFamily="18" charset="0"/>
                <a:cs typeface="Times New Roman" pitchFamily="18" charset="0"/>
              </a:rPr>
              <a:t>Font face: Times New Roman </a:t>
            </a:r>
          </a:p>
          <a:p>
            <a:r>
              <a:rPr lang="en-US" sz="1200" dirty="0" smtClean="0">
                <a:latin typeface="Times New Roman" pitchFamily="18" charset="0"/>
                <a:cs typeface="Times New Roman" pitchFamily="18" charset="0"/>
              </a:rPr>
              <a:t>Font style: Bold</a:t>
            </a:r>
          </a:p>
          <a:p>
            <a:r>
              <a:rPr lang="en-US" sz="1200" dirty="0" smtClean="0">
                <a:latin typeface="Times New Roman" pitchFamily="18" charset="0"/>
                <a:cs typeface="Times New Roman" pitchFamily="18" charset="0"/>
              </a:rPr>
              <a:t> Font Size: 12 </a:t>
            </a:r>
          </a:p>
          <a:p>
            <a:r>
              <a:rPr lang="en-US" sz="1200" dirty="0" smtClean="0">
                <a:latin typeface="Times New Roman" pitchFamily="18" charset="0"/>
                <a:cs typeface="Times New Roman" pitchFamily="18" charset="0"/>
              </a:rPr>
              <a:t>Convention for body Font face: Times New Roman </a:t>
            </a:r>
          </a:p>
          <a:p>
            <a:r>
              <a:rPr lang="en-US" sz="1200" dirty="0" smtClean="0">
                <a:latin typeface="Times New Roman" pitchFamily="18" charset="0"/>
                <a:cs typeface="Times New Roman" pitchFamily="18" charset="0"/>
              </a:rPr>
              <a:t>Font Size:12 </a:t>
            </a:r>
            <a:endParaRPr lang="en-US" sz="1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34"/>
            <a:ext cx="6797992" cy="1292662"/>
          </a:xfrm>
        </p:spPr>
        <p:txBody>
          <a:bodyPr/>
          <a:lstStyle/>
          <a:p>
            <a:r>
              <a:rPr lang="en-US" b="1" spc="-5" dirty="0" smtClean="0">
                <a:latin typeface="Times New Roman"/>
                <a:cs typeface="Times New Roman"/>
              </a:rPr>
              <a:t>1.3</a:t>
            </a:r>
            <a:r>
              <a:rPr lang="en-US" b="1" dirty="0" smtClean="0">
                <a:latin typeface="Times New Roman"/>
                <a:cs typeface="Times New Roman"/>
              </a:rPr>
              <a:t> </a:t>
            </a:r>
            <a:r>
              <a:rPr lang="en-US" b="1" spc="-15" dirty="0" smtClean="0">
                <a:latin typeface="Times New Roman"/>
                <a:cs typeface="Times New Roman"/>
              </a:rPr>
              <a:t>Scope</a:t>
            </a:r>
            <a:r>
              <a:rPr lang="en-US" b="1" spc="35" dirty="0" smtClean="0">
                <a:latin typeface="Times New Roman"/>
                <a:cs typeface="Times New Roman"/>
              </a:rPr>
              <a:t> </a:t>
            </a:r>
            <a:r>
              <a:rPr lang="en-US" b="1" spc="-20" dirty="0" smtClean="0">
                <a:latin typeface="Times New Roman"/>
                <a:cs typeface="Times New Roman"/>
              </a:rPr>
              <a:t>of</a:t>
            </a:r>
            <a:r>
              <a:rPr lang="en-US" b="1" spc="20" dirty="0" smtClean="0">
                <a:latin typeface="Times New Roman"/>
                <a:cs typeface="Times New Roman"/>
              </a:rPr>
              <a:t> </a:t>
            </a:r>
            <a:r>
              <a:rPr lang="en-US" b="1" spc="-15" dirty="0" smtClean="0">
                <a:latin typeface="Times New Roman"/>
                <a:cs typeface="Times New Roman"/>
              </a:rPr>
              <a:t>Development</a:t>
            </a:r>
            <a:r>
              <a:rPr lang="en-US" b="1" spc="95" dirty="0" smtClean="0">
                <a:latin typeface="Times New Roman"/>
                <a:cs typeface="Times New Roman"/>
              </a:rPr>
              <a:t> </a:t>
            </a:r>
            <a:r>
              <a:rPr lang="en-US" b="1" spc="-10" dirty="0" smtClean="0">
                <a:latin typeface="Times New Roman"/>
                <a:cs typeface="Times New Roman"/>
              </a:rPr>
              <a:t>Project</a:t>
            </a:r>
            <a:br>
              <a:rPr lang="en-US" b="1" spc="-10" dirty="0" smtClean="0">
                <a:latin typeface="Times New Roman"/>
                <a:cs typeface="Times New Roman"/>
              </a:rPr>
            </a:br>
            <a:r>
              <a:rPr lang="en-US" dirty="0" smtClean="0">
                <a:latin typeface="Times New Roman"/>
                <a:cs typeface="Times New Roman"/>
              </a:rPr>
              <a:t/>
            </a:r>
            <a:br>
              <a:rPr lang="en-US" dirty="0" smtClean="0">
                <a:latin typeface="Times New Roman"/>
                <a:cs typeface="Times New Roman"/>
              </a:rPr>
            </a:br>
            <a:r>
              <a:rPr lang="en-US" sz="1200" dirty="0" smtClean="0">
                <a:latin typeface="Times New Roman" pitchFamily="18" charset="0"/>
                <a:cs typeface="Times New Roman" pitchFamily="18" charset="0"/>
              </a:rPr>
              <a:t>Food Ordering app can sale Food product, preferred brands, kitchen needs, essential restaurant supplies and more, through this online, one stop Food store. It provides you with a convenient way to sale from your Food shopping app. You can use this app as one big super market app to sale product of your store. This app make easy for user to buy product from store with easy steps and store can get easy order.</a:t>
            </a:r>
            <a:endParaRPr lang="en-US" sz="1200" dirty="0">
              <a:latin typeface="Times New Roman" pitchFamily="18" charset="0"/>
              <a:cs typeface="Times New Roman" pitchFamily="18" charset="0"/>
            </a:endParaRPr>
          </a:p>
        </p:txBody>
      </p:sp>
      <p:sp>
        <p:nvSpPr>
          <p:cNvPr id="3" name="Text Placeholder 2"/>
          <p:cNvSpPr>
            <a:spLocks noGrp="1"/>
          </p:cNvSpPr>
          <p:nvPr>
            <p:ph type="body" idx="1"/>
          </p:nvPr>
        </p:nvSpPr>
        <p:spPr>
          <a:xfrm>
            <a:off x="357158" y="1643056"/>
            <a:ext cx="6572296" cy="553998"/>
          </a:xfrm>
        </p:spPr>
        <p:txBody>
          <a:bodyPr/>
          <a:lstStyle/>
          <a:p>
            <a:r>
              <a:rPr lang="en-US" b="1" spc="-15" dirty="0" smtClean="0">
                <a:latin typeface="Times New Roman"/>
                <a:cs typeface="Times New Roman"/>
              </a:rPr>
              <a:t>Definitions,</a:t>
            </a:r>
            <a:r>
              <a:rPr lang="en-US" b="1" spc="95" dirty="0" smtClean="0">
                <a:latin typeface="Times New Roman"/>
                <a:cs typeface="Times New Roman"/>
              </a:rPr>
              <a:t> </a:t>
            </a:r>
            <a:r>
              <a:rPr lang="en-US" b="1" spc="-15" dirty="0" smtClean="0">
                <a:latin typeface="Times New Roman"/>
                <a:cs typeface="Times New Roman"/>
              </a:rPr>
              <a:t>Acronyms</a:t>
            </a:r>
            <a:r>
              <a:rPr lang="en-US" b="1" spc="75" dirty="0" smtClean="0">
                <a:latin typeface="Times New Roman"/>
                <a:cs typeface="Times New Roman"/>
              </a:rPr>
              <a:t> </a:t>
            </a:r>
            <a:r>
              <a:rPr lang="en-US" b="1" spc="-20" dirty="0" smtClean="0">
                <a:latin typeface="Times New Roman"/>
                <a:cs typeface="Times New Roman"/>
              </a:rPr>
              <a:t>and</a:t>
            </a:r>
            <a:r>
              <a:rPr lang="en-US" b="1" spc="80" dirty="0" smtClean="0">
                <a:latin typeface="Times New Roman"/>
                <a:cs typeface="Times New Roman"/>
              </a:rPr>
              <a:t> </a:t>
            </a:r>
            <a:r>
              <a:rPr lang="en-US" b="1" spc="-15" dirty="0" smtClean="0">
                <a:latin typeface="Times New Roman"/>
                <a:cs typeface="Times New Roman"/>
              </a:rPr>
              <a:t>Abbreviations</a:t>
            </a:r>
            <a:endParaRPr lang="en-US" dirty="0" smtClean="0">
              <a:latin typeface="Times New Roman"/>
              <a:cs typeface="Times New Roman"/>
            </a:endParaRPr>
          </a:p>
          <a:p>
            <a:endParaRPr lang="en-US" dirty="0"/>
          </a:p>
        </p:txBody>
      </p:sp>
      <p:sp>
        <p:nvSpPr>
          <p:cNvPr id="5" name="Rectangle 4"/>
          <p:cNvSpPr/>
          <p:nvPr/>
        </p:nvSpPr>
        <p:spPr>
          <a:xfrm>
            <a:off x="0" y="1928808"/>
            <a:ext cx="9144000" cy="2103140"/>
          </a:xfrm>
          <a:prstGeom prst="rect">
            <a:avLst/>
          </a:prstGeom>
        </p:spPr>
        <p:txBody>
          <a:bodyPr wrap="square">
            <a:spAutoFit/>
          </a:bodyPr>
          <a:lstStyle/>
          <a:p>
            <a:pPr marL="1042669" marR="4904105">
              <a:lnSpc>
                <a:spcPct val="100000"/>
              </a:lnSpc>
              <a:spcBef>
                <a:spcPts val="10"/>
              </a:spcBef>
            </a:pPr>
            <a:r>
              <a:rPr lang="en-US" sz="1200" spc="-15" dirty="0" smtClean="0">
                <a:latin typeface="Times New Roman"/>
                <a:cs typeface="Times New Roman"/>
              </a:rPr>
              <a:t>JAVA</a:t>
            </a:r>
            <a:r>
              <a:rPr lang="en-US" sz="1200" spc="-5"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10" dirty="0" smtClean="0">
                <a:latin typeface="Times New Roman"/>
                <a:cs typeface="Times New Roman"/>
              </a:rPr>
              <a:t>platform</a:t>
            </a:r>
            <a:r>
              <a:rPr lang="en-US" sz="1200" spc="45" dirty="0" smtClean="0">
                <a:latin typeface="Times New Roman"/>
                <a:cs typeface="Times New Roman"/>
              </a:rPr>
              <a:t> </a:t>
            </a:r>
            <a:r>
              <a:rPr lang="en-US" sz="1200" spc="-10" dirty="0" smtClean="0">
                <a:latin typeface="Times New Roman"/>
                <a:cs typeface="Times New Roman"/>
              </a:rPr>
              <a:t>independence </a:t>
            </a:r>
            <a:r>
              <a:rPr lang="en-US" sz="1200" spc="-5" dirty="0" smtClean="0">
                <a:latin typeface="Times New Roman"/>
                <a:cs typeface="Times New Roman"/>
              </a:rPr>
              <a:t> </a:t>
            </a:r>
          </a:p>
          <a:p>
            <a:pPr marL="1042669" marR="4904105">
              <a:lnSpc>
                <a:spcPct val="100000"/>
              </a:lnSpc>
              <a:spcBef>
                <a:spcPts val="10"/>
              </a:spcBef>
            </a:pPr>
            <a:r>
              <a:rPr lang="en-US" sz="1200" spc="-5" dirty="0" smtClean="0">
                <a:latin typeface="Times New Roman"/>
                <a:cs typeface="Times New Roman"/>
              </a:rPr>
              <a:t>SQ</a:t>
            </a:r>
            <a:r>
              <a:rPr lang="en-US" sz="1200" spc="-20" dirty="0" smtClean="0">
                <a:latin typeface="Times New Roman"/>
                <a:cs typeface="Times New Roman"/>
              </a:rPr>
              <a:t>L</a:t>
            </a:r>
            <a:r>
              <a:rPr lang="en-US" sz="1200" spc="5" dirty="0" smtClean="0">
                <a:latin typeface="Times New Roman"/>
                <a:cs typeface="Times New Roman"/>
              </a:rPr>
              <a:t>-</a:t>
            </a:r>
            <a:r>
              <a:rPr lang="en-US" sz="1200" dirty="0" smtClean="0">
                <a:latin typeface="Times New Roman"/>
                <a:cs typeface="Times New Roman"/>
              </a:rPr>
              <a:t>&gt;</a:t>
            </a:r>
            <a:r>
              <a:rPr lang="en-US" sz="1200" spc="-20" dirty="0" smtClean="0">
                <a:latin typeface="Times New Roman"/>
                <a:cs typeface="Times New Roman"/>
              </a:rPr>
              <a:t> </a:t>
            </a:r>
            <a:r>
              <a:rPr lang="en-US" sz="1200" spc="-5" dirty="0" smtClean="0">
                <a:latin typeface="Times New Roman"/>
                <a:cs typeface="Times New Roman"/>
              </a:rPr>
              <a:t>S</a:t>
            </a:r>
            <a:r>
              <a:rPr lang="en-US" sz="1200" spc="25" dirty="0" smtClean="0">
                <a:latin typeface="Times New Roman"/>
                <a:cs typeface="Times New Roman"/>
              </a:rPr>
              <a:t>t</a:t>
            </a:r>
            <a:r>
              <a:rPr lang="en-US" sz="1200" spc="5" dirty="0" smtClean="0">
                <a:latin typeface="Times New Roman"/>
                <a:cs typeface="Times New Roman"/>
              </a:rPr>
              <a:t>r</a:t>
            </a:r>
            <a:r>
              <a:rPr lang="en-US" sz="1200" dirty="0" smtClean="0">
                <a:latin typeface="Times New Roman"/>
                <a:cs typeface="Times New Roman"/>
              </a:rPr>
              <a:t>u</a:t>
            </a:r>
            <a:r>
              <a:rPr lang="en-US" sz="1200" spc="-5" dirty="0" smtClean="0">
                <a:latin typeface="Times New Roman"/>
                <a:cs typeface="Times New Roman"/>
              </a:rPr>
              <a:t>c</a:t>
            </a:r>
            <a:r>
              <a:rPr lang="en-US" sz="1200" spc="25" dirty="0" smtClean="0">
                <a:latin typeface="Times New Roman"/>
                <a:cs typeface="Times New Roman"/>
              </a:rPr>
              <a:t>t</a:t>
            </a:r>
            <a:r>
              <a:rPr lang="en-US" sz="1200" dirty="0" smtClean="0">
                <a:latin typeface="Times New Roman"/>
                <a:cs typeface="Times New Roman"/>
              </a:rPr>
              <a:t>u</a:t>
            </a:r>
            <a:r>
              <a:rPr lang="en-US" sz="1200" spc="5" dirty="0" smtClean="0">
                <a:latin typeface="Times New Roman"/>
                <a:cs typeface="Times New Roman"/>
              </a:rPr>
              <a:t>r</a:t>
            </a:r>
            <a:r>
              <a:rPr lang="en-US" sz="1200" spc="-5" dirty="0" smtClean="0">
                <a:latin typeface="Times New Roman"/>
                <a:cs typeface="Times New Roman"/>
              </a:rPr>
              <a:t>e</a:t>
            </a:r>
            <a:r>
              <a:rPr lang="en-US" sz="1200" dirty="0" smtClean="0">
                <a:latin typeface="Times New Roman"/>
                <a:cs typeface="Times New Roman"/>
              </a:rPr>
              <a:t>d</a:t>
            </a:r>
            <a:r>
              <a:rPr lang="en-US" sz="1200" spc="-60" dirty="0" smtClean="0">
                <a:latin typeface="Times New Roman"/>
                <a:cs typeface="Times New Roman"/>
              </a:rPr>
              <a:t> </a:t>
            </a:r>
            <a:r>
              <a:rPr lang="en-US" sz="1200" dirty="0" smtClean="0">
                <a:latin typeface="Times New Roman"/>
                <a:cs typeface="Times New Roman"/>
              </a:rPr>
              <a:t>qu</a:t>
            </a:r>
            <a:r>
              <a:rPr lang="en-US" sz="1200" spc="-5" dirty="0" smtClean="0">
                <a:latin typeface="Times New Roman"/>
                <a:cs typeface="Times New Roman"/>
              </a:rPr>
              <a:t>e</a:t>
            </a:r>
            <a:r>
              <a:rPr lang="en-US" sz="1200" spc="5" dirty="0" smtClean="0">
                <a:latin typeface="Times New Roman"/>
                <a:cs typeface="Times New Roman"/>
              </a:rPr>
              <a:t>r</a:t>
            </a:r>
            <a:r>
              <a:rPr lang="en-US" sz="1200" dirty="0" smtClean="0">
                <a:latin typeface="Times New Roman"/>
                <a:cs typeface="Times New Roman"/>
              </a:rPr>
              <a:t>y</a:t>
            </a:r>
            <a:r>
              <a:rPr lang="en-US" sz="1200" spc="10" dirty="0" smtClean="0">
                <a:latin typeface="Times New Roman"/>
                <a:cs typeface="Times New Roman"/>
              </a:rPr>
              <a:t> </a:t>
            </a:r>
            <a:r>
              <a:rPr lang="en-US" sz="1200" spc="-15" dirty="0" smtClean="0">
                <a:latin typeface="Times New Roman"/>
                <a:cs typeface="Times New Roman"/>
              </a:rPr>
              <a:t>L</a:t>
            </a:r>
            <a:r>
              <a:rPr lang="en-US" sz="1200" spc="-5" dirty="0" smtClean="0">
                <a:latin typeface="Times New Roman"/>
                <a:cs typeface="Times New Roman"/>
              </a:rPr>
              <a:t>a</a:t>
            </a:r>
            <a:r>
              <a:rPr lang="en-US" sz="1200" spc="-25" dirty="0" smtClean="0">
                <a:latin typeface="Times New Roman"/>
                <a:cs typeface="Times New Roman"/>
              </a:rPr>
              <a:t>n</a:t>
            </a:r>
            <a:r>
              <a:rPr lang="en-US" sz="1200" dirty="0" smtClean="0">
                <a:latin typeface="Times New Roman"/>
                <a:cs typeface="Times New Roman"/>
              </a:rPr>
              <a:t>gu</a:t>
            </a:r>
            <a:r>
              <a:rPr lang="en-US" sz="1200" spc="-5" dirty="0" smtClean="0">
                <a:latin typeface="Times New Roman"/>
                <a:cs typeface="Times New Roman"/>
              </a:rPr>
              <a:t>a</a:t>
            </a:r>
            <a:r>
              <a:rPr lang="en-US" sz="1200" dirty="0" smtClean="0">
                <a:latin typeface="Times New Roman"/>
                <a:cs typeface="Times New Roman"/>
              </a:rPr>
              <a:t>ge </a:t>
            </a:r>
          </a:p>
          <a:p>
            <a:pPr marL="1042669" marR="4904105">
              <a:lnSpc>
                <a:spcPct val="100000"/>
              </a:lnSpc>
              <a:spcBef>
                <a:spcPts val="10"/>
              </a:spcBef>
            </a:pPr>
            <a:r>
              <a:rPr lang="en-US" sz="1200" dirty="0" smtClean="0">
                <a:latin typeface="Times New Roman"/>
                <a:cs typeface="Times New Roman"/>
              </a:rPr>
              <a:t> ER-&gt;</a:t>
            </a:r>
            <a:r>
              <a:rPr lang="en-US" sz="1200" spc="-25" dirty="0" smtClean="0">
                <a:latin typeface="Times New Roman"/>
                <a:cs typeface="Times New Roman"/>
              </a:rPr>
              <a:t> </a:t>
            </a:r>
            <a:r>
              <a:rPr lang="en-US" sz="1200" spc="-5" dirty="0" smtClean="0">
                <a:latin typeface="Times New Roman"/>
                <a:cs typeface="Times New Roman"/>
              </a:rPr>
              <a:t>Entity</a:t>
            </a:r>
            <a:r>
              <a:rPr lang="en-US" sz="1200" spc="5" dirty="0" smtClean="0">
                <a:latin typeface="Times New Roman"/>
                <a:cs typeface="Times New Roman"/>
              </a:rPr>
              <a:t> </a:t>
            </a:r>
            <a:r>
              <a:rPr lang="en-US" sz="1200" spc="-10" dirty="0" smtClean="0">
                <a:latin typeface="Times New Roman"/>
                <a:cs typeface="Times New Roman"/>
              </a:rPr>
              <a:t>Relationship</a:t>
            </a:r>
            <a:endParaRPr lang="en-US" sz="1200" dirty="0" smtClean="0">
              <a:latin typeface="Times New Roman"/>
              <a:cs typeface="Times New Roman"/>
            </a:endParaRPr>
          </a:p>
          <a:p>
            <a:pPr marL="1042669">
              <a:lnSpc>
                <a:spcPct val="100000"/>
              </a:lnSpc>
            </a:pPr>
            <a:r>
              <a:rPr lang="en-US" sz="1200" spc="-5" dirty="0" smtClean="0">
                <a:latin typeface="Times New Roman"/>
                <a:cs typeface="Times New Roman"/>
              </a:rPr>
              <a:t>UML</a:t>
            </a:r>
            <a:r>
              <a:rPr lang="en-US" sz="1200" spc="-10"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20" dirty="0" smtClean="0">
                <a:latin typeface="Times New Roman"/>
                <a:cs typeface="Times New Roman"/>
              </a:rPr>
              <a:t>Unified</a:t>
            </a:r>
            <a:r>
              <a:rPr lang="en-US" sz="1200" spc="114" dirty="0" smtClean="0">
                <a:latin typeface="Times New Roman"/>
                <a:cs typeface="Times New Roman"/>
              </a:rPr>
              <a:t> </a:t>
            </a:r>
            <a:r>
              <a:rPr lang="en-US" sz="1200" spc="-20" dirty="0" smtClean="0">
                <a:latin typeface="Times New Roman"/>
                <a:cs typeface="Times New Roman"/>
              </a:rPr>
              <a:t>Modeling</a:t>
            </a:r>
            <a:r>
              <a:rPr lang="en-US" sz="1200" spc="100" dirty="0" smtClean="0">
                <a:latin typeface="Times New Roman"/>
                <a:cs typeface="Times New Roman"/>
              </a:rPr>
              <a:t> </a:t>
            </a:r>
            <a:r>
              <a:rPr lang="en-US" sz="1200" spc="-10" dirty="0" smtClean="0">
                <a:latin typeface="Times New Roman"/>
                <a:cs typeface="Times New Roman"/>
              </a:rPr>
              <a:t>Language</a:t>
            </a:r>
            <a:endParaRPr lang="en-US" sz="1200" dirty="0" smtClean="0">
              <a:latin typeface="Times New Roman"/>
              <a:cs typeface="Times New Roman"/>
            </a:endParaRPr>
          </a:p>
          <a:p>
            <a:pPr marL="1042669" marR="4202430">
              <a:lnSpc>
                <a:spcPct val="100000"/>
              </a:lnSpc>
              <a:spcBef>
                <a:spcPts val="5"/>
              </a:spcBef>
            </a:pPr>
            <a:r>
              <a:rPr lang="en-US" sz="1200" dirty="0" smtClean="0">
                <a:latin typeface="Times New Roman"/>
                <a:cs typeface="Times New Roman"/>
              </a:rPr>
              <a:t>IDE-&gt; Integrated </a:t>
            </a:r>
            <a:r>
              <a:rPr lang="en-US" sz="1200" spc="-10" dirty="0" smtClean="0">
                <a:latin typeface="Times New Roman"/>
                <a:cs typeface="Times New Roman"/>
              </a:rPr>
              <a:t>Development</a:t>
            </a:r>
            <a:r>
              <a:rPr lang="en-US" sz="1200" spc="-5" dirty="0" smtClean="0">
                <a:latin typeface="Times New Roman"/>
                <a:cs typeface="Times New Roman"/>
              </a:rPr>
              <a:t> </a:t>
            </a:r>
            <a:r>
              <a:rPr lang="en-US" sz="1200" spc="-15" dirty="0" smtClean="0">
                <a:latin typeface="Times New Roman"/>
                <a:cs typeface="Times New Roman"/>
              </a:rPr>
              <a:t>Environment </a:t>
            </a:r>
            <a:r>
              <a:rPr lang="en-US" sz="1200" spc="-10" dirty="0" smtClean="0">
                <a:latin typeface="Times New Roman"/>
                <a:cs typeface="Times New Roman"/>
              </a:rPr>
              <a:t> </a:t>
            </a:r>
          </a:p>
          <a:p>
            <a:pPr marL="1042669" marR="4202430">
              <a:lnSpc>
                <a:spcPct val="100000"/>
              </a:lnSpc>
              <a:spcBef>
                <a:spcPts val="5"/>
              </a:spcBef>
            </a:pPr>
            <a:r>
              <a:rPr lang="en-US" sz="1200" dirty="0" smtClean="0">
                <a:latin typeface="Times New Roman"/>
                <a:cs typeface="Times New Roman"/>
              </a:rPr>
              <a:t>SRS-&gt; </a:t>
            </a:r>
            <a:r>
              <a:rPr lang="en-US" sz="1200" spc="-5" dirty="0" smtClean="0">
                <a:latin typeface="Times New Roman"/>
                <a:cs typeface="Times New Roman"/>
              </a:rPr>
              <a:t>Software </a:t>
            </a:r>
            <a:r>
              <a:rPr lang="en-US" sz="1200" spc="-15" dirty="0" smtClean="0">
                <a:latin typeface="Times New Roman"/>
                <a:cs typeface="Times New Roman"/>
              </a:rPr>
              <a:t>Requirement</a:t>
            </a:r>
            <a:r>
              <a:rPr lang="en-US" sz="1200" spc="-10" dirty="0" smtClean="0">
                <a:latin typeface="Times New Roman"/>
                <a:cs typeface="Times New Roman"/>
              </a:rPr>
              <a:t> Specification </a:t>
            </a:r>
            <a:r>
              <a:rPr lang="en-US" sz="1200" spc="-5" dirty="0" smtClean="0">
                <a:latin typeface="Times New Roman"/>
                <a:cs typeface="Times New Roman"/>
              </a:rPr>
              <a:t> </a:t>
            </a:r>
          </a:p>
          <a:p>
            <a:pPr marL="1042669" marR="4202430">
              <a:lnSpc>
                <a:spcPct val="100000"/>
              </a:lnSpc>
              <a:spcBef>
                <a:spcPts val="5"/>
              </a:spcBef>
            </a:pPr>
            <a:r>
              <a:rPr lang="en-US" sz="1200" spc="-5" dirty="0" smtClean="0">
                <a:latin typeface="Times New Roman"/>
                <a:cs typeface="Times New Roman"/>
              </a:rPr>
              <a:t>ISBN</a:t>
            </a:r>
            <a:r>
              <a:rPr lang="en-US" sz="1200" spc="-20" dirty="0" smtClean="0">
                <a:latin typeface="Times New Roman"/>
                <a:cs typeface="Times New Roman"/>
              </a:rPr>
              <a:t> </a:t>
            </a:r>
            <a:r>
              <a:rPr lang="en-US" sz="1200" dirty="0" smtClean="0">
                <a:latin typeface="Times New Roman"/>
                <a:cs typeface="Times New Roman"/>
              </a:rPr>
              <a:t>-&gt;</a:t>
            </a:r>
            <a:r>
              <a:rPr lang="en-US" sz="1200" spc="-25" dirty="0" smtClean="0">
                <a:latin typeface="Times New Roman"/>
                <a:cs typeface="Times New Roman"/>
              </a:rPr>
              <a:t> </a:t>
            </a:r>
            <a:r>
              <a:rPr lang="en-US" sz="1200" spc="-5" dirty="0" smtClean="0">
                <a:latin typeface="Times New Roman"/>
                <a:cs typeface="Times New Roman"/>
              </a:rPr>
              <a:t>International</a:t>
            </a:r>
            <a:r>
              <a:rPr lang="en-US" sz="1200" spc="55" dirty="0" smtClean="0">
                <a:latin typeface="Times New Roman"/>
                <a:cs typeface="Times New Roman"/>
              </a:rPr>
              <a:t> </a:t>
            </a:r>
            <a:r>
              <a:rPr lang="en-US" sz="1200" spc="-5" dirty="0" smtClean="0">
                <a:latin typeface="Times New Roman"/>
                <a:cs typeface="Times New Roman"/>
              </a:rPr>
              <a:t>Standard</a:t>
            </a:r>
            <a:r>
              <a:rPr lang="en-US" sz="1200" spc="5" dirty="0" smtClean="0">
                <a:latin typeface="Times New Roman"/>
                <a:cs typeface="Times New Roman"/>
              </a:rPr>
              <a:t> Book</a:t>
            </a:r>
            <a:r>
              <a:rPr lang="en-US" sz="1200" spc="-40" dirty="0" smtClean="0">
                <a:latin typeface="Times New Roman"/>
                <a:cs typeface="Times New Roman"/>
              </a:rPr>
              <a:t> </a:t>
            </a:r>
            <a:r>
              <a:rPr lang="en-US" sz="1200" spc="-15" dirty="0" smtClean="0">
                <a:latin typeface="Times New Roman"/>
                <a:cs typeface="Times New Roman"/>
              </a:rPr>
              <a:t>Number</a:t>
            </a:r>
            <a:endParaRPr lang="en-US" sz="1200" dirty="0" smtClean="0">
              <a:latin typeface="Times New Roman"/>
              <a:cs typeface="Times New Roman"/>
            </a:endParaRPr>
          </a:p>
          <a:p>
            <a:pPr marL="1042669">
              <a:lnSpc>
                <a:spcPts val="1435"/>
              </a:lnSpc>
            </a:pPr>
            <a:r>
              <a:rPr lang="en-US" sz="1200" dirty="0" smtClean="0">
                <a:latin typeface="Times New Roman"/>
                <a:cs typeface="Times New Roman"/>
              </a:rPr>
              <a:t>IEEE</a:t>
            </a:r>
            <a:r>
              <a:rPr lang="en-US" sz="1200" spc="-20" dirty="0" smtClean="0">
                <a:latin typeface="Times New Roman"/>
                <a:cs typeface="Times New Roman"/>
              </a:rPr>
              <a:t> </a:t>
            </a:r>
            <a:r>
              <a:rPr lang="en-US" sz="1200" spc="-5" dirty="0" smtClean="0">
                <a:latin typeface="Times New Roman"/>
                <a:cs typeface="Times New Roman"/>
              </a:rPr>
              <a:t>-&gt;Institute</a:t>
            </a:r>
            <a:r>
              <a:rPr lang="en-US" sz="1200" spc="10" dirty="0" smtClean="0">
                <a:latin typeface="Times New Roman"/>
                <a:cs typeface="Times New Roman"/>
              </a:rPr>
              <a:t> of</a:t>
            </a:r>
            <a:r>
              <a:rPr lang="en-US" sz="1200" spc="-25" dirty="0" smtClean="0">
                <a:latin typeface="Times New Roman"/>
                <a:cs typeface="Times New Roman"/>
              </a:rPr>
              <a:t> </a:t>
            </a:r>
            <a:r>
              <a:rPr lang="en-US" sz="1200" spc="-10" dirty="0" smtClean="0">
                <a:latin typeface="Times New Roman"/>
                <a:cs typeface="Times New Roman"/>
              </a:rPr>
              <a:t>Electrical</a:t>
            </a:r>
            <a:r>
              <a:rPr lang="en-US" sz="1200" spc="95" dirty="0" smtClean="0">
                <a:latin typeface="Times New Roman"/>
                <a:cs typeface="Times New Roman"/>
              </a:rPr>
              <a:t> </a:t>
            </a:r>
            <a:r>
              <a:rPr lang="en-US" sz="1200" spc="-10" dirty="0" smtClean="0">
                <a:latin typeface="Times New Roman"/>
                <a:cs typeface="Times New Roman"/>
              </a:rPr>
              <a:t>and</a:t>
            </a:r>
            <a:r>
              <a:rPr lang="en-US" sz="1200" spc="40" dirty="0" smtClean="0">
                <a:latin typeface="Times New Roman"/>
                <a:cs typeface="Times New Roman"/>
              </a:rPr>
              <a:t> </a:t>
            </a:r>
            <a:r>
              <a:rPr lang="en-US" sz="1200" spc="-10" dirty="0" smtClean="0">
                <a:latin typeface="Times New Roman"/>
                <a:cs typeface="Times New Roman"/>
              </a:rPr>
              <a:t>Electronics</a:t>
            </a:r>
            <a:r>
              <a:rPr lang="en-US" sz="1200" spc="80" dirty="0" smtClean="0">
                <a:latin typeface="Times New Roman"/>
                <a:cs typeface="Times New Roman"/>
              </a:rPr>
              <a:t> </a:t>
            </a:r>
            <a:r>
              <a:rPr lang="en-US" sz="1200" spc="-15" dirty="0" smtClean="0">
                <a:latin typeface="Times New Roman"/>
                <a:cs typeface="Times New Roman"/>
              </a:rPr>
              <a:t>Engineers</a:t>
            </a:r>
          </a:p>
          <a:p>
            <a:pPr marL="1042669">
              <a:lnSpc>
                <a:spcPts val="1435"/>
              </a:lnSpc>
            </a:pPr>
            <a:endParaRPr lang="en-US" sz="1200" spc="-15" dirty="0" smtClean="0">
              <a:latin typeface="Times New Roman"/>
              <a:cs typeface="Times New Roman"/>
            </a:endParaRPr>
          </a:p>
          <a:p>
            <a:pPr marL="1042669">
              <a:lnSpc>
                <a:spcPts val="1435"/>
              </a:lnSpc>
            </a:pPr>
            <a:endParaRPr lang="en-US" sz="1200" spc="-15" dirty="0" smtClean="0">
              <a:latin typeface="Times New Roman"/>
              <a:cs typeface="Times New Roman"/>
            </a:endParaRPr>
          </a:p>
          <a:p>
            <a:pPr marL="1042669">
              <a:lnSpc>
                <a:spcPts val="1435"/>
              </a:lnSpc>
            </a:pPr>
            <a:endParaRPr lang="en-US" sz="1200" spc="-15" dirty="0" smtClean="0">
              <a:latin typeface="Times New Roman"/>
              <a:cs typeface="Times New Roman"/>
            </a:endParaRPr>
          </a:p>
        </p:txBody>
      </p:sp>
      <p:sp>
        <p:nvSpPr>
          <p:cNvPr id="6" name="Rectangle 5"/>
          <p:cNvSpPr/>
          <p:nvPr/>
        </p:nvSpPr>
        <p:spPr>
          <a:xfrm>
            <a:off x="-714412" y="3571882"/>
            <a:ext cx="2061398" cy="271869"/>
          </a:xfrm>
          <a:prstGeom prst="rect">
            <a:avLst/>
          </a:prstGeom>
        </p:spPr>
        <p:txBody>
          <a:bodyPr wrap="none">
            <a:spAutoFit/>
          </a:bodyPr>
          <a:lstStyle/>
          <a:p>
            <a:pPr marL="1042669">
              <a:lnSpc>
                <a:spcPts val="1435"/>
              </a:lnSpc>
            </a:pPr>
            <a:r>
              <a:rPr lang="en-US" sz="1400" b="1" spc="-10" dirty="0" smtClean="0">
                <a:latin typeface="Times New Roman"/>
                <a:cs typeface="Times New Roman"/>
              </a:rPr>
              <a:t>References</a:t>
            </a:r>
            <a:endParaRPr lang="en-US" sz="1400" dirty="0" smtClean="0">
              <a:latin typeface="Times New Roman"/>
              <a:cs typeface="Times New Roman"/>
            </a:endParaRPr>
          </a:p>
        </p:txBody>
      </p:sp>
      <p:sp>
        <p:nvSpPr>
          <p:cNvPr id="7" name="Rectangle 6"/>
          <p:cNvSpPr/>
          <p:nvPr/>
        </p:nvSpPr>
        <p:spPr>
          <a:xfrm>
            <a:off x="357158" y="3929072"/>
            <a:ext cx="8786842" cy="1015663"/>
          </a:xfrm>
          <a:prstGeom prst="rect">
            <a:avLst/>
          </a:prstGeom>
        </p:spPr>
        <p:txBody>
          <a:bodyPr wrap="square">
            <a:spAutoFit/>
          </a:bodyPr>
          <a:lstStyle/>
          <a:p>
            <a:r>
              <a:rPr lang="en-US" sz="1200" dirty="0" smtClean="0">
                <a:latin typeface="Times New Roman" pitchFamily="18" charset="0"/>
                <a:cs typeface="Times New Roman" pitchFamily="18" charset="0"/>
              </a:rPr>
              <a:t>1. </a:t>
            </a:r>
            <a:r>
              <a:rPr lang="en-US" sz="1200" dirty="0" err="1" smtClean="0">
                <a:latin typeface="Times New Roman" pitchFamily="18" charset="0"/>
                <a:cs typeface="Times New Roman" pitchFamily="18" charset="0"/>
              </a:rPr>
              <a:t>Rahman</a:t>
            </a:r>
            <a:r>
              <a:rPr lang="en-US" sz="1200" dirty="0" smtClean="0">
                <a:latin typeface="Times New Roman" pitchFamily="18" charset="0"/>
                <a:cs typeface="Times New Roman" pitchFamily="18" charset="0"/>
              </a:rPr>
              <a:t> H. (2019), A Review of the Usable Food Delivery Apps, International Journal of Engineering</a:t>
            </a:r>
          </a:p>
          <a:p>
            <a:r>
              <a:rPr lang="en-US" sz="1200" dirty="0" smtClean="0">
                <a:latin typeface="Times New Roman" pitchFamily="18" charset="0"/>
                <a:cs typeface="Times New Roman" pitchFamily="18" charset="0"/>
              </a:rPr>
              <a:t>Research &amp; Technology (IJERT) ISSN: 2278-0181 Vol. 8 Issue 12, December-2019.</a:t>
            </a:r>
          </a:p>
          <a:p>
            <a:r>
              <a:rPr lang="en-US" sz="1200" dirty="0" smtClean="0">
                <a:latin typeface="Times New Roman" pitchFamily="18" charset="0"/>
                <a:cs typeface="Times New Roman" pitchFamily="18" charset="0"/>
              </a:rPr>
              <a:t>DOI: 10.17577/IJERTV8IS120052</a:t>
            </a:r>
          </a:p>
          <a:p>
            <a:r>
              <a:rPr lang="en-US" sz="1200" dirty="0" smtClean="0">
                <a:latin typeface="Times New Roman" pitchFamily="18" charset="0"/>
                <a:cs typeface="Times New Roman" pitchFamily="18" charset="0"/>
              </a:rPr>
              <a:t>2. M. Li, J. Zhang and W. Wang, "Task Selection and Scheduling for Food Delivery: A Game-Theoretic</a:t>
            </a:r>
          </a:p>
          <a:p>
            <a:r>
              <a:rPr lang="en-US" sz="1200" dirty="0" smtClean="0">
                <a:latin typeface="Times New Roman" pitchFamily="18" charset="0"/>
                <a:cs typeface="Times New Roman" pitchFamily="18" charset="0"/>
              </a:rPr>
              <a:t>Approach," 2018 IEEE Global Communications Conference (GLOBECOM), pp. 1-6 DOI: 10.1109/GLOCOM.2018.8647947</a:t>
            </a:r>
            <a:endParaRPr lang="en-US" sz="12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42858"/>
            <a:ext cx="6797992" cy="215444"/>
          </a:xfrm>
        </p:spPr>
        <p:txBody>
          <a:bodyPr/>
          <a:lstStyle/>
          <a:p>
            <a:r>
              <a:rPr lang="en-US" sz="1400" b="1" spc="-5" dirty="0" smtClean="0"/>
              <a:t>2.Overall</a:t>
            </a:r>
            <a:r>
              <a:rPr lang="en-US" sz="1400" b="1" spc="-55" dirty="0" smtClean="0"/>
              <a:t> </a:t>
            </a:r>
            <a:r>
              <a:rPr lang="en-US" sz="1400" b="1" spc="-10" dirty="0" smtClean="0"/>
              <a:t>Descriptions</a:t>
            </a:r>
            <a:endParaRPr lang="en-US" sz="1400" b="1" dirty="0"/>
          </a:p>
        </p:txBody>
      </p:sp>
      <p:sp>
        <p:nvSpPr>
          <p:cNvPr id="3" name="Text Placeholder 2"/>
          <p:cNvSpPr>
            <a:spLocks noGrp="1"/>
          </p:cNvSpPr>
          <p:nvPr>
            <p:ph type="body" idx="1"/>
          </p:nvPr>
        </p:nvSpPr>
        <p:spPr>
          <a:xfrm>
            <a:off x="3428992" y="4429138"/>
            <a:ext cx="2194070" cy="214314"/>
          </a:xfrm>
        </p:spPr>
        <p:txBody>
          <a:bodyPr/>
          <a:lstStyle/>
          <a:p>
            <a:endParaRPr lang="en-US" dirty="0"/>
          </a:p>
        </p:txBody>
      </p:sp>
      <p:pic>
        <p:nvPicPr>
          <p:cNvPr id="1026" name="Picture 2" descr="C:\Users\HP\Desktop\ARAVINDAN NM PROJECT\Use Case Diagram.png"/>
          <p:cNvPicPr>
            <a:picLocks noChangeAspect="1" noChangeArrowheads="1"/>
          </p:cNvPicPr>
          <p:nvPr/>
        </p:nvPicPr>
        <p:blipFill>
          <a:blip r:embed="rId2"/>
          <a:srcRect/>
          <a:stretch>
            <a:fillRect/>
          </a:stretch>
        </p:blipFill>
        <p:spPr bwMode="auto">
          <a:xfrm>
            <a:off x="1714480" y="699728"/>
            <a:ext cx="5572164" cy="4443772"/>
          </a:xfrm>
          <a:prstGeom prst="rect">
            <a:avLst/>
          </a:prstGeom>
          <a:noFill/>
        </p:spPr>
      </p:pic>
      <p:sp>
        <p:nvSpPr>
          <p:cNvPr id="5" name="Rectangle 4"/>
          <p:cNvSpPr/>
          <p:nvPr/>
        </p:nvSpPr>
        <p:spPr>
          <a:xfrm>
            <a:off x="2857488" y="357172"/>
            <a:ext cx="3245312" cy="276999"/>
          </a:xfrm>
          <a:prstGeom prst="rect">
            <a:avLst/>
          </a:prstGeom>
        </p:spPr>
        <p:txBody>
          <a:bodyPr wrap="none">
            <a:spAutoFit/>
          </a:bodyPr>
          <a:lstStyle/>
          <a:p>
            <a:r>
              <a:rPr lang="en-US" sz="1200" u="sng" spc="-10" dirty="0" smtClean="0">
                <a:latin typeface="Times New Roman" pitchFamily="18" charset="0"/>
                <a:cs typeface="Times New Roman" pitchFamily="18" charset="0"/>
              </a:rPr>
              <a:t> Use case diagram for online food delivery system</a:t>
            </a:r>
            <a:endParaRPr lang="en-US" sz="1200" u="sng"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858"/>
            <a:ext cx="6797992" cy="215444"/>
          </a:xfrm>
        </p:spPr>
        <p:txBody>
          <a:bodyPr/>
          <a:lstStyle/>
          <a:p>
            <a:r>
              <a:rPr lang="en-US" sz="1400" b="1" dirty="0" smtClean="0"/>
              <a:t>Class diagram</a:t>
            </a:r>
            <a:endParaRPr lang="en-US" sz="1400" b="1" dirty="0"/>
          </a:p>
        </p:txBody>
      </p:sp>
      <p:sp>
        <p:nvSpPr>
          <p:cNvPr id="3" name="Text Placeholder 2"/>
          <p:cNvSpPr>
            <a:spLocks noGrp="1"/>
          </p:cNvSpPr>
          <p:nvPr>
            <p:ph type="body" idx="1"/>
          </p:nvPr>
        </p:nvSpPr>
        <p:spPr>
          <a:xfrm flipH="1">
            <a:off x="4071934" y="3286130"/>
            <a:ext cx="2611316" cy="214314"/>
          </a:xfrm>
        </p:spPr>
        <p:txBody>
          <a:bodyPr/>
          <a:lstStyle/>
          <a:p>
            <a:endParaRPr lang="en-US" dirty="0"/>
          </a:p>
        </p:txBody>
      </p:sp>
      <p:sp>
        <p:nvSpPr>
          <p:cNvPr id="2052" name="AutoShape 4"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7" name="AutoShape 9"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9" name="AutoShape 11" descr="Online Food Ordering System - Class Diagram | Createl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HP\Desktop\ARAVINDAN NM PROJECT\use case diagram.png.jpg"/>
          <p:cNvPicPr>
            <a:picLocks noChangeAspect="1" noChangeArrowheads="1"/>
          </p:cNvPicPr>
          <p:nvPr/>
        </p:nvPicPr>
        <p:blipFill>
          <a:blip r:embed="rId2"/>
          <a:srcRect/>
          <a:stretch>
            <a:fillRect/>
          </a:stretch>
        </p:blipFill>
        <p:spPr bwMode="auto">
          <a:xfrm>
            <a:off x="571472" y="500048"/>
            <a:ext cx="8012467" cy="4429156"/>
          </a:xfrm>
          <a:prstGeom prst="rect">
            <a:avLst/>
          </a:prstGeom>
          <a:noFill/>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722</Words>
  <PresentationFormat>On-screen Show (16:9)</PresentationFormat>
  <Paragraphs>108</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Times New Roman</vt:lpstr>
      <vt:lpstr>ILIIOR+EBGaramond-Bold</vt:lpstr>
      <vt:lpstr>CFRUAJ+EBGaramond-Medium</vt:lpstr>
      <vt:lpstr>PVLNNE+ArialMT</vt:lpstr>
      <vt:lpstr>CFJCTS+PublicSans-Bold</vt:lpstr>
      <vt:lpstr>BTMONA+EBGaramond-Regular</vt:lpstr>
      <vt:lpstr>RMKPBC+PublicSans-BoldItalic</vt:lpstr>
      <vt:lpstr>Theme Office</vt:lpstr>
      <vt:lpstr>Slide 1</vt:lpstr>
      <vt:lpstr>Slide 2</vt:lpstr>
      <vt:lpstr>Slide 3</vt:lpstr>
      <vt:lpstr>Slide 4</vt:lpstr>
      <vt:lpstr>Slide 5</vt:lpstr>
      <vt:lpstr>1.Introduction  1.1 Purpose  Food delivery apps are third-party delivery services hosted on mobile applications that restaurants or retailers partner with to showcase their menu and food offerings, allowing customers to order food and get it delivered to their doorstep. </vt:lpstr>
      <vt:lpstr>1.3 Scope of Development Project  Food Ordering app can sale Food product, preferred brands, kitchen needs, essential restaurant supplies and more, through this online, one stop Food store. It provides you with a convenient way to sale from your Food shopping app. You can use this app as one big super market app to sale product of your store. This app make easy for user to buy product from store with easy steps and store can get easy order.</vt:lpstr>
      <vt:lpstr>2.Overall Descriptions</vt:lpstr>
      <vt:lpstr>Class diagram</vt:lpstr>
      <vt:lpstr>Product Function Entity Relationship Diagram of online food delivery system.</vt:lpstr>
      <vt:lpstr>3. Functional Requirements  3.1 User Registration and Authentication         Users can register and log in using email or social media accounts.           User roles include customers and restaurant owners.           Authentication and authorization mechanisms will be implemented.  3.2 Restaurant Listings         Users can search for restaurants by location, cuisine, or restaurant name.            Restaurant details include name, location, cuisine, ratings, and reviews. </vt:lpstr>
      <vt:lpstr>3.3 Menu Management (Restaurant Owners)  Restaurant owners can log in and manage their menus. Add, edit, or remove items from the menu. Set item prices and descriptions.   3.4 Ordering Process  Customers can browse restaurant menus. Add items to the shopping cart. Review and modify the cart. Place orders, providing delivery details and payment information.   3.5 Order Tracking  Users can track the status of their orders (e.g., order received, preparing, out for delivery). Receive notifications when the order status changes. </vt:lpstr>
      <vt:lpstr>      3.6 Payment Processing  Securely process payments using a third-party payment gateway.  3.7 User Reviews and Ratings  Users can leave reviews and ratings for restaurants. Reviews should include text comments and star ratings.  4. Non-Functional Requirements  4.1 Performance  The website should load quickly and handle a large number of concurrent users. Response times for critical functions should be below predefined thresholds.  4.2 Security Implement encryption for user data and transactions. Protect against common web application security threats (e.g., SQL injection, cross-site scripting). </vt:lpstr>
      <vt:lpstr> 4.3 Usability The user interface should be intuitive and easy to navigate. Ensure accessibility compliance.  4.4 Scalability The system should be designed to scale horizontally to accommodate increased user load.  4.5 Reliability The system should be highly available and minimize downtime.  5. Technical Requirements  5.1 Backend   Develop the backend using Java. Use a relational database (e.g., MySQL) for data storage. Implement REST ful APIs for communication between the frontend and backend. </vt:lpstr>
      <vt:lpstr> 6. Conclusion  This Software Requirement Specification (SRS) serves as a foundational document for your food delivery website project. It should be continually updated and refined as the project progresses and requirements evolve.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HP</dc:creator>
  <cp:lastModifiedBy>HP</cp:lastModifiedBy>
  <cp:revision>51</cp:revision>
  <dcterms:modified xsi:type="dcterms:W3CDTF">2023-10-03T08:10:18Z</dcterms:modified>
</cp:coreProperties>
</file>