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0" r:id="rId2"/>
    <p:sldId id="293" r:id="rId3"/>
    <p:sldId id="294" r:id="rId4"/>
    <p:sldId id="295" r:id="rId5"/>
    <p:sldId id="297" r:id="rId6"/>
    <p:sldId id="303" r:id="rId7"/>
    <p:sldId id="304" r:id="rId8"/>
    <p:sldId id="299" r:id="rId9"/>
    <p:sldId id="300" r:id="rId10"/>
    <p:sldId id="301" r:id="rId11"/>
    <p:sldId id="311" r:id="rId12"/>
    <p:sldId id="310" r:id="rId13"/>
    <p:sldId id="305" r:id="rId14"/>
    <p:sldId id="306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E8999-7957-4E12-AE7E-1D1834DF38B1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F8F23-478B-4F33-9F72-021FDC67C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7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9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8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1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7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0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5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551-949B-44CD-B890-6C01330DE8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653BC-BDE1-4ED9-9FFB-E15270490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4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AD87-F551-4CAF-9BA4-430285A2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Spaces and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6F7EA-BDE7-476F-A4BA-1276C50AD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finding a solution to a problem, represented by moving from an abstract </a:t>
            </a:r>
            <a:r>
              <a:rPr lang="en-US" b="1" dirty="0"/>
              <a:t>state</a:t>
            </a:r>
            <a:r>
              <a:rPr lang="en-US" dirty="0"/>
              <a:t> to another</a:t>
            </a:r>
          </a:p>
          <a:p>
            <a:r>
              <a:rPr lang="en-US" dirty="0"/>
              <a:t>Example: Cannibals and Missionaries Problem</a:t>
            </a:r>
          </a:p>
          <a:p>
            <a:pPr lvl="1"/>
            <a:r>
              <a:rPr lang="en-US" sz="2800" dirty="0"/>
              <a:t>There are 3 cannibals and 3 missionaries, all who have agreed they want to get to the other side of the river. </a:t>
            </a:r>
          </a:p>
          <a:p>
            <a:pPr lvl="1"/>
            <a:r>
              <a:rPr lang="en-US" sz="2800" dirty="0"/>
              <a:t>The boat can only carry two people from one side of the river to the other.</a:t>
            </a:r>
          </a:p>
          <a:p>
            <a:pPr lvl="1"/>
            <a:r>
              <a:rPr lang="en-US" sz="2800" dirty="0"/>
              <a:t>You don’t want to ever have more cannibals than missionaries on one side alone or the cannibals may eat the missionaries. </a:t>
            </a:r>
          </a:p>
        </p:txBody>
      </p:sp>
    </p:spTree>
    <p:extLst>
      <p:ext uri="{BB962C8B-B14F-4D97-AF65-F5344CB8AC3E}">
        <p14:creationId xmlns:p14="http://schemas.microsoft.com/office/powerpoint/2010/main" val="265401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32EB-A76B-4A45-946A-1BD24E12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– Two Ply Ahead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5BAC3-1952-43E0-9045-BFA6C208B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216" y="2007216"/>
            <a:ext cx="9973276" cy="28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4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0DFC-053B-AF88-10FF-AA89D508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Minimax Example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B48D27-20F8-FF70-F785-15ABBBA86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98" y="1515559"/>
            <a:ext cx="393382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B721E1-37D7-AA4A-4FBE-B12C9F120F6B}"/>
              </a:ext>
            </a:extLst>
          </p:cNvPr>
          <p:cNvSpPr txBox="1"/>
          <p:nvPr/>
        </p:nvSpPr>
        <p:spPr>
          <a:xfrm>
            <a:off x="7654678" y="2518707"/>
            <a:ext cx="3371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Heuristic = sum white + sum black</a:t>
            </a:r>
          </a:p>
        </p:txBody>
      </p:sp>
    </p:spTree>
    <p:extLst>
      <p:ext uri="{BB962C8B-B14F-4D97-AF65-F5344CB8AC3E}">
        <p14:creationId xmlns:p14="http://schemas.microsoft.com/office/powerpoint/2010/main" val="168932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CB9-2AF6-C8EF-2863-D03FE548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Chess Minimax Visualization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0F501D-CCB0-700C-E5A1-4A214F410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04" y="1594382"/>
            <a:ext cx="11102733" cy="437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3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9CD7-0ABD-4470-A62B-4449E3ED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Game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3C79-FB59-4353-9A8A-42F117AE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Samuel’s Checkers Program, 1950’s</a:t>
            </a:r>
          </a:p>
          <a:p>
            <a:pPr lvl="1"/>
            <a:r>
              <a:rPr lang="en-US" dirty="0"/>
              <a:t>Able to search 20 ply ahead</a:t>
            </a:r>
          </a:p>
          <a:p>
            <a:r>
              <a:rPr lang="en-US" dirty="0"/>
              <a:t>Heuristic:  Weighted polynomial function Ax + By + </a:t>
            </a:r>
            <a:r>
              <a:rPr lang="en-US" dirty="0" err="1"/>
              <a:t>Cz</a:t>
            </a:r>
            <a:r>
              <a:rPr lang="en-US" dirty="0"/>
              <a:t> + …</a:t>
            </a:r>
          </a:p>
          <a:p>
            <a:pPr lvl="1"/>
            <a:r>
              <a:rPr lang="en-US" dirty="0" err="1"/>
              <a:t>x,y,z’s</a:t>
            </a:r>
            <a:r>
              <a:rPr lang="en-US" dirty="0"/>
              <a:t> are variables calculated from the game and A, B, C’s are constants</a:t>
            </a:r>
          </a:p>
          <a:p>
            <a:pPr lvl="1"/>
            <a:r>
              <a:rPr lang="en-US" dirty="0"/>
              <a:t>He had up to 35 variables characterizing elements such as</a:t>
            </a:r>
          </a:p>
          <a:p>
            <a:pPr lvl="2"/>
            <a:r>
              <a:rPr lang="en-US" dirty="0"/>
              <a:t>Piece advantage</a:t>
            </a:r>
          </a:p>
          <a:p>
            <a:pPr lvl="2"/>
            <a:r>
              <a:rPr lang="en-US" dirty="0"/>
              <a:t>Denial of occupancy</a:t>
            </a:r>
          </a:p>
          <a:p>
            <a:pPr lvl="2"/>
            <a:r>
              <a:rPr lang="en-US" dirty="0"/>
              <a:t>Mobility</a:t>
            </a:r>
          </a:p>
          <a:p>
            <a:pPr lvl="2"/>
            <a:r>
              <a:rPr lang="en-US" dirty="0"/>
              <a:t>Control of center</a:t>
            </a:r>
          </a:p>
          <a:p>
            <a:pPr lvl="2"/>
            <a:r>
              <a:rPr lang="en-US" dirty="0"/>
              <a:t>Piece advancement</a:t>
            </a:r>
          </a:p>
          <a:p>
            <a:r>
              <a:rPr lang="en-US" dirty="0"/>
              <a:t>Early form of machine learning! Remembered lookahead values to increase the effective search depth</a:t>
            </a:r>
          </a:p>
        </p:txBody>
      </p:sp>
    </p:spTree>
    <p:extLst>
      <p:ext uri="{BB962C8B-B14F-4D97-AF65-F5344CB8AC3E}">
        <p14:creationId xmlns:p14="http://schemas.microsoft.com/office/powerpoint/2010/main" val="1415029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BF5C-1E22-425F-9B51-32F839DE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Stockfish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97534-851C-46B2-9AA9-9544F351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chess-playing program until Google’s </a:t>
            </a:r>
            <a:r>
              <a:rPr lang="en-US" dirty="0" err="1"/>
              <a:t>AlphaZero</a:t>
            </a:r>
            <a:endParaRPr lang="en-US" dirty="0"/>
          </a:p>
          <a:p>
            <a:r>
              <a:rPr lang="en-US" dirty="0"/>
              <a:t>Looking 25 ply ahead not uncommon in around a minute</a:t>
            </a:r>
          </a:p>
          <a:p>
            <a:r>
              <a:rPr lang="en-US" dirty="0"/>
              <a:t>Heuristic components</a:t>
            </a:r>
          </a:p>
          <a:p>
            <a:pPr lvl="1"/>
            <a:r>
              <a:rPr lang="en-US" dirty="0"/>
              <a:t>Pieces weighted by type;  e.g. queen = 10, pawn = 1</a:t>
            </a:r>
          </a:p>
          <a:p>
            <a:pPr lvl="1"/>
            <a:r>
              <a:rPr lang="en-US" dirty="0"/>
              <a:t>Piece placement, center squares good</a:t>
            </a:r>
          </a:p>
          <a:p>
            <a:pPr lvl="1"/>
            <a:r>
              <a:rPr lang="en-US" dirty="0"/>
              <a:t>Defending friendly pieces</a:t>
            </a:r>
          </a:p>
          <a:p>
            <a:pPr lvl="1"/>
            <a:r>
              <a:rPr lang="en-US" dirty="0"/>
              <a:t>Attacking important enemy pieces</a:t>
            </a:r>
          </a:p>
          <a:p>
            <a:pPr lvl="1"/>
            <a:r>
              <a:rPr lang="en-US" dirty="0"/>
              <a:t>Pawn formation</a:t>
            </a:r>
          </a:p>
          <a:p>
            <a:r>
              <a:rPr lang="en-US" dirty="0" err="1"/>
              <a:t>Stockfish</a:t>
            </a:r>
            <a:r>
              <a:rPr lang="en-US" dirty="0"/>
              <a:t> doesn’t do this but many other games use Opening Book or Closing Book moves</a:t>
            </a:r>
          </a:p>
          <a:p>
            <a:r>
              <a:rPr lang="en-US" dirty="0"/>
              <a:t>Designed to run on distributed processors for increased speed</a:t>
            </a:r>
          </a:p>
        </p:txBody>
      </p:sp>
    </p:spTree>
    <p:extLst>
      <p:ext uri="{BB962C8B-B14F-4D97-AF65-F5344CB8AC3E}">
        <p14:creationId xmlns:p14="http://schemas.microsoft.com/office/powerpoint/2010/main" val="2002817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A663-167E-4622-A7E9-816BA352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Archives of AI Game Playing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DFC6-8274-446C-9219-6A337575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170" y="1978025"/>
            <a:ext cx="5397965" cy="4351338"/>
          </a:xfrm>
        </p:spPr>
        <p:txBody>
          <a:bodyPr/>
          <a:lstStyle/>
          <a:p>
            <a:r>
              <a:rPr lang="en-US" dirty="0"/>
              <a:t>Samuel’s Checkers Program, 1951</a:t>
            </a:r>
          </a:p>
        </p:txBody>
      </p:sp>
      <p:pic>
        <p:nvPicPr>
          <p:cNvPr id="5122" name="Picture 2" descr="https://upload.wikimedia.org/wikipedia/commons/2/27/Kempelen_chess1.jpg">
            <a:extLst>
              <a:ext uri="{FF2B5EF4-FFF2-40B4-BE49-F238E27FC236}">
                <a16:creationId xmlns:a16="http://schemas.microsoft.com/office/drawing/2014/main" id="{B9DD9270-5E5A-43E8-B7A1-0D21FAFB5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63" y="2475852"/>
            <a:ext cx="3715818" cy="396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amuel's checkers program">
            <a:extLst>
              <a:ext uri="{FF2B5EF4-FFF2-40B4-BE49-F238E27FC236}">
                <a16:creationId xmlns:a16="http://schemas.microsoft.com/office/drawing/2014/main" id="{A179F563-AC6A-456A-9FFD-B114FDA21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170" y="2803987"/>
            <a:ext cx="4925637" cy="27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A019E0A-E7E8-42C7-949D-A6C83A49144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Turk, late 1700’s-1800’s</a:t>
            </a:r>
          </a:p>
        </p:txBody>
      </p:sp>
    </p:spTree>
    <p:extLst>
      <p:ext uri="{BB962C8B-B14F-4D97-AF65-F5344CB8AC3E}">
        <p14:creationId xmlns:p14="http://schemas.microsoft.com/office/powerpoint/2010/main" val="100908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BCBE-09E8-4BE3-8CD9-9F15CBFA2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Cannibals and Missionaries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4C75-4C8A-42FB-B497-2922FDE0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58509" cy="4351338"/>
          </a:xfrm>
        </p:spPr>
        <p:txBody>
          <a:bodyPr/>
          <a:lstStyle/>
          <a:p>
            <a:r>
              <a:rPr lang="en-US" dirty="0"/>
              <a:t>Can you find a solution where no missionaries are eaten?</a:t>
            </a:r>
          </a:p>
          <a:p>
            <a:r>
              <a:rPr lang="en-US" dirty="0"/>
              <a:t>Notation: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Image result for dead emoticon">
            <a:extLst>
              <a:ext uri="{FF2B5EF4-FFF2-40B4-BE49-F238E27FC236}">
                <a16:creationId xmlns:a16="http://schemas.microsoft.com/office/drawing/2014/main" id="{DF0C04A6-DA51-471F-BB2F-65F4F55A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100" y="3992933"/>
            <a:ext cx="947253" cy="94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306E5-F716-EC7E-44AB-90306C6FC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08867"/>
              </p:ext>
            </p:extLst>
          </p:nvPr>
        </p:nvGraphicFramePr>
        <p:xfrm>
          <a:off x="523631" y="3058160"/>
          <a:ext cx="32824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31">
                  <a:extLst>
                    <a:ext uri="{9D8B030D-6E8A-4147-A177-3AD203B41FA5}">
                      <a16:colId xmlns:a16="http://schemas.microsoft.com/office/drawing/2014/main" val="2192652552"/>
                    </a:ext>
                  </a:extLst>
                </a:gridCol>
                <a:gridCol w="1641231">
                  <a:extLst>
                    <a:ext uri="{9D8B030D-6E8A-4147-A177-3AD203B41FA5}">
                      <a16:colId xmlns:a16="http://schemas.microsoft.com/office/drawing/2014/main" val="311183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4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 3M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0C 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318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4F4E2E-86A7-AF1F-0ADF-3BCB4EEEAABA}"/>
              </a:ext>
            </a:extLst>
          </p:cNvPr>
          <p:cNvSpPr txBox="1"/>
          <p:nvPr/>
        </p:nvSpPr>
        <p:spPr>
          <a:xfrm>
            <a:off x="4117116" y="34305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Start state:  3C and 3M on left, boat on left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B9104A-1A1B-291B-7DF6-223181CFB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693938"/>
              </p:ext>
            </p:extLst>
          </p:nvPr>
        </p:nvGraphicFramePr>
        <p:xfrm>
          <a:off x="523631" y="4095720"/>
          <a:ext cx="32824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31">
                  <a:extLst>
                    <a:ext uri="{9D8B030D-6E8A-4147-A177-3AD203B41FA5}">
                      <a16:colId xmlns:a16="http://schemas.microsoft.com/office/drawing/2014/main" val="2192652552"/>
                    </a:ext>
                  </a:extLst>
                </a:gridCol>
                <a:gridCol w="1641231">
                  <a:extLst>
                    <a:ext uri="{9D8B030D-6E8A-4147-A177-3AD203B41FA5}">
                      <a16:colId xmlns:a16="http://schemas.microsoft.com/office/drawing/2014/main" val="3111831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4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 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0C 2M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318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DF02C4-2819-AD72-16BF-CD50DE69DA08}"/>
              </a:ext>
            </a:extLst>
          </p:cNvPr>
          <p:cNvSpPr txBox="1"/>
          <p:nvPr/>
        </p:nvSpPr>
        <p:spPr>
          <a:xfrm>
            <a:off x="4117116" y="4281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2M take the boat to the right side</a:t>
            </a:r>
          </a:p>
        </p:txBody>
      </p:sp>
    </p:spTree>
    <p:extLst>
      <p:ext uri="{BB962C8B-B14F-4D97-AF65-F5344CB8AC3E}">
        <p14:creationId xmlns:p14="http://schemas.microsoft.com/office/powerpoint/2010/main" val="369011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4CBF-ACB7-4A50-B442-57DD5855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1534A9-7FFF-4A98-8B01-167E93CFB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3445" y="1345186"/>
            <a:ext cx="5881738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Initial State:	3m3cb	0m0c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Send 2c:		3m1c		0m2cb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1c		3m2cb	0m1c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Send 2c		3m0c		0m3cb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1c		3m1cb	0m2c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Send 2m		1m1c		2m2cb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1m1c	2m2cb	1m1c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Send 2m		0m2c		3m1cb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1c		0m3cb	3m0c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Send 2c		0m1c		3m2cb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Return 1c		0m2cb	3m1c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Send 2c		0m0c		3m3cb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77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286-F633-4971-B01D-4FADEA42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1" y="124205"/>
            <a:ext cx="11864842" cy="1325563"/>
          </a:xfrm>
        </p:spPr>
        <p:txBody>
          <a:bodyPr/>
          <a:lstStyle/>
          <a:p>
            <a:r>
              <a:rPr lang="en-US" dirty="0"/>
              <a:t>Cannibals and Missionaries Graph –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CC471-5957-451F-84D4-5BEA32114011}"/>
              </a:ext>
            </a:extLst>
          </p:cNvPr>
          <p:cNvSpPr/>
          <p:nvPr/>
        </p:nvSpPr>
        <p:spPr>
          <a:xfrm>
            <a:off x="4643181" y="1286730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F990A-F161-4AD7-99F7-BB3883E4EB41}"/>
              </a:ext>
            </a:extLst>
          </p:cNvPr>
          <p:cNvSpPr/>
          <p:nvPr/>
        </p:nvSpPr>
        <p:spPr>
          <a:xfrm>
            <a:off x="606862" y="2348055"/>
            <a:ext cx="1899981" cy="75561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3C2M</a:t>
            </a:r>
          </a:p>
          <a:p>
            <a:pPr algn="ctr"/>
            <a:r>
              <a:rPr lang="en-US" dirty="0"/>
              <a:t>Right: 0C1MB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F33057D-2CD2-4514-B3B5-317E47DB31FE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1556853" y="1664535"/>
            <a:ext cx="3086328" cy="683519"/>
          </a:xfrm>
          <a:prstGeom prst="bentConnector2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95C0C3-1021-497C-A0C8-AA299C5F3881}"/>
              </a:ext>
            </a:extLst>
          </p:cNvPr>
          <p:cNvSpPr txBox="1"/>
          <p:nvPr/>
        </p:nvSpPr>
        <p:spPr>
          <a:xfrm>
            <a:off x="2850589" y="129520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62EDF-AA03-486C-88A3-88C8379826B6}"/>
              </a:ext>
            </a:extLst>
          </p:cNvPr>
          <p:cNvSpPr/>
          <p:nvPr/>
        </p:nvSpPr>
        <p:spPr>
          <a:xfrm>
            <a:off x="2961305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3C2M</a:t>
            </a:r>
          </a:p>
          <a:p>
            <a:pPr algn="ctr"/>
            <a:r>
              <a:rPr lang="en-US" dirty="0"/>
              <a:t>Right: 0C1MB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C1C7BCF-E5BF-4CE4-8F83-EEDA9708AF62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3911297" y="1664535"/>
            <a:ext cx="731885" cy="683519"/>
          </a:xfrm>
          <a:prstGeom prst="bentConnector2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A41F5-5F9C-408C-8651-6A17AE3FE88E}"/>
              </a:ext>
            </a:extLst>
          </p:cNvPr>
          <p:cNvSpPr txBox="1"/>
          <p:nvPr/>
        </p:nvSpPr>
        <p:spPr>
          <a:xfrm>
            <a:off x="3442099" y="190206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0AA7-E1E7-44C2-98ED-9C5FA2790811}"/>
              </a:ext>
            </a:extLst>
          </p:cNvPr>
          <p:cNvSpPr/>
          <p:nvPr/>
        </p:nvSpPr>
        <p:spPr>
          <a:xfrm>
            <a:off x="5194376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2C3M</a:t>
            </a:r>
          </a:p>
          <a:p>
            <a:pPr algn="ctr"/>
            <a:r>
              <a:rPr lang="en-US" dirty="0"/>
              <a:t>Right: 1C0MB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395D31-ABF5-49AA-8F2A-C4DF68155591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5715913" y="1919600"/>
            <a:ext cx="305713" cy="551195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71E4E8-6D60-4C47-B106-C78EE04C8E76}"/>
              </a:ext>
            </a:extLst>
          </p:cNvPr>
          <p:cNvSpPr txBox="1"/>
          <p:nvPr/>
        </p:nvSpPr>
        <p:spPr>
          <a:xfrm>
            <a:off x="6203832" y="20423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528F41-1110-4AA3-8C24-AC247D275A7F}"/>
              </a:ext>
            </a:extLst>
          </p:cNvPr>
          <p:cNvSpPr/>
          <p:nvPr/>
        </p:nvSpPr>
        <p:spPr>
          <a:xfrm>
            <a:off x="7390179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1C3M</a:t>
            </a:r>
          </a:p>
          <a:p>
            <a:pPr algn="ctr"/>
            <a:r>
              <a:rPr lang="en-US" dirty="0"/>
              <a:t>Right: 2C0MB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A4611DE-2310-46E2-9262-A54FF5BF3897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6543162" y="1664536"/>
            <a:ext cx="1797008" cy="683519"/>
          </a:xfrm>
          <a:prstGeom prst="bentConnector2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B8727-8752-4B75-8DDA-32434204B486}"/>
              </a:ext>
            </a:extLst>
          </p:cNvPr>
          <p:cNvSpPr txBox="1"/>
          <p:nvPr/>
        </p:nvSpPr>
        <p:spPr>
          <a:xfrm>
            <a:off x="8367789" y="190206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3BF58C-45E7-4624-8B5B-02BF602AB612}"/>
              </a:ext>
            </a:extLst>
          </p:cNvPr>
          <p:cNvSpPr/>
          <p:nvPr/>
        </p:nvSpPr>
        <p:spPr>
          <a:xfrm>
            <a:off x="9584161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2C2M</a:t>
            </a:r>
          </a:p>
          <a:p>
            <a:pPr algn="ctr"/>
            <a:r>
              <a:rPr lang="en-US" dirty="0"/>
              <a:t>Right: 1C1MB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608C3EB-37DA-4CEF-81C3-98482CBE35CC}"/>
              </a:ext>
            </a:extLst>
          </p:cNvPr>
          <p:cNvCxnSpPr>
            <a:cxnSpLocks/>
            <a:stCxn id="4" idx="3"/>
            <a:endCxn id="24" idx="0"/>
          </p:cNvCxnSpPr>
          <p:nvPr/>
        </p:nvCxnSpPr>
        <p:spPr>
          <a:xfrm>
            <a:off x="6543162" y="1664536"/>
            <a:ext cx="3990990" cy="683519"/>
          </a:xfrm>
          <a:prstGeom prst="bentConnector2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E9D39E-5FB5-41CF-9D58-52F2BF5CB595}"/>
              </a:ext>
            </a:extLst>
          </p:cNvPr>
          <p:cNvSpPr txBox="1"/>
          <p:nvPr/>
        </p:nvSpPr>
        <p:spPr>
          <a:xfrm>
            <a:off x="9741904" y="188224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1C1M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DBA8B0-72E1-4188-A98E-9FDA6A096B23}"/>
              </a:ext>
            </a:extLst>
          </p:cNvPr>
          <p:cNvSpPr/>
          <p:nvPr/>
        </p:nvSpPr>
        <p:spPr>
          <a:xfrm>
            <a:off x="1399890" y="3929861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6568506-3270-4D3B-A749-7BE972A35097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rot="5400000">
            <a:off x="2717492" y="2736057"/>
            <a:ext cx="826194" cy="1561415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5147D0-BC7B-4307-BC73-595BA59AE185}"/>
              </a:ext>
            </a:extLst>
          </p:cNvPr>
          <p:cNvSpPr txBox="1"/>
          <p:nvPr/>
        </p:nvSpPr>
        <p:spPr>
          <a:xfrm>
            <a:off x="1880684" y="34838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BB952D-1B1A-47BB-9362-F185D37CC259}"/>
              </a:ext>
            </a:extLst>
          </p:cNvPr>
          <p:cNvSpPr/>
          <p:nvPr/>
        </p:nvSpPr>
        <p:spPr>
          <a:xfrm>
            <a:off x="3846503" y="3929861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348911D-F8C6-4841-AC20-9C00E099A82A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5057334" y="2842828"/>
            <a:ext cx="826194" cy="1347873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337BEB-19CD-4363-9C85-6BB2D77D0D02}"/>
              </a:ext>
            </a:extLst>
          </p:cNvPr>
          <p:cNvSpPr txBox="1"/>
          <p:nvPr/>
        </p:nvSpPr>
        <p:spPr>
          <a:xfrm>
            <a:off x="4327297" y="3483869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B3C96-5F6E-4335-9A67-4665082EEC47}"/>
              </a:ext>
            </a:extLst>
          </p:cNvPr>
          <p:cNvSpPr txBox="1"/>
          <p:nvPr/>
        </p:nvSpPr>
        <p:spPr>
          <a:xfrm>
            <a:off x="2163479" y="47560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BA675-C550-4266-BC4C-55C218FCF8ED}"/>
              </a:ext>
            </a:extLst>
          </p:cNvPr>
          <p:cNvSpPr txBox="1"/>
          <p:nvPr/>
        </p:nvSpPr>
        <p:spPr>
          <a:xfrm>
            <a:off x="4543303" y="469879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E35A61-E357-423E-9984-6BCE73DB1E41}"/>
              </a:ext>
            </a:extLst>
          </p:cNvPr>
          <p:cNvSpPr/>
          <p:nvPr/>
        </p:nvSpPr>
        <p:spPr>
          <a:xfrm>
            <a:off x="6293116" y="3943187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7F85E0E-269E-4ED1-96C4-32714C813C4C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rot="5400000">
            <a:off x="7371879" y="2974896"/>
            <a:ext cx="839520" cy="1097063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2B3FB1-EBF9-4EAA-9CD5-F0CB59AE7CF1}"/>
              </a:ext>
            </a:extLst>
          </p:cNvPr>
          <p:cNvSpPr txBox="1"/>
          <p:nvPr/>
        </p:nvSpPr>
        <p:spPr>
          <a:xfrm>
            <a:off x="6773910" y="3497195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7BFBC3-4869-44B9-BC11-CFB3E5646F72}"/>
              </a:ext>
            </a:extLst>
          </p:cNvPr>
          <p:cNvSpPr txBox="1"/>
          <p:nvPr/>
        </p:nvSpPr>
        <p:spPr>
          <a:xfrm>
            <a:off x="6989916" y="47121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4C3523-EC49-4E04-BE13-D09E9140E2E9}"/>
              </a:ext>
            </a:extLst>
          </p:cNvPr>
          <p:cNvSpPr/>
          <p:nvPr/>
        </p:nvSpPr>
        <p:spPr>
          <a:xfrm>
            <a:off x="8367789" y="3929861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2C3MB</a:t>
            </a:r>
          </a:p>
          <a:p>
            <a:pPr algn="ctr"/>
            <a:r>
              <a:rPr lang="en-US" dirty="0"/>
              <a:t>Right: 1C0M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471E198-E317-48B5-ACF1-49699781FC1C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 rot="16200000" flipH="1">
            <a:off x="8415878" y="3027959"/>
            <a:ext cx="826194" cy="977610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FE1405-D8BB-423B-8703-C3A6CDAA3327}"/>
              </a:ext>
            </a:extLst>
          </p:cNvPr>
          <p:cNvSpPr txBox="1"/>
          <p:nvPr/>
        </p:nvSpPr>
        <p:spPr>
          <a:xfrm>
            <a:off x="8886521" y="347378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B4A72E-B3DB-4AE2-A415-8F1FEAFFD576}"/>
              </a:ext>
            </a:extLst>
          </p:cNvPr>
          <p:cNvSpPr txBox="1"/>
          <p:nvPr/>
        </p:nvSpPr>
        <p:spPr>
          <a:xfrm>
            <a:off x="10345454" y="288901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1449C1-C1CA-4CCD-9121-C7A747D82328}"/>
              </a:ext>
            </a:extLst>
          </p:cNvPr>
          <p:cNvSpPr/>
          <p:nvPr/>
        </p:nvSpPr>
        <p:spPr>
          <a:xfrm>
            <a:off x="1946522" y="5886059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1C3M</a:t>
            </a:r>
          </a:p>
          <a:p>
            <a:pPr algn="ctr"/>
            <a:r>
              <a:rPr lang="en-US" dirty="0"/>
              <a:t>Right: 2C0MB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DFB3D02-9C86-46DD-A354-B28EEA8022E3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5400000">
            <a:off x="5506854" y="2075133"/>
            <a:ext cx="1200586" cy="6421267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15D175-0F79-4C31-9498-1F6F976F2D64}"/>
              </a:ext>
            </a:extLst>
          </p:cNvPr>
          <p:cNvSpPr txBox="1"/>
          <p:nvPr/>
        </p:nvSpPr>
        <p:spPr>
          <a:xfrm>
            <a:off x="2427316" y="5440067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CA76C1-E3CF-4E16-9683-6D66CF9365C1}"/>
              </a:ext>
            </a:extLst>
          </p:cNvPr>
          <p:cNvSpPr/>
          <p:nvPr/>
        </p:nvSpPr>
        <p:spPr>
          <a:xfrm>
            <a:off x="4061710" y="5902799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0C3M</a:t>
            </a:r>
          </a:p>
          <a:p>
            <a:pPr algn="ctr"/>
            <a:r>
              <a:rPr lang="en-US" dirty="0"/>
              <a:t>Right: 3C0MB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F59CA52-6777-4B0D-A904-7E582596C2A7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 rot="5400000">
            <a:off x="6556078" y="3141097"/>
            <a:ext cx="1217326" cy="4306079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2FB3E2-CBD2-44BB-B787-9CAAC549FCD7}"/>
              </a:ext>
            </a:extLst>
          </p:cNvPr>
          <p:cNvSpPr txBox="1"/>
          <p:nvPr/>
        </p:nvSpPr>
        <p:spPr>
          <a:xfrm>
            <a:off x="4542504" y="5456807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92367E-4F9D-4D08-B9D5-85C01FBC98A1}"/>
              </a:ext>
            </a:extLst>
          </p:cNvPr>
          <p:cNvSpPr/>
          <p:nvPr/>
        </p:nvSpPr>
        <p:spPr>
          <a:xfrm>
            <a:off x="6144366" y="5893306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2C2M</a:t>
            </a:r>
          </a:p>
          <a:p>
            <a:pPr algn="ctr"/>
            <a:r>
              <a:rPr lang="en-US" dirty="0"/>
              <a:t>Right: 1C1MB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6BBA040-8D26-466D-A8E1-AA8304019C4B}"/>
              </a:ext>
            </a:extLst>
          </p:cNvPr>
          <p:cNvCxnSpPr>
            <a:cxnSpLocks/>
            <a:stCxn id="45" idx="2"/>
            <a:endCxn id="59" idx="0"/>
          </p:cNvCxnSpPr>
          <p:nvPr/>
        </p:nvCxnSpPr>
        <p:spPr>
          <a:xfrm rot="5400000">
            <a:off x="7602153" y="4177678"/>
            <a:ext cx="1207833" cy="2223423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3C9480-05F7-4BF7-A8EA-4E4A2D100847}"/>
              </a:ext>
            </a:extLst>
          </p:cNvPr>
          <p:cNvSpPr txBox="1"/>
          <p:nvPr/>
        </p:nvSpPr>
        <p:spPr>
          <a:xfrm>
            <a:off x="6625160" y="5447314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</a:t>
            </a:r>
          </a:p>
        </p:txBody>
      </p:sp>
    </p:spTree>
    <p:extLst>
      <p:ext uri="{BB962C8B-B14F-4D97-AF65-F5344CB8AC3E}">
        <p14:creationId xmlns:p14="http://schemas.microsoft.com/office/powerpoint/2010/main" val="255191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D87F-FBF7-4EFB-8E65-F9D9AD1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Exponential Growth!</a:t>
            </a:r>
          </a:p>
        </p:txBody>
      </p:sp>
      <p:pic>
        <p:nvPicPr>
          <p:cNvPr id="3074" name="Picture 2" descr="Image result for tree exponential growth">
            <a:extLst>
              <a:ext uri="{FF2B5EF4-FFF2-40B4-BE49-F238E27FC236}">
                <a16:creationId xmlns:a16="http://schemas.microsoft.com/office/drawing/2014/main" id="{212967B3-54D0-404D-A012-5CBB57969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83" y="1482393"/>
            <a:ext cx="9277689" cy="426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8D658-CEAA-40A1-BA20-DB957ADBCB83}"/>
              </a:ext>
            </a:extLst>
          </p:cNvPr>
          <p:cNvSpPr txBox="1"/>
          <p:nvPr/>
        </p:nvSpPr>
        <p:spPr>
          <a:xfrm>
            <a:off x="1680963" y="5853255"/>
            <a:ext cx="755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32:   4,294,967,295</a:t>
            </a:r>
          </a:p>
          <a:p>
            <a:r>
              <a:rPr lang="en-US" dirty="0"/>
              <a:t>Level 55:   18,014,398,509,482,000</a:t>
            </a:r>
          </a:p>
        </p:txBody>
      </p:sp>
    </p:spTree>
    <p:extLst>
      <p:ext uri="{BB962C8B-B14F-4D97-AF65-F5344CB8AC3E}">
        <p14:creationId xmlns:p14="http://schemas.microsoft.com/office/powerpoint/2010/main" val="36743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1CF4-E336-44B0-93E1-DF2D5453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A745-2EDE-46C6-9094-801FFBBD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algorithms we just discussed are </a:t>
            </a:r>
            <a:r>
              <a:rPr lang="en-US" b="1" dirty="0"/>
              <a:t>uniformed</a:t>
            </a:r>
            <a:r>
              <a:rPr lang="en-US" dirty="0"/>
              <a:t>;  they don’t have any measure as to how “good” a particular state is</a:t>
            </a:r>
          </a:p>
          <a:p>
            <a:pPr lvl="1"/>
            <a:r>
              <a:rPr lang="en-US" dirty="0"/>
              <a:t>Where’s the intelligence?</a:t>
            </a:r>
          </a:p>
          <a:p>
            <a:r>
              <a:rPr lang="en-US" dirty="0"/>
              <a:t>Informed search uses a </a:t>
            </a:r>
            <a:r>
              <a:rPr lang="en-US" b="1" dirty="0"/>
              <a:t>heuristic</a:t>
            </a:r>
            <a:r>
              <a:rPr lang="en-US" dirty="0"/>
              <a:t> </a:t>
            </a:r>
          </a:p>
          <a:p>
            <a:r>
              <a:rPr lang="en-US" dirty="0"/>
              <a:t>The heuristic is a cheap, easy to calculate estimate of how close a state is to the goal state</a:t>
            </a:r>
          </a:p>
          <a:p>
            <a:endParaRPr lang="en-US" dirty="0"/>
          </a:p>
          <a:p>
            <a:r>
              <a:rPr lang="en-US" dirty="0"/>
              <a:t>Comes from the Greek word “</a:t>
            </a:r>
            <a:r>
              <a:rPr lang="en-US" dirty="0" err="1"/>
              <a:t>heuriskein</a:t>
            </a:r>
            <a:r>
              <a:rPr lang="en-US" dirty="0"/>
              <a:t>” that means “to find”</a:t>
            </a:r>
          </a:p>
          <a:p>
            <a:pPr lvl="1"/>
            <a:r>
              <a:rPr lang="en-US" dirty="0"/>
              <a:t>Archimedes:  “</a:t>
            </a:r>
            <a:r>
              <a:rPr lang="en-US" dirty="0" err="1"/>
              <a:t>Heureka</a:t>
            </a:r>
            <a:r>
              <a:rPr lang="en-US" dirty="0"/>
              <a:t>” for “I have found it”</a:t>
            </a:r>
          </a:p>
        </p:txBody>
      </p:sp>
    </p:spTree>
    <p:extLst>
      <p:ext uri="{BB962C8B-B14F-4D97-AF65-F5344CB8AC3E}">
        <p14:creationId xmlns:p14="http://schemas.microsoft.com/office/powerpoint/2010/main" val="342260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286-F633-4971-B01D-4FADEA42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1" y="124205"/>
            <a:ext cx="11864842" cy="1325563"/>
          </a:xfrm>
        </p:spPr>
        <p:txBody>
          <a:bodyPr/>
          <a:lstStyle/>
          <a:p>
            <a:r>
              <a:rPr lang="en-US" dirty="0"/>
              <a:t>Simple Heuristic – Total People on Right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CC471-5957-451F-84D4-5BEA32114011}"/>
              </a:ext>
            </a:extLst>
          </p:cNvPr>
          <p:cNvSpPr/>
          <p:nvPr/>
        </p:nvSpPr>
        <p:spPr>
          <a:xfrm>
            <a:off x="4643181" y="1286730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762EDF-AA03-486C-88A3-88C8379826B6}"/>
              </a:ext>
            </a:extLst>
          </p:cNvPr>
          <p:cNvSpPr/>
          <p:nvPr/>
        </p:nvSpPr>
        <p:spPr>
          <a:xfrm>
            <a:off x="2961305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3C2M</a:t>
            </a:r>
          </a:p>
          <a:p>
            <a:pPr algn="ctr"/>
            <a:r>
              <a:rPr lang="en-US" dirty="0"/>
              <a:t>Right: 0C1MB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C1C7BCF-E5BF-4CE4-8F83-EEDA9708AF62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3911297" y="1664535"/>
            <a:ext cx="731885" cy="683519"/>
          </a:xfrm>
          <a:prstGeom prst="bentConnector2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7AA41F5-5F9C-408C-8651-6A17AE3FE88E}"/>
              </a:ext>
            </a:extLst>
          </p:cNvPr>
          <p:cNvSpPr txBox="1"/>
          <p:nvPr/>
        </p:nvSpPr>
        <p:spPr>
          <a:xfrm>
            <a:off x="3442099" y="190206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8E0AA7-E1E7-44C2-98ED-9C5FA2790811}"/>
              </a:ext>
            </a:extLst>
          </p:cNvPr>
          <p:cNvSpPr/>
          <p:nvPr/>
        </p:nvSpPr>
        <p:spPr>
          <a:xfrm>
            <a:off x="5194376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2C3M</a:t>
            </a:r>
          </a:p>
          <a:p>
            <a:pPr algn="ctr"/>
            <a:r>
              <a:rPr lang="en-US" dirty="0"/>
              <a:t>Right: 1C0MB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395D31-ABF5-49AA-8F2A-C4DF68155591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5715913" y="1919600"/>
            <a:ext cx="305713" cy="551195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71E4E8-6D60-4C47-B106-C78EE04C8E76}"/>
              </a:ext>
            </a:extLst>
          </p:cNvPr>
          <p:cNvSpPr txBox="1"/>
          <p:nvPr/>
        </p:nvSpPr>
        <p:spPr>
          <a:xfrm>
            <a:off x="6203832" y="204234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528F41-1110-4AA3-8C24-AC247D275A7F}"/>
              </a:ext>
            </a:extLst>
          </p:cNvPr>
          <p:cNvSpPr/>
          <p:nvPr/>
        </p:nvSpPr>
        <p:spPr>
          <a:xfrm>
            <a:off x="7390179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1C3M</a:t>
            </a:r>
          </a:p>
          <a:p>
            <a:pPr algn="ctr"/>
            <a:r>
              <a:rPr lang="en-US" dirty="0"/>
              <a:t>Right: 2C0MB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A4611DE-2310-46E2-9262-A54FF5BF3897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6543162" y="1664536"/>
            <a:ext cx="1797008" cy="683519"/>
          </a:xfrm>
          <a:prstGeom prst="bentConnector2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AB8727-8752-4B75-8DDA-32434204B486}"/>
              </a:ext>
            </a:extLst>
          </p:cNvPr>
          <p:cNvSpPr txBox="1"/>
          <p:nvPr/>
        </p:nvSpPr>
        <p:spPr>
          <a:xfrm>
            <a:off x="8367789" y="190206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3BF58C-45E7-4624-8B5B-02BF602AB612}"/>
              </a:ext>
            </a:extLst>
          </p:cNvPr>
          <p:cNvSpPr/>
          <p:nvPr/>
        </p:nvSpPr>
        <p:spPr>
          <a:xfrm>
            <a:off x="9584161" y="2348055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2C2M</a:t>
            </a:r>
          </a:p>
          <a:p>
            <a:pPr algn="ctr"/>
            <a:r>
              <a:rPr lang="en-US" dirty="0"/>
              <a:t>Right: 1C1MB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608C3EB-37DA-4CEF-81C3-98482CBE35CC}"/>
              </a:ext>
            </a:extLst>
          </p:cNvPr>
          <p:cNvCxnSpPr>
            <a:cxnSpLocks/>
            <a:stCxn id="4" idx="3"/>
            <a:endCxn id="24" idx="0"/>
          </p:cNvCxnSpPr>
          <p:nvPr/>
        </p:nvCxnSpPr>
        <p:spPr>
          <a:xfrm>
            <a:off x="6543162" y="1664536"/>
            <a:ext cx="3990990" cy="683519"/>
          </a:xfrm>
          <a:prstGeom prst="bentConnector2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E9D39E-5FB5-41CF-9D58-52F2BF5CB595}"/>
              </a:ext>
            </a:extLst>
          </p:cNvPr>
          <p:cNvSpPr txBox="1"/>
          <p:nvPr/>
        </p:nvSpPr>
        <p:spPr>
          <a:xfrm>
            <a:off x="9741904" y="1882243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1C1M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DBA8B0-72E1-4188-A98E-9FDA6A096B23}"/>
              </a:ext>
            </a:extLst>
          </p:cNvPr>
          <p:cNvSpPr/>
          <p:nvPr/>
        </p:nvSpPr>
        <p:spPr>
          <a:xfrm>
            <a:off x="1399890" y="3929861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6568506-3270-4D3B-A749-7BE972A35097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rot="5400000">
            <a:off x="2717492" y="2736057"/>
            <a:ext cx="826194" cy="1561415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5147D0-BC7B-4307-BC73-595BA59AE185}"/>
              </a:ext>
            </a:extLst>
          </p:cNvPr>
          <p:cNvSpPr txBox="1"/>
          <p:nvPr/>
        </p:nvSpPr>
        <p:spPr>
          <a:xfrm>
            <a:off x="1880684" y="34838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BB952D-1B1A-47BB-9362-F185D37CC259}"/>
              </a:ext>
            </a:extLst>
          </p:cNvPr>
          <p:cNvSpPr/>
          <p:nvPr/>
        </p:nvSpPr>
        <p:spPr>
          <a:xfrm>
            <a:off x="3846503" y="3929861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348911D-F8C6-4841-AC20-9C00E099A82A}"/>
              </a:ext>
            </a:extLst>
          </p:cNvPr>
          <p:cNvCxnSpPr>
            <a:cxnSpLocks/>
            <a:stCxn id="14" idx="2"/>
            <a:endCxn id="33" idx="0"/>
          </p:cNvCxnSpPr>
          <p:nvPr/>
        </p:nvCxnSpPr>
        <p:spPr>
          <a:xfrm rot="5400000">
            <a:off x="5057334" y="2842828"/>
            <a:ext cx="826194" cy="1347873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337BEB-19CD-4363-9C85-6BB2D77D0D02}"/>
              </a:ext>
            </a:extLst>
          </p:cNvPr>
          <p:cNvSpPr txBox="1"/>
          <p:nvPr/>
        </p:nvSpPr>
        <p:spPr>
          <a:xfrm>
            <a:off x="4327297" y="3483869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BB3C96-5F6E-4335-9A67-4665082EEC47}"/>
              </a:ext>
            </a:extLst>
          </p:cNvPr>
          <p:cNvSpPr txBox="1"/>
          <p:nvPr/>
        </p:nvSpPr>
        <p:spPr>
          <a:xfrm>
            <a:off x="2163479" y="4756056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4BA675-C550-4266-BC4C-55C218FCF8ED}"/>
              </a:ext>
            </a:extLst>
          </p:cNvPr>
          <p:cNvSpPr txBox="1"/>
          <p:nvPr/>
        </p:nvSpPr>
        <p:spPr>
          <a:xfrm>
            <a:off x="4543303" y="4698799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E35A61-E357-423E-9984-6BCE73DB1E41}"/>
              </a:ext>
            </a:extLst>
          </p:cNvPr>
          <p:cNvSpPr/>
          <p:nvPr/>
        </p:nvSpPr>
        <p:spPr>
          <a:xfrm>
            <a:off x="6293116" y="3943187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3C3MB</a:t>
            </a:r>
          </a:p>
          <a:p>
            <a:pPr algn="ctr"/>
            <a:r>
              <a:rPr lang="en-US" dirty="0"/>
              <a:t>Right: 0C0M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7F85E0E-269E-4ED1-96C4-32714C813C4C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rot="5400000">
            <a:off x="7371879" y="2974896"/>
            <a:ext cx="839520" cy="1097063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82B3FB1-EBF9-4EAA-9CD5-F0CB59AE7CF1}"/>
              </a:ext>
            </a:extLst>
          </p:cNvPr>
          <p:cNvSpPr txBox="1"/>
          <p:nvPr/>
        </p:nvSpPr>
        <p:spPr>
          <a:xfrm>
            <a:off x="6773910" y="3497195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7BFBC3-4869-44B9-BC11-CFB3E5646F72}"/>
              </a:ext>
            </a:extLst>
          </p:cNvPr>
          <p:cNvSpPr txBox="1"/>
          <p:nvPr/>
        </p:nvSpPr>
        <p:spPr>
          <a:xfrm>
            <a:off x="6989916" y="4712125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4C3523-EC49-4E04-BE13-D09E9140E2E9}"/>
              </a:ext>
            </a:extLst>
          </p:cNvPr>
          <p:cNvSpPr/>
          <p:nvPr/>
        </p:nvSpPr>
        <p:spPr>
          <a:xfrm>
            <a:off x="8367789" y="3929861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2C3MB</a:t>
            </a:r>
          </a:p>
          <a:p>
            <a:pPr algn="ctr"/>
            <a:r>
              <a:rPr lang="en-US" dirty="0"/>
              <a:t>Right: 1C0M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471E198-E317-48B5-ACF1-49699781FC1C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 rot="16200000" flipH="1">
            <a:off x="8415878" y="3027959"/>
            <a:ext cx="826194" cy="977610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2FE1405-D8BB-423B-8703-C3A6CDAA3327}"/>
              </a:ext>
            </a:extLst>
          </p:cNvPr>
          <p:cNvSpPr txBox="1"/>
          <p:nvPr/>
        </p:nvSpPr>
        <p:spPr>
          <a:xfrm>
            <a:off x="8886521" y="347378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B4A72E-B3DB-4AE2-A415-8F1FEAFFD576}"/>
              </a:ext>
            </a:extLst>
          </p:cNvPr>
          <p:cNvSpPr txBox="1"/>
          <p:nvPr/>
        </p:nvSpPr>
        <p:spPr>
          <a:xfrm>
            <a:off x="10345454" y="2889011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1449C1-C1CA-4CCD-9121-C7A747D82328}"/>
              </a:ext>
            </a:extLst>
          </p:cNvPr>
          <p:cNvSpPr/>
          <p:nvPr/>
        </p:nvSpPr>
        <p:spPr>
          <a:xfrm>
            <a:off x="1946522" y="5886059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1C3M</a:t>
            </a:r>
          </a:p>
          <a:p>
            <a:pPr algn="ctr"/>
            <a:r>
              <a:rPr lang="en-US" dirty="0"/>
              <a:t>Right: 2C0MB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DFB3D02-9C86-46DD-A354-B28EEA8022E3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5400000">
            <a:off x="5506854" y="2075133"/>
            <a:ext cx="1200586" cy="6421267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F15D175-0F79-4C31-9498-1F6F976F2D64}"/>
              </a:ext>
            </a:extLst>
          </p:cNvPr>
          <p:cNvSpPr txBox="1"/>
          <p:nvPr/>
        </p:nvSpPr>
        <p:spPr>
          <a:xfrm>
            <a:off x="2427316" y="5440067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1C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CA76C1-E3CF-4E16-9683-6D66CF9365C1}"/>
              </a:ext>
            </a:extLst>
          </p:cNvPr>
          <p:cNvSpPr/>
          <p:nvPr/>
        </p:nvSpPr>
        <p:spPr>
          <a:xfrm>
            <a:off x="4061710" y="5902799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0C3M</a:t>
            </a:r>
          </a:p>
          <a:p>
            <a:pPr algn="ctr"/>
            <a:r>
              <a:rPr lang="en-US" dirty="0"/>
              <a:t>Right: 3C0MB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F59CA52-6777-4B0D-A904-7E582596C2A7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 rot="5400000">
            <a:off x="6556078" y="3141097"/>
            <a:ext cx="1217326" cy="4306079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B2FB3E2-CBD2-44BB-B787-9CAAC549FCD7}"/>
              </a:ext>
            </a:extLst>
          </p:cNvPr>
          <p:cNvSpPr txBox="1"/>
          <p:nvPr/>
        </p:nvSpPr>
        <p:spPr>
          <a:xfrm>
            <a:off x="4542504" y="5456807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92367E-4F9D-4D08-B9D5-85C01FBC98A1}"/>
              </a:ext>
            </a:extLst>
          </p:cNvPr>
          <p:cNvSpPr/>
          <p:nvPr/>
        </p:nvSpPr>
        <p:spPr>
          <a:xfrm>
            <a:off x="6144366" y="5893306"/>
            <a:ext cx="1899981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Left: 2C2M</a:t>
            </a:r>
          </a:p>
          <a:p>
            <a:pPr algn="ctr"/>
            <a:r>
              <a:rPr lang="en-US" dirty="0"/>
              <a:t>Right: 1C1MB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6BBA040-8D26-466D-A8E1-AA8304019C4B}"/>
              </a:ext>
            </a:extLst>
          </p:cNvPr>
          <p:cNvCxnSpPr>
            <a:cxnSpLocks/>
            <a:stCxn id="45" idx="2"/>
            <a:endCxn id="59" idx="0"/>
          </p:cNvCxnSpPr>
          <p:nvPr/>
        </p:nvCxnSpPr>
        <p:spPr>
          <a:xfrm rot="5400000">
            <a:off x="7602153" y="4177678"/>
            <a:ext cx="1207833" cy="2223423"/>
          </a:xfrm>
          <a:prstGeom prst="bentConnector3">
            <a:avLst>
              <a:gd name="adj1" fmla="val 50000"/>
            </a:avLst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3C9480-05F7-4BF7-A8EA-4E4A2D100847}"/>
              </a:ext>
            </a:extLst>
          </p:cNvPr>
          <p:cNvSpPr txBox="1"/>
          <p:nvPr/>
        </p:nvSpPr>
        <p:spPr>
          <a:xfrm>
            <a:off x="6625160" y="5447314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3767E-9F99-486D-B2D2-245DB9A004E3}"/>
              </a:ext>
            </a:extLst>
          </p:cNvPr>
          <p:cNvSpPr txBox="1"/>
          <p:nvPr/>
        </p:nvSpPr>
        <p:spPr>
          <a:xfrm>
            <a:off x="1523933" y="5902799"/>
            <a:ext cx="37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2FFED8-377F-41BD-AF7B-F18773B14F98}"/>
              </a:ext>
            </a:extLst>
          </p:cNvPr>
          <p:cNvSpPr txBox="1"/>
          <p:nvPr/>
        </p:nvSpPr>
        <p:spPr>
          <a:xfrm>
            <a:off x="3851431" y="5826139"/>
            <a:ext cx="37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76FDD9-BD6F-4D18-AD9A-B4846406AEA5}"/>
              </a:ext>
            </a:extLst>
          </p:cNvPr>
          <p:cNvSpPr txBox="1"/>
          <p:nvPr/>
        </p:nvSpPr>
        <p:spPr>
          <a:xfrm>
            <a:off x="8014690" y="5760698"/>
            <a:ext cx="37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5062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FF6A65F-9FBD-469A-BCF4-4CB042BE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Classical Game Playing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827777B3-5EE5-4956-8C88-DBA3B568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Consider a 2 player game like chess</a:t>
            </a:r>
          </a:p>
          <a:p>
            <a:pPr lvl="1"/>
            <a:r>
              <a:rPr lang="en-US" altLang="en-US" dirty="0"/>
              <a:t>On average, about 35 moves can be made</a:t>
            </a:r>
          </a:p>
          <a:p>
            <a:pPr lvl="2"/>
            <a:r>
              <a:rPr lang="en-US" altLang="en-US" dirty="0"/>
              <a:t>Each half move made by a player is called a ply</a:t>
            </a:r>
          </a:p>
          <a:p>
            <a:pPr lvl="1"/>
            <a:r>
              <a:rPr lang="en-US" altLang="en-US" dirty="0"/>
              <a:t>If each player makes 50 moves, the number of states to search is 35</a:t>
            </a:r>
            <a:r>
              <a:rPr lang="en-US" altLang="en-US" baseline="30000" dirty="0"/>
              <a:t>100</a:t>
            </a:r>
            <a:r>
              <a:rPr lang="en-US" altLang="en-US" dirty="0"/>
              <a:t> which is intractable to search to the end of the game</a:t>
            </a:r>
          </a:p>
          <a:p>
            <a:pPr lvl="1"/>
            <a:r>
              <a:rPr lang="en-US" altLang="en-US" dirty="0"/>
              <a:t>But we can search ahead as far as time allows and apply a </a:t>
            </a:r>
            <a:r>
              <a:rPr lang="en-US" altLang="en-US" b="1" dirty="0"/>
              <a:t>heuristic</a:t>
            </a:r>
            <a:r>
              <a:rPr lang="en-US" altLang="en-US" dirty="0"/>
              <a:t> to choose what seems like the best move at that point</a:t>
            </a:r>
          </a:p>
          <a:p>
            <a:pPr lvl="1"/>
            <a:r>
              <a:rPr lang="en-US" altLang="en-US" dirty="0"/>
              <a:t>Examples of heuristics:  </a:t>
            </a:r>
          </a:p>
          <a:p>
            <a:pPr lvl="2"/>
            <a:r>
              <a:rPr lang="en-US" altLang="en-US" dirty="0"/>
              <a:t>Ratio of pieces;    control of key board positions;    weights for types of pieces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Must modify our algorithm to account for the adversarial nature of a two-player game</a:t>
            </a:r>
          </a:p>
        </p:txBody>
      </p:sp>
    </p:spTree>
    <p:extLst>
      <p:ext uri="{BB962C8B-B14F-4D97-AF65-F5344CB8AC3E}">
        <p14:creationId xmlns:p14="http://schemas.microsoft.com/office/powerpoint/2010/main" val="1367161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1514-7FAF-471C-AA6F-4F78E37E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4CF7-6AA6-4F31-B744-1E31CDA7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ahead from the current game state as many moves as possible in a depth-first manner. Apply the heuristic to these states and:</a:t>
            </a:r>
          </a:p>
          <a:p>
            <a:pPr lvl="1"/>
            <a:r>
              <a:rPr lang="en-US" dirty="0"/>
              <a:t>If it is our turn, choose the LARGEST heuristic value</a:t>
            </a:r>
          </a:p>
          <a:p>
            <a:pPr lvl="2"/>
            <a:r>
              <a:rPr lang="en-US" dirty="0"/>
              <a:t>Assumes bigger is better for us</a:t>
            </a:r>
          </a:p>
          <a:p>
            <a:pPr lvl="1"/>
            <a:r>
              <a:rPr lang="en-US" dirty="0"/>
              <a:t>If it is our opponents move, choose the SMALLEST heuristic value</a:t>
            </a:r>
          </a:p>
          <a:p>
            <a:pPr lvl="2"/>
            <a:r>
              <a:rPr lang="en-US" dirty="0"/>
              <a:t>Assumes smaller is worse for us and therefore better for our opponent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E487B-B9A7-4AA2-9008-05C10637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47" y="4609332"/>
            <a:ext cx="1666849" cy="17025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C7543-C010-416F-AC5E-4D9BB7D03E36}"/>
              </a:ext>
            </a:extLst>
          </p:cNvPr>
          <p:cNvSpPr txBox="1"/>
          <p:nvPr/>
        </p:nvSpPr>
        <p:spPr>
          <a:xfrm>
            <a:off x="2901988" y="4474395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</a:t>
            </a:r>
          </a:p>
          <a:p>
            <a:r>
              <a:rPr lang="en-US" dirty="0"/>
              <a:t>One ply ahead</a:t>
            </a:r>
          </a:p>
        </p:txBody>
      </p:sp>
    </p:spTree>
    <p:extLst>
      <p:ext uri="{BB962C8B-B14F-4D97-AF65-F5344CB8AC3E}">
        <p14:creationId xmlns:p14="http://schemas.microsoft.com/office/powerpoint/2010/main" val="172380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899</Words>
  <Application>Microsoft Office PowerPoint</Application>
  <PresentationFormat>Widescreen</PresentationFormat>
  <Paragraphs>181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State Spaces and Search</vt:lpstr>
      <vt:lpstr>Cannibals and Missionaries</vt:lpstr>
      <vt:lpstr>One Solution</vt:lpstr>
      <vt:lpstr>Cannibals and Missionaries Graph – Search Tree</vt:lpstr>
      <vt:lpstr>Exponential Growth!</vt:lpstr>
      <vt:lpstr>Informed Search</vt:lpstr>
      <vt:lpstr>Simple Heuristic – Total People on Right</vt:lpstr>
      <vt:lpstr>Classical Game Playing</vt:lpstr>
      <vt:lpstr>Minimax Algorithm</vt:lpstr>
      <vt:lpstr>Minimax – Two Ply Ahead</vt:lpstr>
      <vt:lpstr>Chess Minimax Example</vt:lpstr>
      <vt:lpstr>Chess Minimax Visualization</vt:lpstr>
      <vt:lpstr>AI Game Examples</vt:lpstr>
      <vt:lpstr>Stockfish</vt:lpstr>
      <vt:lpstr>From the Archives of AI Game Playing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How It Works and How It Affects Us</dc:title>
  <dc:creator>Kenrick J Mock</dc:creator>
  <cp:lastModifiedBy>Kenrick Mock</cp:lastModifiedBy>
  <cp:revision>32</cp:revision>
  <dcterms:created xsi:type="dcterms:W3CDTF">2018-01-11T02:07:08Z</dcterms:created>
  <dcterms:modified xsi:type="dcterms:W3CDTF">2025-07-08T23:39:24Z</dcterms:modified>
</cp:coreProperties>
</file>