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258" r:id="rId2"/>
    <p:sldId id="260" r:id="rId3"/>
    <p:sldId id="270" r:id="rId4"/>
    <p:sldId id="271" r:id="rId5"/>
    <p:sldId id="272" r:id="rId6"/>
    <p:sldId id="27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14" d="100"/>
          <a:sy n="114" d="100"/>
        </p:scale>
        <p:origin x="108" y="182"/>
      </p:cViewPr>
      <p:guideLst/>
    </p:cSldViewPr>
  </p:slideViewPr>
  <p:notesTextViewPr>
    <p:cViewPr>
      <p:scale>
        <a:sx n="1" d="1"/>
        <a:sy n="1" d="1"/>
      </p:scale>
      <p:origin x="0" y="0"/>
    </p:cViewPr>
  </p:notesTextViewPr>
  <p:notesViewPr>
    <p:cSldViewPr snapToGrid="0">
      <p:cViewPr varScale="1">
        <p:scale>
          <a:sx n="65" d="100"/>
          <a:sy n="65" d="100"/>
        </p:scale>
        <p:origin x="278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EBDA6D-DC69-4DCE-BAF7-6763517D3376}" type="datetimeFigureOut">
              <a:rPr lang="en-US"/>
              <a:t>8/26/2020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977E94-A6AB-4E02-8E43-E89F9CF4757F}" type="slidenum">
              <a:rPr/>
              <a:t>‹#›</a:t>
            </a:fld>
            <a:endParaRPr/>
          </a:p>
        </p:txBody>
      </p:sp>
    </p:spTree>
    <p:extLst>
      <p:ext uri="{BB962C8B-B14F-4D97-AF65-F5344CB8AC3E}">
        <p14:creationId xmlns:p14="http://schemas.microsoft.com/office/powerpoint/2010/main" val="2154258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7F6C43-988E-4257-9A1C-C162EF036D58}" type="datetimeFigureOut">
              <a:rPr lang="en-US"/>
              <a:t>8/26/2020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D491D0-8E1B-49C7-849B-A28568D94497}" type="slidenum">
              <a:rPr/>
              <a:t>‹#›</a:t>
            </a:fld>
            <a:endParaRPr/>
          </a:p>
        </p:txBody>
      </p:sp>
    </p:spTree>
    <p:extLst>
      <p:ext uri="{BB962C8B-B14F-4D97-AF65-F5344CB8AC3E}">
        <p14:creationId xmlns:p14="http://schemas.microsoft.com/office/powerpoint/2010/main" val="1726325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2832533" y="1371600"/>
            <a:ext cx="9359467" cy="2971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2832533" y="4462272"/>
            <a:ext cx="9359467" cy="1033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bwMode="black">
          <a:xfrm>
            <a:off x="3175199" y="1943842"/>
            <a:ext cx="8500062" cy="2387600"/>
          </a:xfrm>
        </p:spPr>
        <p:txBody>
          <a:bodyPr anchor="b"/>
          <a:lstStyle>
            <a:lvl1pPr algn="l">
              <a:lnSpc>
                <a:spcPct val="90000"/>
              </a:lnSpc>
              <a:defRPr sz="6000" b="1">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3175199" y="4538659"/>
            <a:ext cx="8500062" cy="865321"/>
          </a:xfrm>
        </p:spPr>
        <p:txBody>
          <a:bodyPr/>
          <a:lstStyle>
            <a:lvl1pPr marL="0" indent="0" algn="l">
              <a:spcBef>
                <a:spcPts val="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Date Placeholder 3"/>
          <p:cNvSpPr>
            <a:spLocks noGrp="1"/>
          </p:cNvSpPr>
          <p:nvPr>
            <p:ph type="dt" sz="half" idx="10"/>
          </p:nvPr>
        </p:nvSpPr>
        <p:spPr/>
        <p:txBody>
          <a:bodyPr/>
          <a:lstStyle>
            <a:lvl1pPr>
              <a:defRPr>
                <a:solidFill>
                  <a:schemeClr val="bg2"/>
                </a:solidFill>
              </a:defRPr>
            </a:lvl1pPr>
          </a:lstStyle>
          <a:p>
            <a:fld id="{2CCFE9AC-F15C-4FA0-A6F1-298829FA691D}" type="datetimeFigureOut">
              <a:rPr lang="en-US" smtClean="0"/>
              <a:pPr/>
              <a:t>8/26/2020</a:t>
            </a:fld>
            <a:endParaRPr lang="en-US" dirty="0"/>
          </a:p>
        </p:txBody>
      </p:sp>
      <p:sp>
        <p:nvSpPr>
          <p:cNvPr id="12" name="Footer Placeholder 4"/>
          <p:cNvSpPr>
            <a:spLocks noGrp="1"/>
          </p:cNvSpPr>
          <p:nvPr>
            <p:ph type="ftr" sz="quarter" idx="11"/>
          </p:nvPr>
        </p:nvSpPr>
        <p:spPr/>
        <p:txBody>
          <a:bodyPr/>
          <a:lstStyle>
            <a:lvl1pPr>
              <a:defRPr>
                <a:solidFill>
                  <a:schemeClr val="bg2"/>
                </a:solidFill>
              </a:defRPr>
            </a:lvl1pPr>
          </a:lstStyle>
          <a:p>
            <a:endParaRPr lang="en-US"/>
          </a:p>
        </p:txBody>
      </p:sp>
      <p:sp>
        <p:nvSpPr>
          <p:cNvPr id="13" name="Slide Number Placeholder 5"/>
          <p:cNvSpPr>
            <a:spLocks noGrp="1"/>
          </p:cNvSpPr>
          <p:nvPr>
            <p:ph type="sldNum" sz="quarter" idx="12"/>
          </p:nvPr>
        </p:nvSpPr>
        <p:spPr/>
        <p:txBody>
          <a:bodyPr/>
          <a:lstStyle>
            <a:lvl1pPr>
              <a:defRPr>
                <a:solidFill>
                  <a:schemeClr val="bg2"/>
                </a:solidFill>
              </a:defRPr>
            </a:lvl1pPr>
          </a:lstStyle>
          <a:p>
            <a:fld id="{BD266BE7-899D-4075-917F-DBDE33B6B692}" type="slidenum">
              <a:rPr lang="en-US" smtClean="0"/>
              <a:pPr/>
              <a:t>‹#›</a:t>
            </a:fld>
            <a:endParaRPr lang="en-US"/>
          </a:p>
        </p:txBody>
      </p:sp>
    </p:spTree>
    <p:extLst>
      <p:ext uri="{BB962C8B-B14F-4D97-AF65-F5344CB8AC3E}">
        <p14:creationId xmlns:p14="http://schemas.microsoft.com/office/powerpoint/2010/main" val="304754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2CCFE9AC-F15C-4FA0-A6F1-298829FA691D}" type="datetimeFigureOut">
              <a:rPr lang="en-US"/>
              <a:t>8/26/2020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2664405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p:cNvSpPr/>
          <p:nvPr/>
        </p:nvSpPr>
        <p:spPr>
          <a:xfrm rot="5400000">
            <a:off x="8267671" y="3370131"/>
            <a:ext cx="6858000" cy="1188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rot="5400000">
            <a:off x="7523375" y="2743540"/>
            <a:ext cx="6857433" cy="1371487"/>
          </a:xfrm>
          <a:prstGeom prst="rect">
            <a:avLst/>
          </a:prstGeom>
        </p:spPr>
      </p:pic>
      <p:sp>
        <p:nvSpPr>
          <p:cNvPr id="2" name="Vertical Title 1"/>
          <p:cNvSpPr>
            <a:spLocks noGrp="1"/>
          </p:cNvSpPr>
          <p:nvPr>
            <p:ph type="title" orient="vert"/>
          </p:nvPr>
        </p:nvSpPr>
        <p:spPr>
          <a:xfrm>
            <a:off x="10266348" y="462249"/>
            <a:ext cx="1370886" cy="5714714"/>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378199" y="462249"/>
            <a:ext cx="9693088" cy="571471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a:xfrm>
            <a:off x="378199" y="6356350"/>
            <a:ext cx="1971947" cy="365125"/>
          </a:xfrm>
        </p:spPr>
        <p:txBody>
          <a:bodyPr/>
          <a:lstStyle/>
          <a:p>
            <a:fld id="{2CCFE9AC-F15C-4FA0-A6F1-298829FA691D}" type="datetimeFigureOut">
              <a:rPr lang="en-US"/>
              <a:t>8/26/2020</a:t>
            </a:fld>
            <a:endParaRPr/>
          </a:p>
        </p:txBody>
      </p:sp>
      <p:sp>
        <p:nvSpPr>
          <p:cNvPr id="5" name="Footer Placeholder 4"/>
          <p:cNvSpPr>
            <a:spLocks noGrp="1"/>
          </p:cNvSpPr>
          <p:nvPr>
            <p:ph type="ftr" sz="quarter" idx="11"/>
          </p:nvPr>
        </p:nvSpPr>
        <p:spPr>
          <a:xfrm>
            <a:off x="2382374" y="6356350"/>
            <a:ext cx="5687786" cy="365125"/>
          </a:xfrm>
        </p:spPr>
        <p:txBody>
          <a:bodyPr/>
          <a:lstStyle/>
          <a:p>
            <a:endParaRPr/>
          </a:p>
        </p:txBody>
      </p:sp>
      <p:sp>
        <p:nvSpPr>
          <p:cNvPr id="6" name="Slide Number Placeholder 5"/>
          <p:cNvSpPr>
            <a:spLocks noGrp="1"/>
          </p:cNvSpPr>
          <p:nvPr>
            <p:ph type="sldNum" sz="quarter" idx="12"/>
          </p:nvPr>
        </p:nvSpPr>
        <p:spPr>
          <a:xfrm>
            <a:off x="8102389" y="6356350"/>
            <a:ext cx="1968898" cy="365125"/>
          </a:xfrm>
        </p:spPr>
        <p:txBody>
          <a:bodyPr/>
          <a:lstStyle/>
          <a:p>
            <a:fld id="{BD266BE7-899D-4075-917F-DBDE33B6B692}" type="slidenum">
              <a:rPr/>
              <a:t>‹#›</a:t>
            </a:fld>
            <a:endParaRPr/>
          </a:p>
        </p:txBody>
      </p:sp>
    </p:spTree>
    <p:extLst>
      <p:ext uri="{BB962C8B-B14F-4D97-AF65-F5344CB8AC3E}">
        <p14:creationId xmlns:p14="http://schemas.microsoft.com/office/powerpoint/2010/main" val="3029411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2CCFE9AC-F15C-4FA0-A6F1-298829FA691D}" type="datetimeFigureOut">
              <a:rPr lang="en-US"/>
              <a:t>8/26/2020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54133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3502152" y="-20637"/>
            <a:ext cx="7315200" cy="434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3502152" y="4462272"/>
            <a:ext cx="7315200" cy="1719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bwMode="black">
          <a:xfrm>
            <a:off x="3838015" y="658346"/>
            <a:ext cx="6597464" cy="3664417"/>
          </a:xfrm>
        </p:spPr>
        <p:txBody>
          <a:bodyPr anchor="b">
            <a:normAutofit/>
          </a:bodyPr>
          <a:lstStyle>
            <a:lvl1pPr>
              <a:lnSpc>
                <a:spcPct val="90000"/>
              </a:lnSpc>
              <a:defRPr sz="5000" b="1">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3838014" y="4589463"/>
            <a:ext cx="6597465" cy="1500187"/>
          </a:xfrm>
        </p:spPr>
        <p:txBody>
          <a:bodyPr/>
          <a:lstStyle>
            <a:lvl1pPr marL="0" indent="0">
              <a:spcBef>
                <a:spcPts val="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bg2"/>
                </a:solidFill>
              </a:defRPr>
            </a:lvl1pPr>
          </a:lstStyle>
          <a:p>
            <a:fld id="{2CCFE9AC-F15C-4FA0-A6F1-298829FA691D}" type="datetimeFigureOut">
              <a:rPr lang="en-US" smtClean="0"/>
              <a:pPr/>
              <a:t>8/26/2020</a:t>
            </a:fld>
            <a:endParaRPr lang="en-US"/>
          </a:p>
        </p:txBody>
      </p:sp>
      <p:sp>
        <p:nvSpPr>
          <p:cNvPr id="5" name="Footer Placeholder 4"/>
          <p:cNvSpPr>
            <a:spLocks noGrp="1"/>
          </p:cNvSpPr>
          <p:nvPr>
            <p:ph type="ftr" sz="quarter" idx="11"/>
          </p:nvPr>
        </p:nvSpPr>
        <p:spPr/>
        <p:txBody>
          <a:bodyPr/>
          <a:lstStyle>
            <a:lvl1pPr>
              <a:defRPr>
                <a:solidFill>
                  <a:schemeClr val="bg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BD266BE7-899D-4075-917F-DBDE33B6B692}" type="slidenum">
              <a:rPr lang="en-US" smtClean="0"/>
              <a:pPr/>
              <a:t>‹#›</a:t>
            </a:fld>
            <a:endParaRPr lang="en-US"/>
          </a:p>
        </p:txBody>
      </p:sp>
    </p:spTree>
    <p:extLst>
      <p:ext uri="{BB962C8B-B14F-4D97-AF65-F5344CB8AC3E}">
        <p14:creationId xmlns:p14="http://schemas.microsoft.com/office/powerpoint/2010/main" val="4282452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80160" y="2194560"/>
            <a:ext cx="4489704" cy="3986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415368" y="2194560"/>
            <a:ext cx="4493424" cy="3986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2CCFE9AC-F15C-4FA0-A6F1-298829FA691D}" type="datetimeFigureOut">
              <a:rPr lang="en-US"/>
              <a:t>8/26/2020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320104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280160" y="1828456"/>
            <a:ext cx="4489704" cy="83069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80160" y="2743194"/>
            <a:ext cx="4489704" cy="34337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19088" y="1828456"/>
            <a:ext cx="4489704" cy="83069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9088" y="2743194"/>
            <a:ext cx="4489704" cy="34337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2CCFE9AC-F15C-4FA0-A6F1-298829FA691D}" type="datetimeFigureOut">
              <a:rPr lang="en-US"/>
              <a:t>8/26/2020</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4261286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CCFE9AC-F15C-4FA0-A6F1-298829FA691D}" type="datetimeFigureOut">
              <a:rPr lang="en-US"/>
              <a:t>8/26/2020</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2641611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CFE9AC-F15C-4FA0-A6F1-298829FA691D}" type="datetimeFigureOut">
              <a:rPr lang="en-US"/>
              <a:t>8/26/2020</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1830296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a:t>Click to edit Master title style</a:t>
            </a:r>
            <a:endParaRPr/>
          </a:p>
        </p:txBody>
      </p:sp>
      <p:sp>
        <p:nvSpPr>
          <p:cNvPr id="4" name="Text Placeholder 2"/>
          <p:cNvSpPr>
            <a:spLocks noGrp="1"/>
          </p:cNvSpPr>
          <p:nvPr>
            <p:ph type="body" sz="half" idx="2"/>
          </p:nvPr>
        </p:nvSpPr>
        <p:spPr>
          <a:xfrm>
            <a:off x="1291818" y="2465294"/>
            <a:ext cx="3834874" cy="3711669"/>
          </a:xfrm>
        </p:spPr>
        <p:txBody>
          <a:bodyPr>
            <a:normAutofit/>
          </a:bodyPr>
          <a:lstStyle>
            <a:lvl1pPr marL="0" indent="0">
              <a:spcBef>
                <a:spcPts val="1500"/>
              </a:spcBef>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3"/>
          <p:cNvSpPr>
            <a:spLocks noGrp="1"/>
          </p:cNvSpPr>
          <p:nvPr>
            <p:ph idx="1"/>
          </p:nvPr>
        </p:nvSpPr>
        <p:spPr>
          <a:xfrm>
            <a:off x="5518897" y="2465294"/>
            <a:ext cx="5174504" cy="3711669"/>
          </a:xfrm>
        </p:spPr>
        <p:txBody>
          <a:bodyPr>
            <a:norm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2CCFE9AC-F15C-4FA0-A6F1-298829FA691D}" type="datetimeFigureOut">
              <a:rPr lang="en-US"/>
              <a:t>8/26/2020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311474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a:t>Click to edit Master title style</a:t>
            </a:r>
            <a:endParaRPr/>
          </a:p>
        </p:txBody>
      </p:sp>
      <p:sp>
        <p:nvSpPr>
          <p:cNvPr id="4" name="Text Placeholder 3"/>
          <p:cNvSpPr>
            <a:spLocks noGrp="1"/>
          </p:cNvSpPr>
          <p:nvPr>
            <p:ph type="body" sz="half" idx="2"/>
          </p:nvPr>
        </p:nvSpPr>
        <p:spPr>
          <a:xfrm>
            <a:off x="1291819" y="2465293"/>
            <a:ext cx="3834874" cy="3711669"/>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518896" y="1828456"/>
            <a:ext cx="5389895" cy="5029544"/>
          </a:xfrm>
        </p:spPr>
        <p:txBody>
          <a:bodyPr tIns="13716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2CCFE9AC-F15C-4FA0-A6F1-298829FA691D}" type="datetimeFigureOut">
              <a:rPr lang="en-US"/>
              <a:t>8/26/2020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4161366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347472"/>
            <a:ext cx="12188952" cy="1188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8" name="Picture 7"/>
          <p:cNvPicPr>
            <a:picLocks noChangeAspect="1"/>
          </p:cNvPicPr>
          <p:nvPr/>
        </p:nvPicPr>
        <p:blipFill>
          <a:blip r:embed="rId13">
            <a:extLst>
              <a:ext uri="{28A0092B-C50C-407E-A947-70E740481C1C}">
                <a14:useLocalDpi xmlns:a14="http://schemas.microsoft.com/office/drawing/2010/main" val="0"/>
              </a:ext>
            </a:extLst>
          </a:blip>
          <a:stretch>
            <a:fillRect/>
          </a:stretch>
        </p:blipFill>
        <p:spPr bwMode="invGray">
          <a:xfrm>
            <a:off x="0" y="457200"/>
            <a:ext cx="12188952" cy="1371257"/>
          </a:xfrm>
          <a:prstGeom prst="rect">
            <a:avLst/>
          </a:prstGeom>
        </p:spPr>
      </p:pic>
      <p:sp>
        <p:nvSpPr>
          <p:cNvPr id="2" name="Title Placeholder 1"/>
          <p:cNvSpPr>
            <a:spLocks noGrp="1"/>
          </p:cNvSpPr>
          <p:nvPr>
            <p:ph type="title"/>
          </p:nvPr>
        </p:nvSpPr>
        <p:spPr bwMode="black">
          <a:xfrm>
            <a:off x="1280160" y="466343"/>
            <a:ext cx="9628632" cy="136211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280160" y="2190749"/>
            <a:ext cx="9628632" cy="39862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280160" y="6356350"/>
            <a:ext cx="1971947" cy="365125"/>
          </a:xfrm>
          <a:prstGeom prst="rect">
            <a:avLst/>
          </a:prstGeom>
        </p:spPr>
        <p:txBody>
          <a:bodyPr vert="horz" lIns="91440" tIns="45720" rIns="91440" bIns="45720" rtlCol="0" anchor="ctr"/>
          <a:lstStyle>
            <a:lvl1pPr algn="l">
              <a:defRPr sz="1200" baseline="0">
                <a:solidFill>
                  <a:schemeClr val="tx1"/>
                </a:solidFill>
              </a:defRPr>
            </a:lvl1pPr>
          </a:lstStyle>
          <a:p>
            <a:fld id="{2CCFE9AC-F15C-4FA0-A6F1-298829FA691D}" type="datetimeFigureOut">
              <a:rPr lang="en-US" smtClean="0"/>
              <a:pPr/>
              <a:t>8/26/2020</a:t>
            </a:fld>
            <a:endParaRPr lang="en-US" dirty="0"/>
          </a:p>
        </p:txBody>
      </p:sp>
      <p:sp>
        <p:nvSpPr>
          <p:cNvPr id="5" name="Footer Placeholder 4"/>
          <p:cNvSpPr>
            <a:spLocks noGrp="1"/>
          </p:cNvSpPr>
          <p:nvPr>
            <p:ph type="ftr" sz="quarter" idx="3"/>
          </p:nvPr>
        </p:nvSpPr>
        <p:spPr>
          <a:xfrm>
            <a:off x="3252107" y="6356350"/>
            <a:ext cx="5687786" cy="365125"/>
          </a:xfrm>
          <a:prstGeom prst="rect">
            <a:avLst/>
          </a:prstGeom>
        </p:spPr>
        <p:txBody>
          <a:bodyPr vert="horz" lIns="91440" tIns="45720" rIns="91440" bIns="45720" rtlCol="0" anchor="ctr"/>
          <a:lstStyle>
            <a:lvl1pPr algn="ctr">
              <a:defRPr sz="1200" baseline="0">
                <a:solidFill>
                  <a:schemeClr val="tx1"/>
                </a:solidFill>
              </a:defRPr>
            </a:lvl1pPr>
          </a:lstStyle>
          <a:p>
            <a:endParaRPr lang="en-US"/>
          </a:p>
        </p:txBody>
      </p:sp>
      <p:sp>
        <p:nvSpPr>
          <p:cNvPr id="6" name="Slide Number Placeholder 5"/>
          <p:cNvSpPr>
            <a:spLocks noGrp="1"/>
          </p:cNvSpPr>
          <p:nvPr>
            <p:ph type="sldNum" sz="quarter" idx="4"/>
          </p:nvPr>
        </p:nvSpPr>
        <p:spPr>
          <a:xfrm>
            <a:off x="8939894" y="6356350"/>
            <a:ext cx="1968898" cy="365125"/>
          </a:xfrm>
          <a:prstGeom prst="rect">
            <a:avLst/>
          </a:prstGeom>
        </p:spPr>
        <p:txBody>
          <a:bodyPr vert="horz" lIns="91440" tIns="45720" rIns="91440" bIns="45720" rtlCol="0" anchor="ctr"/>
          <a:lstStyle>
            <a:lvl1pPr algn="r">
              <a:defRPr sz="1200" baseline="0">
                <a:solidFill>
                  <a:schemeClr val="tx1"/>
                </a:solidFill>
              </a:defRPr>
            </a:lvl1pPr>
          </a:lstStyle>
          <a:p>
            <a:fld id="{BD266BE7-899D-4075-917F-DBDE33B6B692}" type="slidenum">
              <a:rPr lang="en-US" smtClean="0"/>
              <a:pPr/>
              <a:t>‹#›</a:t>
            </a:fld>
            <a:endParaRPr lang="en-US"/>
          </a:p>
        </p:txBody>
      </p:sp>
    </p:spTree>
    <p:extLst>
      <p:ext uri="{BB962C8B-B14F-4D97-AF65-F5344CB8AC3E}">
        <p14:creationId xmlns:p14="http://schemas.microsoft.com/office/powerpoint/2010/main" val="2871921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5000"/>
        </a:lnSpc>
        <a:spcBef>
          <a:spcPct val="0"/>
        </a:spcBef>
        <a:buNone/>
        <a:defRPr sz="3000" kern="1200">
          <a:solidFill>
            <a:schemeClr val="bg1"/>
          </a:solidFill>
          <a:latin typeface="+mj-lt"/>
          <a:ea typeface="+mj-ea"/>
          <a:cs typeface="+mj-cs"/>
        </a:defRPr>
      </a:lvl1pPr>
    </p:titleStyle>
    <p:body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mn-lt"/>
          <a:ea typeface="+mn-ea"/>
          <a:cs typeface="+mn-cs"/>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fif"/><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hyperlink" Target="http://www.kaggle.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thatdanish/IEEE-AP-MTT-Report-Project/blob/master/antenna_design.ipynb"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75199" y="1832524"/>
            <a:ext cx="8500062" cy="2387600"/>
          </a:xfrm>
        </p:spPr>
        <p:txBody>
          <a:bodyPr/>
          <a:lstStyle/>
          <a:p>
            <a:r>
              <a:rPr lang="en-US" dirty="0"/>
              <a:t>Antenna Design Machine Learning Model</a:t>
            </a:r>
          </a:p>
        </p:txBody>
      </p:sp>
      <p:sp>
        <p:nvSpPr>
          <p:cNvPr id="3" name="Subtitle 2"/>
          <p:cNvSpPr>
            <a:spLocks noGrp="1"/>
          </p:cNvSpPr>
          <p:nvPr>
            <p:ph type="subTitle" idx="1"/>
          </p:nvPr>
        </p:nvSpPr>
        <p:spPr/>
        <p:txBody>
          <a:bodyPr/>
          <a:lstStyle/>
          <a:p>
            <a:r>
              <a:rPr lang="en-US" sz="1600" dirty="0"/>
              <a:t>Mohd. Danish Khursheed </a:t>
            </a:r>
          </a:p>
          <a:p>
            <a:r>
              <a:rPr lang="en-US" sz="1600" dirty="0"/>
              <a:t>Dpt. Of Electronics Engineering</a:t>
            </a:r>
          </a:p>
          <a:p>
            <a:r>
              <a:rPr lang="en-US" sz="1600" dirty="0"/>
              <a:t>Zakir Hussain College Of Engineering and Technology, AMU</a:t>
            </a:r>
          </a:p>
          <a:p>
            <a:endParaRPr lang="en-US" dirty="0"/>
          </a:p>
        </p:txBody>
      </p:sp>
    </p:spTree>
    <p:extLst>
      <p:ext uri="{BB962C8B-B14F-4D97-AF65-F5344CB8AC3E}">
        <p14:creationId xmlns:p14="http://schemas.microsoft.com/office/powerpoint/2010/main" val="1732698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dirty="0"/>
              <a:t>Contents:</a:t>
            </a:r>
          </a:p>
        </p:txBody>
      </p:sp>
      <p:sp>
        <p:nvSpPr>
          <p:cNvPr id="14" name="Content Placeholder 2"/>
          <p:cNvSpPr>
            <a:spLocks noGrp="1"/>
          </p:cNvSpPr>
          <p:nvPr>
            <p:ph idx="1"/>
          </p:nvPr>
        </p:nvSpPr>
        <p:spPr/>
        <p:txBody>
          <a:bodyPr/>
          <a:lstStyle/>
          <a:p>
            <a:r>
              <a:rPr lang="en-US" dirty="0"/>
              <a:t>Requirements</a:t>
            </a:r>
          </a:p>
          <a:p>
            <a:r>
              <a:rPr lang="en-US" dirty="0"/>
              <a:t>Model Explanations</a:t>
            </a:r>
          </a:p>
          <a:p>
            <a:r>
              <a:rPr lang="en-US" dirty="0"/>
              <a:t>Model Architecture</a:t>
            </a:r>
          </a:p>
          <a:p>
            <a:r>
              <a:rPr lang="en-US" dirty="0"/>
              <a:t>Conclusion</a:t>
            </a:r>
          </a:p>
        </p:txBody>
      </p:sp>
    </p:spTree>
    <p:extLst>
      <p:ext uri="{BB962C8B-B14F-4D97-AF65-F5344CB8AC3E}">
        <p14:creationId xmlns:p14="http://schemas.microsoft.com/office/powerpoint/2010/main" val="144035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4D177-50DC-4DE8-AF5F-67180E8E1163}"/>
              </a:ext>
            </a:extLst>
          </p:cNvPr>
          <p:cNvSpPr>
            <a:spLocks noGrp="1"/>
          </p:cNvSpPr>
          <p:nvPr>
            <p:ph type="title"/>
          </p:nvPr>
        </p:nvSpPr>
        <p:spPr/>
        <p:txBody>
          <a:bodyPr/>
          <a:lstStyle/>
          <a:p>
            <a:r>
              <a:rPr lang="en-IN" dirty="0"/>
              <a:t>Requirements:</a:t>
            </a:r>
          </a:p>
        </p:txBody>
      </p:sp>
      <p:sp>
        <p:nvSpPr>
          <p:cNvPr id="3" name="Content Placeholder 2">
            <a:extLst>
              <a:ext uri="{FF2B5EF4-FFF2-40B4-BE49-F238E27FC236}">
                <a16:creationId xmlns:a16="http://schemas.microsoft.com/office/drawing/2014/main" id="{94E5325E-0541-48B5-B4AC-BF2ABCC35E2C}"/>
              </a:ext>
            </a:extLst>
          </p:cNvPr>
          <p:cNvSpPr>
            <a:spLocks noGrp="1"/>
          </p:cNvSpPr>
          <p:nvPr>
            <p:ph idx="1"/>
          </p:nvPr>
        </p:nvSpPr>
        <p:spPr>
          <a:xfrm>
            <a:off x="1280160" y="2190749"/>
            <a:ext cx="3593990" cy="3986213"/>
          </a:xfrm>
        </p:spPr>
        <p:txBody>
          <a:bodyPr/>
          <a:lstStyle/>
          <a:p>
            <a:r>
              <a:rPr lang="en-IN" dirty="0"/>
              <a:t>TensorFlow</a:t>
            </a:r>
          </a:p>
          <a:p>
            <a:r>
              <a:rPr lang="en-IN" dirty="0"/>
              <a:t>Keras</a:t>
            </a:r>
          </a:p>
          <a:p>
            <a:r>
              <a:rPr lang="en-IN" dirty="0"/>
              <a:t>Pandas</a:t>
            </a:r>
          </a:p>
          <a:p>
            <a:r>
              <a:rPr lang="en-IN" dirty="0"/>
              <a:t>NumPy</a:t>
            </a:r>
          </a:p>
          <a:p>
            <a:r>
              <a:rPr lang="en-IN" dirty="0"/>
              <a:t>Matplotlib</a:t>
            </a:r>
          </a:p>
          <a:p>
            <a:r>
              <a:rPr lang="en-IN" dirty="0"/>
              <a:t>Scikit-learn</a:t>
            </a:r>
          </a:p>
          <a:p>
            <a:r>
              <a:rPr lang="en-IN" dirty="0"/>
              <a:t>Git (optional)</a:t>
            </a:r>
          </a:p>
        </p:txBody>
      </p:sp>
      <p:pic>
        <p:nvPicPr>
          <p:cNvPr id="11" name="Picture 10">
            <a:extLst>
              <a:ext uri="{FF2B5EF4-FFF2-40B4-BE49-F238E27FC236}">
                <a16:creationId xmlns:a16="http://schemas.microsoft.com/office/drawing/2014/main" id="{0C1C0A50-6560-49F9-A0DF-7EB6F497B3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6084" y="3189769"/>
            <a:ext cx="3102370" cy="1070840"/>
          </a:xfrm>
          <a:prstGeom prst="rect">
            <a:avLst/>
          </a:prstGeom>
        </p:spPr>
      </p:pic>
      <p:pic>
        <p:nvPicPr>
          <p:cNvPr id="13" name="Picture 12">
            <a:extLst>
              <a:ext uri="{FF2B5EF4-FFF2-40B4-BE49-F238E27FC236}">
                <a16:creationId xmlns:a16="http://schemas.microsoft.com/office/drawing/2014/main" id="{4AC48242-CC15-43C4-945B-59A78DC237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6084" y="1928759"/>
            <a:ext cx="3102370" cy="1197620"/>
          </a:xfrm>
          <a:prstGeom prst="rect">
            <a:avLst/>
          </a:prstGeom>
        </p:spPr>
      </p:pic>
      <p:pic>
        <p:nvPicPr>
          <p:cNvPr id="15" name="Picture 14">
            <a:extLst>
              <a:ext uri="{FF2B5EF4-FFF2-40B4-BE49-F238E27FC236}">
                <a16:creationId xmlns:a16="http://schemas.microsoft.com/office/drawing/2014/main" id="{B924081A-8D10-4736-92BD-2D37BFE9A7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26084" y="5486400"/>
            <a:ext cx="3102370" cy="1070840"/>
          </a:xfrm>
          <a:prstGeom prst="rect">
            <a:avLst/>
          </a:prstGeom>
        </p:spPr>
      </p:pic>
      <p:pic>
        <p:nvPicPr>
          <p:cNvPr id="17" name="Picture 16">
            <a:extLst>
              <a:ext uri="{FF2B5EF4-FFF2-40B4-BE49-F238E27FC236}">
                <a16:creationId xmlns:a16="http://schemas.microsoft.com/office/drawing/2014/main" id="{1AE4FF57-7944-4DC0-A180-C57B0CBD2BB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26084" y="4323999"/>
            <a:ext cx="3102370" cy="1070840"/>
          </a:xfrm>
          <a:prstGeom prst="rect">
            <a:avLst/>
          </a:prstGeom>
        </p:spPr>
      </p:pic>
    </p:spTree>
    <p:extLst>
      <p:ext uri="{BB962C8B-B14F-4D97-AF65-F5344CB8AC3E}">
        <p14:creationId xmlns:p14="http://schemas.microsoft.com/office/powerpoint/2010/main" val="419446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92234-6C8E-406E-99FB-172BAB2816F7}"/>
              </a:ext>
            </a:extLst>
          </p:cNvPr>
          <p:cNvSpPr>
            <a:spLocks noGrp="1"/>
          </p:cNvSpPr>
          <p:nvPr>
            <p:ph type="title"/>
          </p:nvPr>
        </p:nvSpPr>
        <p:spPr/>
        <p:txBody>
          <a:bodyPr/>
          <a:lstStyle/>
          <a:p>
            <a:r>
              <a:rPr lang="en-IN" dirty="0"/>
              <a:t>Model Explanation:</a:t>
            </a:r>
          </a:p>
        </p:txBody>
      </p:sp>
      <p:sp>
        <p:nvSpPr>
          <p:cNvPr id="3" name="Content Placeholder 2">
            <a:extLst>
              <a:ext uri="{FF2B5EF4-FFF2-40B4-BE49-F238E27FC236}">
                <a16:creationId xmlns:a16="http://schemas.microsoft.com/office/drawing/2014/main" id="{6A9FA16D-7921-486B-9F9E-CDBE59A9341F}"/>
              </a:ext>
            </a:extLst>
          </p:cNvPr>
          <p:cNvSpPr>
            <a:spLocks noGrp="1"/>
          </p:cNvSpPr>
          <p:nvPr>
            <p:ph idx="1"/>
          </p:nvPr>
        </p:nvSpPr>
        <p:spPr>
          <a:xfrm>
            <a:off x="1280160" y="2130948"/>
            <a:ext cx="10495722" cy="4727051"/>
          </a:xfrm>
        </p:spPr>
        <p:txBody>
          <a:bodyPr>
            <a:normAutofit fontScale="77500" lnSpcReduction="20000"/>
          </a:bodyPr>
          <a:lstStyle/>
          <a:p>
            <a:r>
              <a:rPr lang="en-IN" sz="2900" b="1" u="sng" dirty="0"/>
              <a:t>Dataset: </a:t>
            </a:r>
            <a:r>
              <a:rPr lang="en-IN" sz="2900" dirty="0"/>
              <a:t>The dataset is open sourced on </a:t>
            </a:r>
            <a:r>
              <a:rPr lang="en-IN" sz="2900" dirty="0">
                <a:hlinkClick r:id="rId2"/>
              </a:rPr>
              <a:t>www.Kaggle.com</a:t>
            </a:r>
            <a:r>
              <a:rPr lang="en-IN" sz="2900" dirty="0"/>
              <a:t>. It contains 13 columns and 573 rows. Each column represents a different parameter of antenna design, for e.g.; width and height of the SRR cell, gap between the ring, distance between antenna patch and array, antenna gain, width of the rings etc.</a:t>
            </a:r>
          </a:p>
          <a:p>
            <a:r>
              <a:rPr lang="en-IN" sz="2800" b="1" u="sng" dirty="0"/>
              <a:t>Data Pre-processing</a:t>
            </a:r>
            <a:r>
              <a:rPr lang="en-IN" sz="3200" dirty="0"/>
              <a:t>: </a:t>
            </a:r>
            <a:r>
              <a:rPr lang="en-IN" sz="2800" dirty="0"/>
              <a:t>All the parameter are scaled by the method of robust scaling , except the target variables.</a:t>
            </a:r>
          </a:p>
          <a:p>
            <a:r>
              <a:rPr lang="en-IN" sz="2900" b="1" u="sng" dirty="0"/>
              <a:t>Approach: </a:t>
            </a:r>
            <a:r>
              <a:rPr lang="en-IN" sz="2900" dirty="0"/>
              <a:t>Our aim is to make a model which can learn upon the said parameters and be able to make  valid predictions of the target variable on an arbitrary dataset. By target variable we meant those variable that model would be able to predict upon seeing the other required parameters.  We would take two parameters as target variable namely :</a:t>
            </a:r>
          </a:p>
          <a:p>
            <a:pPr lvl="2"/>
            <a:r>
              <a:rPr lang="en-IN" sz="2900" dirty="0"/>
              <a:t>Power Radiated </a:t>
            </a:r>
          </a:p>
          <a:p>
            <a:pPr lvl="2"/>
            <a:r>
              <a:rPr lang="en-IN" sz="2900" dirty="0"/>
              <a:t>Power Accepted</a:t>
            </a:r>
          </a:p>
          <a:p>
            <a:pPr marL="914400" lvl="2" indent="0">
              <a:buNone/>
            </a:pPr>
            <a:endParaRPr lang="en-IN" sz="2600" dirty="0"/>
          </a:p>
          <a:p>
            <a:pPr marL="914400" lvl="2" indent="0">
              <a:buNone/>
            </a:pPr>
            <a:endParaRPr lang="en-IN" sz="800" dirty="0"/>
          </a:p>
          <a:p>
            <a:pPr marL="914400" lvl="2" indent="0">
              <a:buNone/>
            </a:pPr>
            <a:endParaRPr lang="en-IN" sz="800" dirty="0"/>
          </a:p>
          <a:p>
            <a:pPr marL="914400" lvl="2" indent="0">
              <a:buNone/>
            </a:pPr>
            <a:endParaRPr lang="en-IN" sz="800" dirty="0"/>
          </a:p>
          <a:p>
            <a:pPr marL="914400" lvl="2" indent="0">
              <a:buNone/>
            </a:pPr>
            <a:r>
              <a:rPr lang="en-IN" sz="800" dirty="0"/>
              <a:t>	</a:t>
            </a:r>
            <a:endParaRPr lang="en-IN" dirty="0"/>
          </a:p>
        </p:txBody>
      </p:sp>
    </p:spTree>
    <p:extLst>
      <p:ext uri="{BB962C8B-B14F-4D97-AF65-F5344CB8AC3E}">
        <p14:creationId xmlns:p14="http://schemas.microsoft.com/office/powerpoint/2010/main" val="478596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9DEBC-63F4-4301-A0BD-3AECC530DA0E}"/>
              </a:ext>
            </a:extLst>
          </p:cNvPr>
          <p:cNvSpPr>
            <a:spLocks noGrp="1"/>
          </p:cNvSpPr>
          <p:nvPr>
            <p:ph type="title"/>
          </p:nvPr>
        </p:nvSpPr>
        <p:spPr/>
        <p:txBody>
          <a:bodyPr/>
          <a:lstStyle/>
          <a:p>
            <a:r>
              <a:rPr lang="en-IN" dirty="0"/>
              <a:t>Model Architecture:</a:t>
            </a:r>
          </a:p>
        </p:txBody>
      </p:sp>
      <p:sp>
        <p:nvSpPr>
          <p:cNvPr id="3" name="Content Placeholder 2">
            <a:extLst>
              <a:ext uri="{FF2B5EF4-FFF2-40B4-BE49-F238E27FC236}">
                <a16:creationId xmlns:a16="http://schemas.microsoft.com/office/drawing/2014/main" id="{145E3452-C768-4C1A-8804-74FDF31D787D}"/>
              </a:ext>
            </a:extLst>
          </p:cNvPr>
          <p:cNvSpPr>
            <a:spLocks noGrp="1"/>
          </p:cNvSpPr>
          <p:nvPr>
            <p:ph idx="1"/>
          </p:nvPr>
        </p:nvSpPr>
        <p:spPr>
          <a:xfrm>
            <a:off x="198783" y="2031723"/>
            <a:ext cx="5208104" cy="4766642"/>
          </a:xfrm>
        </p:spPr>
        <p:txBody>
          <a:bodyPr>
            <a:normAutofit/>
          </a:bodyPr>
          <a:lstStyle/>
          <a:p>
            <a:r>
              <a:rPr lang="en-IN" dirty="0"/>
              <a:t>Layers:</a:t>
            </a:r>
          </a:p>
          <a:p>
            <a:pPr lvl="2"/>
            <a:r>
              <a:rPr lang="en-IN" dirty="0"/>
              <a:t>Dense -- (5) – Activation function = ReLU</a:t>
            </a:r>
          </a:p>
          <a:p>
            <a:pPr marL="914400" lvl="2" indent="0">
              <a:buNone/>
            </a:pPr>
            <a:r>
              <a:rPr lang="en-IN" dirty="0"/>
              <a:t>	        – </a:t>
            </a:r>
            <a:r>
              <a:rPr lang="en-IN" sz="1800" dirty="0"/>
              <a:t>Activation function (output layer) = Linear</a:t>
            </a:r>
          </a:p>
          <a:p>
            <a:pPr lvl="2"/>
            <a:r>
              <a:rPr lang="en-IN" dirty="0"/>
              <a:t>Dropout -- (1) </a:t>
            </a:r>
          </a:p>
          <a:p>
            <a:r>
              <a:rPr lang="en-IN" dirty="0"/>
              <a:t>Loss Function:</a:t>
            </a:r>
          </a:p>
          <a:p>
            <a:pPr lvl="4"/>
            <a:r>
              <a:rPr lang="en-IN" dirty="0"/>
              <a:t>Mean Squared Error (for both the output layers)</a:t>
            </a:r>
          </a:p>
          <a:p>
            <a:r>
              <a:rPr lang="en-IN" dirty="0"/>
              <a:t>Metrics: </a:t>
            </a:r>
          </a:p>
          <a:p>
            <a:pPr lvl="2"/>
            <a:r>
              <a:rPr lang="en-IN" dirty="0"/>
              <a:t>Mean Absolute Error (for both the output layer)</a:t>
            </a:r>
          </a:p>
          <a:p>
            <a:r>
              <a:rPr lang="en-IN" dirty="0"/>
              <a:t>Optimizer:</a:t>
            </a:r>
          </a:p>
          <a:p>
            <a:pPr lvl="3"/>
            <a:r>
              <a:rPr lang="en-IN" dirty="0"/>
              <a:t>Adam (with default values)</a:t>
            </a:r>
          </a:p>
        </p:txBody>
      </p:sp>
      <p:pic>
        <p:nvPicPr>
          <p:cNvPr id="6" name="Picture 5">
            <a:extLst>
              <a:ext uri="{FF2B5EF4-FFF2-40B4-BE49-F238E27FC236}">
                <a16:creationId xmlns:a16="http://schemas.microsoft.com/office/drawing/2014/main" id="{0D35C505-6C78-4EB8-9705-EE25DE8A5A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8769" y="1924239"/>
            <a:ext cx="4063779" cy="4933761"/>
          </a:xfrm>
          <a:prstGeom prst="rect">
            <a:avLst/>
          </a:prstGeom>
        </p:spPr>
      </p:pic>
      <p:pic>
        <p:nvPicPr>
          <p:cNvPr id="9" name="Picture 8">
            <a:extLst>
              <a:ext uri="{FF2B5EF4-FFF2-40B4-BE49-F238E27FC236}">
                <a16:creationId xmlns:a16="http://schemas.microsoft.com/office/drawing/2014/main" id="{C9A794F9-C124-4DA1-99BD-0AC35B1774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2673" y="1924238"/>
            <a:ext cx="2419350" cy="2365513"/>
          </a:xfrm>
          <a:prstGeom prst="rect">
            <a:avLst/>
          </a:prstGeom>
        </p:spPr>
      </p:pic>
      <p:pic>
        <p:nvPicPr>
          <p:cNvPr id="11" name="Picture 10">
            <a:extLst>
              <a:ext uri="{FF2B5EF4-FFF2-40B4-BE49-F238E27FC236}">
                <a16:creationId xmlns:a16="http://schemas.microsoft.com/office/drawing/2014/main" id="{303CF161-6002-4B3F-93EA-25FDB63CC2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3633" y="4492487"/>
            <a:ext cx="2419350" cy="2365513"/>
          </a:xfrm>
          <a:prstGeom prst="rect">
            <a:avLst/>
          </a:prstGeom>
        </p:spPr>
      </p:pic>
    </p:spTree>
    <p:extLst>
      <p:ext uri="{BB962C8B-B14F-4D97-AF65-F5344CB8AC3E}">
        <p14:creationId xmlns:p14="http://schemas.microsoft.com/office/powerpoint/2010/main" val="1739236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C0925-FDE0-4130-989D-64E8883530AD}"/>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CE9DFF68-901F-4E59-95EC-B02904D53952}"/>
              </a:ext>
            </a:extLst>
          </p:cNvPr>
          <p:cNvSpPr>
            <a:spLocks noGrp="1"/>
          </p:cNvSpPr>
          <p:nvPr>
            <p:ph idx="1"/>
          </p:nvPr>
        </p:nvSpPr>
        <p:spPr>
          <a:xfrm>
            <a:off x="492981" y="2190749"/>
            <a:ext cx="11354461" cy="3986213"/>
          </a:xfrm>
        </p:spPr>
        <p:txBody>
          <a:bodyPr>
            <a:normAutofit/>
          </a:bodyPr>
          <a:lstStyle/>
          <a:p>
            <a:pPr marL="0" indent="0">
              <a:buNone/>
            </a:pPr>
            <a:r>
              <a:rPr lang="en-IN" dirty="0"/>
              <a:t>In this exemplar deep learning model we predicted two significant parameters for antenna designing. This could also be done on a much larger and a more professional scale which would result in the significant efficiency boost in designing process. </a:t>
            </a:r>
          </a:p>
          <a:p>
            <a:pPr marL="0" indent="0">
              <a:buNone/>
            </a:pPr>
            <a:r>
              <a:rPr lang="en-IN" dirty="0"/>
              <a:t>Generally data is much more thoroughly pre-processed and also is much more in amount, which in return result in better results.</a:t>
            </a:r>
          </a:p>
          <a:p>
            <a:pPr marL="0" indent="0">
              <a:buNone/>
            </a:pPr>
            <a:endParaRPr lang="en-IN" dirty="0"/>
          </a:p>
          <a:p>
            <a:pPr marL="0" indent="0">
              <a:buNone/>
            </a:pPr>
            <a:r>
              <a:rPr lang="en-IN" b="1" dirty="0"/>
              <a:t>Model Code File Link: </a:t>
            </a:r>
            <a:r>
              <a:rPr lang="en-IN" dirty="0">
                <a:hlinkClick r:id="rId2"/>
              </a:rPr>
              <a:t>https://github.com/thatdanish/IEEE-AP-MTT-Report-Project/blob/master/antenna_design.ipynb</a:t>
            </a:r>
            <a:endParaRPr lang="en-IN" dirty="0"/>
          </a:p>
        </p:txBody>
      </p:sp>
    </p:spTree>
    <p:extLst>
      <p:ext uri="{BB962C8B-B14F-4D97-AF65-F5344CB8AC3E}">
        <p14:creationId xmlns:p14="http://schemas.microsoft.com/office/powerpoint/2010/main" val="256811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Educational subjects 16x9">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7.potx" id="{6B18C398-4F76-4BDC-B8A4-D02A96E0AA82}" vid="{FBF1AC64-E511-41D2-AA23-0E693E79CD77}"/>
    </a:ext>
  </a:extLst>
</a:theme>
</file>

<file path=ppt/theme/theme2.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Educational subjects presentation, chalkboard illustrations design (widescreen)</Template>
  <TotalTime>287</TotalTime>
  <Words>354</Words>
  <Application>Microsoft Office PowerPoint</Application>
  <PresentationFormat>Widescreen</PresentationFormat>
  <Paragraphs>44</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Calibri</vt:lpstr>
      <vt:lpstr>Wingdings</vt:lpstr>
      <vt:lpstr>Educational subjects 16x9</vt:lpstr>
      <vt:lpstr>Antenna Design Machine Learning Model</vt:lpstr>
      <vt:lpstr>Contents:</vt:lpstr>
      <vt:lpstr>Requirements:</vt:lpstr>
      <vt:lpstr>Model Explanation:</vt:lpstr>
      <vt:lpstr>Model Architecture: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Antenna Design Deep Learning Model</dc:title>
  <dc:creator>Md Danish Khursheed</dc:creator>
  <cp:lastModifiedBy>Md Danish Khursheed</cp:lastModifiedBy>
  <cp:revision>31</cp:revision>
  <dcterms:created xsi:type="dcterms:W3CDTF">2020-08-25T06:21:09Z</dcterms:created>
  <dcterms:modified xsi:type="dcterms:W3CDTF">2020-08-26T15:37:43Z</dcterms:modified>
</cp:coreProperties>
</file>