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0" r:id="rId3"/>
    <p:sldId id="270" r:id="rId4"/>
    <p:sldId id="271" r:id="rId5"/>
    <p:sldId id="272"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108" y="18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8/26/2020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8/26/2020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8/26/2020</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8/26/2020</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8/26/2020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8/26/2020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8/26/2020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8/26/2020</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Antenna Design Deep Learning Model</a:t>
            </a:r>
          </a:p>
        </p:txBody>
      </p:sp>
      <p:sp>
        <p:nvSpPr>
          <p:cNvPr id="3" name="Subtitle 2"/>
          <p:cNvSpPr>
            <a:spLocks noGrp="1"/>
          </p:cNvSpPr>
          <p:nvPr>
            <p:ph type="subTitle" idx="1"/>
          </p:nvPr>
        </p:nvSpPr>
        <p:spPr/>
        <p:txBody>
          <a:bodyPr/>
          <a:lstStyle/>
          <a:p>
            <a:r>
              <a:rPr lang="en-US" sz="1600" dirty="0"/>
              <a:t>Mohd. Danish Khursheed </a:t>
            </a:r>
          </a:p>
          <a:p>
            <a:r>
              <a:rPr lang="en-US" sz="1600" dirty="0"/>
              <a:t>Dpt. Of Electronics Engineering</a:t>
            </a:r>
          </a:p>
          <a:p>
            <a:r>
              <a:rPr lang="en-US" sz="1600" dirty="0"/>
              <a:t>Zakir Hussain College Of Engineering and Technology, AMU</a:t>
            </a:r>
          </a:p>
          <a:p>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Contents:</a:t>
            </a:r>
          </a:p>
        </p:txBody>
      </p:sp>
      <p:sp>
        <p:nvSpPr>
          <p:cNvPr id="14" name="Content Placeholder 2"/>
          <p:cNvSpPr>
            <a:spLocks noGrp="1"/>
          </p:cNvSpPr>
          <p:nvPr>
            <p:ph idx="1"/>
          </p:nvPr>
        </p:nvSpPr>
        <p:spPr/>
        <p:txBody>
          <a:bodyPr/>
          <a:lstStyle/>
          <a:p>
            <a:r>
              <a:rPr lang="en-US" dirty="0"/>
              <a:t>Requirements</a:t>
            </a:r>
          </a:p>
          <a:p>
            <a:r>
              <a:rPr lang="en-US" dirty="0"/>
              <a:t>Model Explanations</a:t>
            </a:r>
          </a:p>
          <a:p>
            <a:r>
              <a:rPr lang="en-US" dirty="0"/>
              <a:t>Model Architecture</a:t>
            </a:r>
          </a:p>
          <a:p>
            <a:r>
              <a:rPr lang="en-US" dirty="0"/>
              <a:t>Conclusion</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D177-50DC-4DE8-AF5F-67180E8E1163}"/>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94E5325E-0541-48B5-B4AC-BF2ABCC35E2C}"/>
              </a:ext>
            </a:extLst>
          </p:cNvPr>
          <p:cNvSpPr>
            <a:spLocks noGrp="1"/>
          </p:cNvSpPr>
          <p:nvPr>
            <p:ph idx="1"/>
          </p:nvPr>
        </p:nvSpPr>
        <p:spPr>
          <a:xfrm>
            <a:off x="1280160" y="2190749"/>
            <a:ext cx="3593990" cy="3986213"/>
          </a:xfrm>
        </p:spPr>
        <p:txBody>
          <a:bodyPr/>
          <a:lstStyle/>
          <a:p>
            <a:r>
              <a:rPr lang="en-IN" dirty="0"/>
              <a:t>TensorFlow</a:t>
            </a:r>
          </a:p>
          <a:p>
            <a:r>
              <a:rPr lang="en-IN" dirty="0"/>
              <a:t>Keras</a:t>
            </a:r>
          </a:p>
          <a:p>
            <a:r>
              <a:rPr lang="en-IN" dirty="0"/>
              <a:t>Pandas</a:t>
            </a:r>
          </a:p>
          <a:p>
            <a:r>
              <a:rPr lang="en-IN" dirty="0"/>
              <a:t>NumPy</a:t>
            </a:r>
          </a:p>
          <a:p>
            <a:r>
              <a:rPr lang="en-IN" dirty="0"/>
              <a:t>Matplotlib</a:t>
            </a:r>
          </a:p>
          <a:p>
            <a:r>
              <a:rPr lang="en-IN" dirty="0"/>
              <a:t>Scikit-learn</a:t>
            </a:r>
          </a:p>
          <a:p>
            <a:r>
              <a:rPr lang="en-IN" dirty="0"/>
              <a:t>Git (optional)</a:t>
            </a:r>
          </a:p>
        </p:txBody>
      </p:sp>
      <p:pic>
        <p:nvPicPr>
          <p:cNvPr id="11" name="Picture 10">
            <a:extLst>
              <a:ext uri="{FF2B5EF4-FFF2-40B4-BE49-F238E27FC236}">
                <a16:creationId xmlns:a16="http://schemas.microsoft.com/office/drawing/2014/main" id="{0C1C0A50-6560-49F9-A0DF-7EB6F497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84" y="3189769"/>
            <a:ext cx="3102370" cy="1070840"/>
          </a:xfrm>
          <a:prstGeom prst="rect">
            <a:avLst/>
          </a:prstGeom>
        </p:spPr>
      </p:pic>
      <p:pic>
        <p:nvPicPr>
          <p:cNvPr id="13" name="Picture 12">
            <a:extLst>
              <a:ext uri="{FF2B5EF4-FFF2-40B4-BE49-F238E27FC236}">
                <a16:creationId xmlns:a16="http://schemas.microsoft.com/office/drawing/2014/main" id="{4AC48242-CC15-43C4-945B-59A78DC23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084" y="1928759"/>
            <a:ext cx="3102370" cy="1197620"/>
          </a:xfrm>
          <a:prstGeom prst="rect">
            <a:avLst/>
          </a:prstGeom>
        </p:spPr>
      </p:pic>
      <p:pic>
        <p:nvPicPr>
          <p:cNvPr id="15" name="Picture 14">
            <a:extLst>
              <a:ext uri="{FF2B5EF4-FFF2-40B4-BE49-F238E27FC236}">
                <a16:creationId xmlns:a16="http://schemas.microsoft.com/office/drawing/2014/main" id="{B924081A-8D10-4736-92BD-2D37BFE9A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6084" y="5486400"/>
            <a:ext cx="3102370" cy="1070840"/>
          </a:xfrm>
          <a:prstGeom prst="rect">
            <a:avLst/>
          </a:prstGeom>
        </p:spPr>
      </p:pic>
      <p:pic>
        <p:nvPicPr>
          <p:cNvPr id="17" name="Picture 16">
            <a:extLst>
              <a:ext uri="{FF2B5EF4-FFF2-40B4-BE49-F238E27FC236}">
                <a16:creationId xmlns:a16="http://schemas.microsoft.com/office/drawing/2014/main" id="{1AE4FF57-7944-4DC0-A180-C57B0CBD2B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6084" y="4323999"/>
            <a:ext cx="3102370" cy="1070840"/>
          </a:xfrm>
          <a:prstGeom prst="rect">
            <a:avLst/>
          </a:prstGeom>
        </p:spPr>
      </p:pic>
    </p:spTree>
    <p:extLst>
      <p:ext uri="{BB962C8B-B14F-4D97-AF65-F5344CB8AC3E}">
        <p14:creationId xmlns:p14="http://schemas.microsoft.com/office/powerpoint/2010/main" val="419446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234-6C8E-406E-99FB-172BAB2816F7}"/>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6A9FA16D-7921-486B-9F9E-CDBE59A9341F}"/>
              </a:ext>
            </a:extLst>
          </p:cNvPr>
          <p:cNvSpPr>
            <a:spLocks noGrp="1"/>
          </p:cNvSpPr>
          <p:nvPr>
            <p:ph idx="1"/>
          </p:nvPr>
        </p:nvSpPr>
        <p:spPr>
          <a:xfrm>
            <a:off x="1280160" y="2130948"/>
            <a:ext cx="10495722" cy="4727051"/>
          </a:xfrm>
        </p:spPr>
        <p:txBody>
          <a:bodyPr>
            <a:normAutofit fontScale="77500" lnSpcReduction="20000"/>
          </a:bodyPr>
          <a:lstStyle/>
          <a:p>
            <a:r>
              <a:rPr lang="en-IN" sz="2900" b="1" u="sng" dirty="0"/>
              <a:t>Dataset: </a:t>
            </a:r>
            <a:r>
              <a:rPr lang="en-IN" sz="2900" dirty="0"/>
              <a:t>The dataset is open sourced on </a:t>
            </a:r>
            <a:r>
              <a:rPr lang="en-IN" sz="2900" dirty="0">
                <a:hlinkClick r:id="rId2"/>
              </a:rPr>
              <a:t>www.Kaggle.com</a:t>
            </a:r>
            <a:r>
              <a:rPr lang="en-IN" sz="2900" dirty="0"/>
              <a:t>. It contains 13 columns and 573 rows. Each column represents a different parameter of antenna design, for e.g.; width and height of the SRR cell, gap between the ring, distance between antenna patch and array, antenna gain, width of the rings etc.</a:t>
            </a:r>
          </a:p>
          <a:p>
            <a:r>
              <a:rPr lang="en-IN" sz="3200" b="1" u="sng" dirty="0"/>
              <a:t>Data Pre-processing</a:t>
            </a:r>
            <a:r>
              <a:rPr lang="en-IN" sz="3200" dirty="0"/>
              <a:t>: All the parameter are scaled by the method of robust scaling , except the target variables.</a:t>
            </a:r>
            <a:endParaRPr lang="en-IN" sz="2900" dirty="0"/>
          </a:p>
          <a:p>
            <a:r>
              <a:rPr lang="en-IN" sz="2900" b="1" u="sng" dirty="0"/>
              <a:t>Approach: </a:t>
            </a:r>
            <a:r>
              <a:rPr lang="en-IN" sz="2900" dirty="0"/>
              <a:t>Our aim is to make a model which can learn upon the said parameters and be able to make  valid predictions of the target variable on an arbitrary dataset. By target variable we meant those variable that model would be able to predict upon seeing the other required parameters.  We would take two parameters as target variable namely :</a:t>
            </a:r>
          </a:p>
          <a:p>
            <a:pPr lvl="2"/>
            <a:r>
              <a:rPr lang="en-IN" sz="2900" dirty="0"/>
              <a:t>Power Radiated </a:t>
            </a:r>
          </a:p>
          <a:p>
            <a:pPr lvl="2"/>
            <a:r>
              <a:rPr lang="en-IN" sz="2900" dirty="0"/>
              <a:t>Power Accepted</a:t>
            </a:r>
          </a:p>
          <a:p>
            <a:pPr marL="914400" lvl="2" indent="0">
              <a:buNone/>
            </a:pPr>
            <a:endParaRPr lang="en-IN" sz="2600" dirty="0"/>
          </a:p>
          <a:p>
            <a:pPr marL="914400" lvl="2" indent="0">
              <a:buNone/>
            </a:pPr>
            <a:endParaRPr lang="en-IN" sz="800" dirty="0"/>
          </a:p>
          <a:p>
            <a:pPr marL="914400" lvl="2" indent="0">
              <a:buNone/>
            </a:pPr>
            <a:endParaRPr lang="en-IN" sz="800" dirty="0"/>
          </a:p>
          <a:p>
            <a:pPr marL="914400" lvl="2" indent="0">
              <a:buNone/>
            </a:pPr>
            <a:endParaRPr lang="en-IN" sz="800" dirty="0"/>
          </a:p>
          <a:p>
            <a:pPr marL="914400" lvl="2" indent="0">
              <a:buNone/>
            </a:pPr>
            <a:r>
              <a:rPr lang="en-IN" sz="800" dirty="0"/>
              <a:t>	</a:t>
            </a:r>
            <a:endParaRPr lang="en-IN" dirty="0"/>
          </a:p>
        </p:txBody>
      </p:sp>
    </p:spTree>
    <p:extLst>
      <p:ext uri="{BB962C8B-B14F-4D97-AF65-F5344CB8AC3E}">
        <p14:creationId xmlns:p14="http://schemas.microsoft.com/office/powerpoint/2010/main" val="47859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EBC-63F4-4301-A0BD-3AECC530DA0E}"/>
              </a:ext>
            </a:extLst>
          </p:cNvPr>
          <p:cNvSpPr>
            <a:spLocks noGrp="1"/>
          </p:cNvSpPr>
          <p:nvPr>
            <p:ph type="title"/>
          </p:nvPr>
        </p:nvSpPr>
        <p:spPr/>
        <p:txBody>
          <a:bodyPr/>
          <a:lstStyle/>
          <a:p>
            <a:r>
              <a:rPr lang="en-IN" dirty="0"/>
              <a:t>Model Architecture:</a:t>
            </a:r>
          </a:p>
        </p:txBody>
      </p:sp>
      <p:sp>
        <p:nvSpPr>
          <p:cNvPr id="3" name="Content Placeholder 2">
            <a:extLst>
              <a:ext uri="{FF2B5EF4-FFF2-40B4-BE49-F238E27FC236}">
                <a16:creationId xmlns:a16="http://schemas.microsoft.com/office/drawing/2014/main" id="{145E3452-C768-4C1A-8804-74FDF31D787D}"/>
              </a:ext>
            </a:extLst>
          </p:cNvPr>
          <p:cNvSpPr>
            <a:spLocks noGrp="1"/>
          </p:cNvSpPr>
          <p:nvPr>
            <p:ph idx="1"/>
          </p:nvPr>
        </p:nvSpPr>
        <p:spPr>
          <a:xfrm>
            <a:off x="1280160" y="2190749"/>
            <a:ext cx="6965343" cy="3986213"/>
          </a:xfrm>
        </p:spPr>
        <p:txBody>
          <a:bodyPr>
            <a:normAutofit/>
          </a:bodyPr>
          <a:lstStyle/>
          <a:p>
            <a:r>
              <a:rPr lang="en-IN" dirty="0"/>
              <a:t>Layers:</a:t>
            </a:r>
          </a:p>
          <a:p>
            <a:pPr lvl="2"/>
            <a:r>
              <a:rPr lang="en-IN" dirty="0"/>
              <a:t>Dense -- (4) – Activation function = ReLU</a:t>
            </a:r>
          </a:p>
          <a:p>
            <a:pPr marL="914400" lvl="2" indent="0">
              <a:buNone/>
            </a:pPr>
            <a:r>
              <a:rPr lang="en-IN" dirty="0"/>
              <a:t>	        – </a:t>
            </a:r>
            <a:r>
              <a:rPr lang="en-IN" sz="1800" dirty="0"/>
              <a:t>Activation function (output layer) = Linear</a:t>
            </a:r>
          </a:p>
          <a:p>
            <a:pPr lvl="2"/>
            <a:r>
              <a:rPr lang="en-IN" dirty="0"/>
              <a:t>Dropout -- (1) </a:t>
            </a:r>
          </a:p>
          <a:p>
            <a:r>
              <a:rPr lang="en-IN" dirty="0"/>
              <a:t>Loss Function:</a:t>
            </a:r>
          </a:p>
          <a:p>
            <a:pPr lvl="4"/>
            <a:r>
              <a:rPr lang="en-IN" dirty="0"/>
              <a:t>Mean Squared Error (for both the output layers)</a:t>
            </a:r>
          </a:p>
          <a:p>
            <a:r>
              <a:rPr lang="en-IN" dirty="0"/>
              <a:t>Metrics: </a:t>
            </a:r>
          </a:p>
          <a:p>
            <a:pPr lvl="2"/>
            <a:r>
              <a:rPr lang="en-IN" dirty="0"/>
              <a:t>Mean Absolute Error (for both the output layer)</a:t>
            </a:r>
          </a:p>
          <a:p>
            <a:r>
              <a:rPr lang="en-IN" dirty="0"/>
              <a:t>Optimizer:</a:t>
            </a:r>
          </a:p>
          <a:p>
            <a:pPr lvl="3"/>
            <a:r>
              <a:rPr lang="en-IN" dirty="0"/>
              <a:t>Adam (default)</a:t>
            </a:r>
          </a:p>
        </p:txBody>
      </p:sp>
      <p:pic>
        <p:nvPicPr>
          <p:cNvPr id="5" name="Picture 4">
            <a:extLst>
              <a:ext uri="{FF2B5EF4-FFF2-40B4-BE49-F238E27FC236}">
                <a16:creationId xmlns:a16="http://schemas.microsoft.com/office/drawing/2014/main" id="{534053A4-B7ED-42A2-86B8-FE62AE78F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606" y="1980128"/>
            <a:ext cx="3186899" cy="2138648"/>
          </a:xfrm>
          <a:prstGeom prst="rect">
            <a:avLst/>
          </a:prstGeom>
        </p:spPr>
      </p:pic>
      <p:pic>
        <p:nvPicPr>
          <p:cNvPr id="7" name="Picture 6">
            <a:extLst>
              <a:ext uri="{FF2B5EF4-FFF2-40B4-BE49-F238E27FC236}">
                <a16:creationId xmlns:a16="http://schemas.microsoft.com/office/drawing/2014/main" id="{86A9EF49-0C86-4C41-88F2-78048B723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1605" y="4313029"/>
            <a:ext cx="3186899" cy="2138647"/>
          </a:xfrm>
          <a:prstGeom prst="rect">
            <a:avLst/>
          </a:prstGeom>
        </p:spPr>
      </p:pic>
    </p:spTree>
    <p:extLst>
      <p:ext uri="{BB962C8B-B14F-4D97-AF65-F5344CB8AC3E}">
        <p14:creationId xmlns:p14="http://schemas.microsoft.com/office/powerpoint/2010/main" val="173923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0925-FDE0-4130-989D-64E8883530A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E9DFF68-901F-4E59-95EC-B02904D53952}"/>
              </a:ext>
            </a:extLst>
          </p:cNvPr>
          <p:cNvSpPr>
            <a:spLocks noGrp="1"/>
          </p:cNvSpPr>
          <p:nvPr>
            <p:ph idx="1"/>
          </p:nvPr>
        </p:nvSpPr>
        <p:spPr/>
        <p:txBody>
          <a:bodyPr/>
          <a:lstStyle/>
          <a:p>
            <a:pPr marL="0" indent="0">
              <a:buNone/>
            </a:pPr>
            <a:r>
              <a:rPr lang="en-IN" dirty="0"/>
              <a:t>In this exemplar deep learning model we predicted two significant parameters for antenna designing. This could also be done on a much larger and a more professional scale which would result in the significant efficiency boost in designing process.</a:t>
            </a:r>
          </a:p>
        </p:txBody>
      </p:sp>
    </p:spTree>
    <p:extLst>
      <p:ext uri="{BB962C8B-B14F-4D97-AF65-F5344CB8AC3E}">
        <p14:creationId xmlns:p14="http://schemas.microsoft.com/office/powerpoint/2010/main" val="2568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115</TotalTime>
  <Words>305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Wingdings</vt:lpstr>
      <vt:lpstr>Educational subjects 16x9</vt:lpstr>
      <vt:lpstr>Antenna Design Deep Learning Model</vt:lpstr>
      <vt:lpstr>Contents:</vt:lpstr>
      <vt:lpstr>Requirements:</vt:lpstr>
      <vt:lpstr>Model Explanation:</vt:lpstr>
      <vt:lpstr>Model 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Antenna Design Deep Learning Model</dc:title>
  <dc:creator>Md Danish Khursheed</dc:creator>
  <cp:lastModifiedBy>Md Danish Khursheed</cp:lastModifiedBy>
  <cp:revision>20</cp:revision>
  <dcterms:created xsi:type="dcterms:W3CDTF">2020-08-25T06:21:09Z</dcterms:created>
  <dcterms:modified xsi:type="dcterms:W3CDTF">2020-08-26T12:44:01Z</dcterms:modified>
</cp:coreProperties>
</file>