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dca09a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dca09a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dca09a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dca09a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dca09af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dca09af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dca09a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dca09a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dca09af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dca09af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dca09af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dca09af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f23113c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f23113c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dca09af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dca09af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dca09a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dca09a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5dca09a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dca09a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new-york-state/nys-metropolitan-transport-authority-mta-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yc.streetsblog.org/2007/09/26/variable-pricing-at-mta-bridges-and-tunnels-would-ease-traffic/" TargetMode="External"/><Relationship Id="rId4" Type="http://schemas.openxmlformats.org/officeDocument/2006/relationships/hyperlink" Target="https://www.silive.com/news/2019/09/nyc-congestion-pricing-new-report-recommends-variable-2-way-fees.html" TargetMode="External"/><Relationship Id="rId5" Type="http://schemas.openxmlformats.org/officeDocument/2006/relationships/hyperlink" Target="https://gothamist.com/news/mta-and-city-move-forward-on-congestion-pricing" TargetMode="External"/><Relationship Id="rId6" Type="http://schemas.openxmlformats.org/officeDocument/2006/relationships/hyperlink" Target="https://nyc.streetsblog.org/2007/09/26/variable-pricing-at-mta-bridges-and-tunnels-would-ease-traffic/" TargetMode="External"/><Relationship Id="rId7" Type="http://schemas.openxmlformats.org/officeDocument/2006/relationships/hyperlink" Target="https://gothamist.com/news/mta-and-city-move-forward-on-congestion-pricing" TargetMode="External"/><Relationship Id="rId8" Type="http://schemas.openxmlformats.org/officeDocument/2006/relationships/hyperlink" Target="https://www.silive.com/news/2019/09/nyc-congestion-pricing-new-report-recommends-variable-2-way-fe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new-york-state/nys-metropolitan-transport-authority-mta-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Traffic Fare Levels and Volume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Jonathan Hernandez</a:t>
            </a:r>
            <a:endParaRPr sz="1200"/>
          </a:p>
          <a:p>
            <a:pPr indent="0" lvl="0" marL="0" rtl="0" algn="l">
              <a:spcBef>
                <a:spcPts val="0"/>
              </a:spcBef>
              <a:spcAft>
                <a:spcPts val="0"/>
              </a:spcAft>
              <a:buNone/>
            </a:pPr>
            <a:r>
              <a:rPr lang="en" sz="1200"/>
              <a:t>CUNYSPS DATA698 Fall 2019 Research Project</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Machine Learning Regression Algorithms for Predicting Vehicle Volume</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With the original fares added, the dataset now contains the fare prices of each bridge and the number of vehicles entering inbound or outbound per hour from 2010 - 2019 and the fare prices.</a:t>
            </a:r>
            <a:endParaRPr sz="1000"/>
          </a:p>
          <a:p>
            <a:pPr indent="0" lvl="0" marL="0" rtl="0" algn="l">
              <a:spcBef>
                <a:spcPts val="1600"/>
              </a:spcBef>
              <a:spcAft>
                <a:spcPts val="0"/>
              </a:spcAft>
              <a:buNone/>
            </a:pPr>
            <a:r>
              <a:rPr lang="en" sz="1000"/>
              <a:t>As we are trying to create a optimization model that minimizes fare prices but can maximize revenue, this will be a regression problem. Regression models will be created for modeling vehicle volume (we’ll include EZ-pass for this project).</a:t>
            </a:r>
            <a:endParaRPr sz="1000"/>
          </a:p>
          <a:p>
            <a:pPr indent="0" lvl="0" marL="0" rtl="0" algn="l">
              <a:spcBef>
                <a:spcPts val="1600"/>
              </a:spcBef>
              <a:spcAft>
                <a:spcPts val="0"/>
              </a:spcAft>
              <a:buNone/>
            </a:pPr>
            <a:r>
              <a:rPr lang="en" sz="1000"/>
              <a:t>Models that will be used will be simple linear regression, elastic net and random forest models.</a:t>
            </a:r>
            <a:endParaRPr sz="1000"/>
          </a:p>
          <a:p>
            <a:pPr indent="0" lvl="0" marL="0" rtl="0" algn="l">
              <a:spcBef>
                <a:spcPts val="1600"/>
              </a:spcBef>
              <a:spcAft>
                <a:spcPts val="0"/>
              </a:spcAft>
              <a:buNone/>
            </a:pPr>
            <a:r>
              <a:rPr lang="en" sz="1000"/>
              <a:t>The dataset will be a training/test split of 70/30</a:t>
            </a:r>
            <a:endParaRPr sz="1000"/>
          </a:p>
          <a:p>
            <a:pPr indent="0" lvl="0" marL="0" rtl="0" algn="l">
              <a:spcBef>
                <a:spcPts val="1600"/>
              </a:spcBef>
              <a:spcAft>
                <a:spcPts val="0"/>
              </a:spcAft>
              <a:buNone/>
            </a:pPr>
            <a:r>
              <a:rPr lang="en" sz="1000"/>
              <a:t>The explanatory variables will be used are the Plaza ID, hour, year, direction and, fare price.</a:t>
            </a:r>
            <a:endParaRPr sz="1000"/>
          </a:p>
          <a:p>
            <a:pPr indent="0" lvl="0" marL="0" rtl="0" algn="l">
              <a:spcBef>
                <a:spcPts val="1600"/>
              </a:spcBef>
              <a:spcAft>
                <a:spcPts val="0"/>
              </a:spcAft>
              <a:buNone/>
            </a:pPr>
            <a:r>
              <a:rPr lang="en" sz="1000"/>
              <a:t>The response variable will be ‘# Vehicles - ETC (E-ZPass)’</a:t>
            </a:r>
            <a:endParaRPr sz="1000"/>
          </a:p>
          <a:p>
            <a:pPr indent="0" lvl="0" marL="0" rtl="0" algn="l">
              <a:spcBef>
                <a:spcPts val="1600"/>
              </a:spcBef>
              <a:spcAft>
                <a:spcPts val="1600"/>
              </a:spcAft>
              <a:buNone/>
            </a:pPr>
            <a:r>
              <a:rPr lang="en" sz="1000"/>
              <a:t>Metrics used to pick the best model will be the smallest root mean-squared error and mean absolute error (RMSE and MAE respectively)</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Metric Results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Prepping the data for our models:</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rPr lang="en" sz="1000"/>
              <a:t>	</a:t>
            </a:r>
            <a:endParaRPr sz="1000"/>
          </a:p>
        </p:txBody>
      </p:sp>
      <p:pic>
        <p:nvPicPr>
          <p:cNvPr id="202" name="Google Shape;202;p23"/>
          <p:cNvPicPr preferRelativeResize="0"/>
          <p:nvPr/>
        </p:nvPicPr>
        <p:blipFill>
          <a:blip r:embed="rId3">
            <a:alphaModFix/>
          </a:blip>
          <a:stretch>
            <a:fillRect/>
          </a:stretch>
        </p:blipFill>
        <p:spPr>
          <a:xfrm>
            <a:off x="1297500" y="1859675"/>
            <a:ext cx="4592375" cy="208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Metric Results (continued)</a:t>
            </a:r>
            <a:endParaRPr/>
          </a:p>
        </p:txBody>
      </p:sp>
      <p:sp>
        <p:nvSpPr>
          <p:cNvPr id="208" name="Google Shape;208;p2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RMSE and MAE results of linear regression, elastic net and random forest of 100 trees. Based on these metrics, random forest gives the smallest RMSE and MAE and will be used. </a:t>
            </a:r>
            <a:endParaRPr sz="1200"/>
          </a:p>
          <a:p>
            <a:pPr indent="0" lvl="0" marL="0" rtl="0" algn="l">
              <a:spcBef>
                <a:spcPts val="1600"/>
              </a:spcBef>
              <a:spcAft>
                <a:spcPts val="0"/>
              </a:spcAft>
              <a:buNone/>
            </a:pPr>
            <a:r>
              <a:rPr lang="en" sz="1200"/>
              <a:t>Feature importance for the random forest model shows that the Plaza ID and date feature is the most important thing for modeling vehicle volume.</a:t>
            </a:r>
            <a:endParaRPr sz="1200"/>
          </a:p>
          <a:p>
            <a:pPr indent="0" lvl="0" marL="0" rtl="0" algn="l">
              <a:spcBef>
                <a:spcPts val="1600"/>
              </a:spcBef>
              <a:spcAft>
                <a:spcPts val="0"/>
              </a:spcAft>
              <a:buNone/>
            </a:pPr>
            <a:r>
              <a:rPr lang="en" sz="1200"/>
              <a:t>Next, </a:t>
            </a:r>
            <a:r>
              <a:rPr lang="en" sz="1200"/>
              <a:t>simulated</a:t>
            </a:r>
            <a:r>
              <a:rPr lang="en" sz="1200"/>
              <a:t> fares from $4.00 to $20 dollars in one dollar increments will be added to the dataset and random forest models will be ran based on each fare price.</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000"/>
          </a:p>
        </p:txBody>
      </p:sp>
      <p:pic>
        <p:nvPicPr>
          <p:cNvPr id="209" name="Google Shape;209;p24"/>
          <p:cNvPicPr preferRelativeResize="0"/>
          <p:nvPr/>
        </p:nvPicPr>
        <p:blipFill>
          <a:blip r:embed="rId3">
            <a:alphaModFix/>
          </a:blip>
          <a:stretch>
            <a:fillRect/>
          </a:stretch>
        </p:blipFill>
        <p:spPr>
          <a:xfrm>
            <a:off x="4807076" y="1625925"/>
            <a:ext cx="3888899" cy="261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Models For Various Simulated Fare Prices	</a:t>
            </a:r>
            <a:endParaRPr/>
          </a:p>
        </p:txBody>
      </p:sp>
      <p:sp>
        <p:nvSpPr>
          <p:cNvPr id="215" name="Google Shape;215;p2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will be for each simulated fare price (4,5,...20), a random forest model will be deployed and create a new variable called ‘vehicle_ezpass_&lt;fare_price&gt;’ that contains predicted vehicle traffic.</a:t>
            </a:r>
            <a:endParaRPr/>
          </a:p>
          <a:p>
            <a:pPr indent="0" lvl="0" marL="0" rtl="0" algn="l">
              <a:spcBef>
                <a:spcPts val="1600"/>
              </a:spcBef>
              <a:spcAft>
                <a:spcPts val="1600"/>
              </a:spcAft>
              <a:buNone/>
            </a:pPr>
            <a:r>
              <a:rPr lang="en"/>
              <a:t>The prices can then be graphed/compared to see how vehicle traffic would appear under the circumstances of a possible fare price. 	</a:t>
            </a:r>
            <a:endParaRPr/>
          </a:p>
        </p:txBody>
      </p:sp>
      <p:pic>
        <p:nvPicPr>
          <p:cNvPr id="216" name="Google Shape;216;p25"/>
          <p:cNvPicPr preferRelativeResize="0"/>
          <p:nvPr/>
        </p:nvPicPr>
        <p:blipFill>
          <a:blip r:embed="rId3">
            <a:alphaModFix/>
          </a:blip>
          <a:stretch>
            <a:fillRect/>
          </a:stretch>
        </p:blipFill>
        <p:spPr>
          <a:xfrm>
            <a:off x="4700700" y="1444625"/>
            <a:ext cx="3742025"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Conclusions</a:t>
            </a:r>
            <a:endParaRPr/>
          </a:p>
        </p:txBody>
      </p:sp>
      <p:sp>
        <p:nvSpPr>
          <p:cNvPr id="222" name="Google Shape;222;p2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this random forest </a:t>
            </a:r>
            <a:r>
              <a:rPr lang="en"/>
              <a:t>approach</a:t>
            </a:r>
            <a:r>
              <a:rPr lang="en"/>
              <a:t> and appending simulated fares, prices don’t change much as expected.</a:t>
            </a:r>
            <a:endParaRPr/>
          </a:p>
          <a:p>
            <a:pPr indent="0" lvl="0" marL="0" rtl="0" algn="l">
              <a:spcBef>
                <a:spcPts val="1600"/>
              </a:spcBef>
              <a:spcAft>
                <a:spcPts val="0"/>
              </a:spcAft>
              <a:buNone/>
            </a:pPr>
            <a:r>
              <a:rPr lang="en"/>
              <a:t>Some things to consider and perhaps for future work:</a:t>
            </a:r>
            <a:endParaRPr/>
          </a:p>
          <a:p>
            <a:pPr indent="0" lvl="0" marL="0" rtl="0" algn="l">
              <a:spcBef>
                <a:spcPts val="1600"/>
              </a:spcBef>
              <a:spcAft>
                <a:spcPts val="0"/>
              </a:spcAft>
              <a:buNone/>
            </a:pPr>
            <a:r>
              <a:rPr lang="en"/>
              <a:t>	Use a different dataset</a:t>
            </a:r>
            <a:endParaRPr/>
          </a:p>
          <a:p>
            <a:pPr indent="0" lvl="0" marL="0" rtl="0" algn="l">
              <a:spcBef>
                <a:spcPts val="1600"/>
              </a:spcBef>
              <a:spcAft>
                <a:spcPts val="0"/>
              </a:spcAft>
              <a:buNone/>
            </a:pPr>
            <a:r>
              <a:rPr lang="en"/>
              <a:t>	Use a different algorithm</a:t>
            </a:r>
            <a:endParaRPr/>
          </a:p>
          <a:p>
            <a:pPr indent="0" lvl="0" marL="457200" rtl="0" algn="l">
              <a:spcBef>
                <a:spcPts val="1600"/>
              </a:spcBef>
              <a:spcAft>
                <a:spcPts val="1600"/>
              </a:spcAft>
              <a:buNone/>
            </a:pPr>
            <a:r>
              <a:rPr lang="en"/>
              <a:t>Other factors that could make the data more accurate, like co2 emissions, weather, vehicle type and model etc.</a:t>
            </a:r>
            <a:endParaRPr/>
          </a:p>
        </p:txBody>
      </p:sp>
      <p:pic>
        <p:nvPicPr>
          <p:cNvPr id="223" name="Google Shape;223;p26"/>
          <p:cNvPicPr preferRelativeResize="0"/>
          <p:nvPr/>
        </p:nvPicPr>
        <p:blipFill>
          <a:blip r:embed="rId3">
            <a:alphaModFix/>
          </a:blip>
          <a:stretch>
            <a:fillRect/>
          </a:stretch>
        </p:blipFill>
        <p:spPr>
          <a:xfrm>
            <a:off x="4700700" y="1758800"/>
            <a:ext cx="4379100" cy="287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Varone, Jason. “Variable Pricing at MTA Bridges and Tunnels Would Ease Traffic” StreetsBlog NYC https://nyc.streetsblog.org/2007/09/26/variable-pricing-at-mta-bridges-and-tunnels-would-ease-traffic/ 24 Sept, 2007</a:t>
            </a:r>
            <a:endParaRPr sz="1000"/>
          </a:p>
          <a:p>
            <a:pPr indent="0" lvl="0" marL="0" rtl="0" algn="l">
              <a:spcBef>
                <a:spcPts val="1600"/>
              </a:spcBef>
              <a:spcAft>
                <a:spcPts val="0"/>
              </a:spcAft>
              <a:buNone/>
            </a:pPr>
            <a:r>
              <a:rPr lang="en" sz="1000"/>
              <a:t>Nessen, Stephen. “MTA And City Move Forward On Congestion Pricing” Gothamist https://gothamist.com/news/mta-and-city-move-forward-on-congestion-pricing 19 June, 2019</a:t>
            </a:r>
            <a:endParaRPr sz="1000"/>
          </a:p>
          <a:p>
            <a:pPr indent="0" lvl="0" marL="0" rtl="0" algn="l">
              <a:spcBef>
                <a:spcPts val="1600"/>
              </a:spcBef>
              <a:spcAft>
                <a:spcPts val="0"/>
              </a:spcAft>
              <a:buNone/>
            </a:pPr>
            <a:r>
              <a:rPr lang="en" sz="1000"/>
              <a:t>Bascome, Erik “NYC Congestion Pricing New Report Recommends Variable 2-way Fees” https://www.silive.com/news/2019/09/nyc-congestion-pricing-new-report-recommends-variable-2-way-fees.html 18 Sep, 2019</a:t>
            </a:r>
            <a:endParaRPr sz="1000"/>
          </a:p>
          <a:p>
            <a:pPr indent="0" lvl="0" marL="0" rtl="0" algn="l">
              <a:lnSpc>
                <a:spcPct val="100000"/>
              </a:lnSpc>
              <a:spcBef>
                <a:spcPts val="1600"/>
              </a:spcBef>
              <a:spcAft>
                <a:spcPts val="0"/>
              </a:spcAft>
              <a:buNone/>
            </a:pPr>
            <a:r>
              <a:rPr lang="en" sz="1000"/>
              <a:t>Dataset Location: </a:t>
            </a:r>
            <a:r>
              <a:rPr lang="en" sz="1100" u="sng">
                <a:solidFill>
                  <a:srgbClr val="1155CC"/>
                </a:solidFill>
                <a:latin typeface="Arial"/>
                <a:ea typeface="Arial"/>
                <a:cs typeface="Arial"/>
                <a:sym typeface="Arial"/>
                <a:hlinkClick r:id="rId3"/>
              </a:rPr>
              <a:t>https://www.kaggle.com/new-york-state/nys-metropolitan-transport-authority-mta-data</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Introduction and Motivation</a:t>
            </a:r>
            <a:endParaRPr sz="2400">
              <a:solidFill>
                <a:srgbClr val="FFFFFF"/>
              </a:solidFill>
            </a:endParaRPr>
          </a:p>
        </p:txBody>
      </p:sp>
      <p:sp>
        <p:nvSpPr>
          <p:cNvPr id="141" name="Google Shape;141;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latin typeface="Lato"/>
                <a:ea typeface="Lato"/>
                <a:cs typeface="Lato"/>
                <a:sym typeface="Lato"/>
              </a:rPr>
              <a:t>Throughout NYC, there are many bridges and </a:t>
            </a:r>
            <a:r>
              <a:rPr b="0" lang="en" sz="1200">
                <a:latin typeface="Lato"/>
                <a:ea typeface="Lato"/>
                <a:cs typeface="Lato"/>
                <a:sym typeface="Lato"/>
              </a:rPr>
              <a:t>tunnels</a:t>
            </a:r>
            <a:r>
              <a:rPr b="0" lang="en" sz="1200">
                <a:latin typeface="Lato"/>
                <a:ea typeface="Lato"/>
                <a:cs typeface="Lato"/>
                <a:sym typeface="Lato"/>
              </a:rPr>
              <a:t> to get around the city. However, over the years, traffic congestion has been a common problem and there have been several ideas proposed by the MTA.</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In this project I will use P</a:t>
            </a:r>
            <a:r>
              <a:rPr lang="en" sz="1200">
                <a:latin typeface="Lato"/>
                <a:ea typeface="Lato"/>
                <a:cs typeface="Lato"/>
                <a:sym typeface="Lato"/>
              </a:rPr>
              <a:t>ython to </a:t>
            </a:r>
            <a:r>
              <a:rPr b="0" lang="en" sz="1200">
                <a:latin typeface="Lato"/>
                <a:ea typeface="Lato"/>
                <a:cs typeface="Lato"/>
                <a:sym typeface="Lato"/>
              </a:rPr>
              <a:t>look at data that shows hourly traffic for 10 different kinds of bridges and tunnels. I will append simulated fare prices to the dataset and run ML algorithms that fit a model for predicting traffic volume.</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I will then append various fare prices and increment them similar to how the historical prices of each toll and bridge were.</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We can see this simulation as a way that maximizes fare usages but minimizes traffic congestion.</a:t>
            </a:r>
            <a:endParaRPr b="0" sz="12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Literature Review</a:t>
            </a:r>
            <a:endParaRPr b="1" sz="3000">
              <a:solidFill>
                <a:schemeClr val="lt2"/>
              </a:solidFill>
              <a:latin typeface="Raleway"/>
              <a:ea typeface="Raleway"/>
              <a:cs typeface="Raleway"/>
              <a:sym typeface="Raleway"/>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aleway"/>
                <a:ea typeface="Raleway"/>
                <a:cs typeface="Raleway"/>
                <a:sym typeface="Raleway"/>
              </a:rPr>
              <a:t>Several posts and ideas have been presented regarding congestion pricing such as </a:t>
            </a:r>
            <a:r>
              <a:rPr lang="en" sz="1200" u="sng">
                <a:solidFill>
                  <a:schemeClr val="hlink"/>
                </a:solidFill>
                <a:latin typeface="Raleway"/>
                <a:ea typeface="Raleway"/>
                <a:cs typeface="Raleway"/>
                <a:sym typeface="Raleway"/>
                <a:hlinkClick r:id="rId3"/>
              </a:rPr>
              <a:t>nyc.streetsblog.org</a:t>
            </a:r>
            <a:r>
              <a:rPr lang="en" sz="1200">
                <a:solidFill>
                  <a:schemeClr val="dk2"/>
                </a:solidFill>
                <a:latin typeface="Raleway"/>
                <a:ea typeface="Raleway"/>
                <a:cs typeface="Raleway"/>
                <a:sym typeface="Raleway"/>
              </a:rPr>
              <a:t>, </a:t>
            </a:r>
            <a:r>
              <a:rPr lang="en" sz="1200" u="sng">
                <a:solidFill>
                  <a:schemeClr val="accent5"/>
                </a:solidFill>
                <a:latin typeface="Raleway"/>
                <a:ea typeface="Raleway"/>
                <a:cs typeface="Raleway"/>
                <a:sym typeface="Raleway"/>
                <a:hlinkClick r:id="rId4"/>
              </a:rPr>
              <a:t>gothamist.com</a:t>
            </a:r>
            <a:r>
              <a:rPr lang="en" sz="1200">
                <a:solidFill>
                  <a:schemeClr val="dk2"/>
                </a:solidFill>
                <a:latin typeface="Raleway"/>
                <a:ea typeface="Raleway"/>
                <a:cs typeface="Raleway"/>
                <a:sym typeface="Raleway"/>
              </a:rPr>
              <a:t> and, </a:t>
            </a:r>
            <a:r>
              <a:rPr lang="en" sz="1200" u="sng">
                <a:solidFill>
                  <a:schemeClr val="accent5"/>
                </a:solidFill>
                <a:latin typeface="Raleway"/>
                <a:ea typeface="Raleway"/>
                <a:cs typeface="Raleway"/>
                <a:sym typeface="Raleway"/>
                <a:hlinkClick r:id="rId5"/>
              </a:rPr>
              <a:t>silive.com</a:t>
            </a:r>
            <a:endParaRPr sz="1200">
              <a:solidFill>
                <a:schemeClr val="dk2"/>
              </a:solidFill>
              <a:latin typeface="Raleway"/>
              <a:ea typeface="Raleway"/>
              <a:cs typeface="Raleway"/>
              <a:sym typeface="Raleway"/>
            </a:endParaRPr>
          </a:p>
          <a:p>
            <a:pPr indent="0" lvl="0" marL="0" rtl="0" algn="l">
              <a:spcBef>
                <a:spcPts val="1000"/>
              </a:spcBef>
              <a:spcAft>
                <a:spcPts val="0"/>
              </a:spcAft>
              <a:buNone/>
            </a:pPr>
            <a:r>
              <a:rPr lang="en" sz="1200">
                <a:solidFill>
                  <a:schemeClr val="dk2"/>
                </a:solidFill>
                <a:latin typeface="Raleway"/>
                <a:ea typeface="Raleway"/>
                <a:cs typeface="Raleway"/>
                <a:sym typeface="Raleway"/>
              </a:rPr>
              <a:t>According to the </a:t>
            </a:r>
            <a:r>
              <a:rPr lang="en" sz="1200" u="sng">
                <a:solidFill>
                  <a:schemeClr val="accent5"/>
                </a:solidFill>
                <a:latin typeface="Raleway"/>
                <a:ea typeface="Raleway"/>
                <a:cs typeface="Raleway"/>
                <a:sym typeface="Raleway"/>
                <a:hlinkClick r:id="rId6"/>
              </a:rPr>
              <a:t>nyc.streetsblog.org</a:t>
            </a:r>
            <a:r>
              <a:rPr lang="en" sz="1200">
                <a:solidFill>
                  <a:schemeClr val="dk2"/>
                </a:solidFill>
                <a:latin typeface="Raleway"/>
                <a:ea typeface="Raleway"/>
                <a:cs typeface="Raleway"/>
                <a:sym typeface="Raleway"/>
              </a:rPr>
              <a:t> variable pricing at MTA bridges and tunnels would ease traffic for example, by encouraging some drivers to shift their trips to off-peak times. Such a change would decrease traffic by about 4.9- 11.8 percent. Other options mentioned that charging more during peak hours and less during off-peak times. </a:t>
            </a:r>
            <a:endParaRPr sz="1200">
              <a:solidFill>
                <a:schemeClr val="dk2"/>
              </a:solidFill>
              <a:latin typeface="Raleway"/>
              <a:ea typeface="Raleway"/>
              <a:cs typeface="Raleway"/>
              <a:sym typeface="Raleway"/>
            </a:endParaRPr>
          </a:p>
          <a:p>
            <a:pPr indent="0" lvl="0" marL="0" rtl="0" algn="l">
              <a:spcBef>
                <a:spcPts val="1000"/>
              </a:spcBef>
              <a:spcAft>
                <a:spcPts val="0"/>
              </a:spcAft>
              <a:buNone/>
            </a:pPr>
            <a:r>
              <a:rPr lang="en" sz="1200">
                <a:solidFill>
                  <a:schemeClr val="dk2"/>
                </a:solidFill>
                <a:latin typeface="Raleway"/>
                <a:ea typeface="Raleway"/>
                <a:cs typeface="Raleway"/>
                <a:sym typeface="Raleway"/>
              </a:rPr>
              <a:t>The blog site </a:t>
            </a:r>
            <a:r>
              <a:rPr lang="en" sz="1200" u="sng">
                <a:solidFill>
                  <a:schemeClr val="hlink"/>
                </a:solidFill>
                <a:latin typeface="Raleway"/>
                <a:ea typeface="Raleway"/>
                <a:cs typeface="Raleway"/>
                <a:sym typeface="Raleway"/>
                <a:hlinkClick r:id="rId7"/>
              </a:rPr>
              <a:t>silive.com</a:t>
            </a:r>
            <a:r>
              <a:rPr lang="en" sz="1200">
                <a:solidFill>
                  <a:schemeClr val="dk2"/>
                </a:solidFill>
                <a:latin typeface="Raleway"/>
                <a:ea typeface="Raleway"/>
                <a:cs typeface="Raleway"/>
                <a:sym typeface="Raleway"/>
              </a:rPr>
              <a:t> shows that implementing nyc congestion pricing can also help to improve travel speeds. Other pricing models mentioned there are the flat all day price and low/moderate high peak period price.</a:t>
            </a:r>
            <a:endParaRPr sz="1200">
              <a:solidFill>
                <a:schemeClr val="dk2"/>
              </a:solidFill>
              <a:latin typeface="Raleway"/>
              <a:ea typeface="Raleway"/>
              <a:cs typeface="Raleway"/>
              <a:sym typeface="Raleway"/>
            </a:endParaRPr>
          </a:p>
          <a:p>
            <a:pPr indent="0" lvl="0" marL="0" rtl="0" algn="l">
              <a:spcBef>
                <a:spcPts val="1000"/>
              </a:spcBef>
              <a:spcAft>
                <a:spcPts val="1000"/>
              </a:spcAft>
              <a:buNone/>
            </a:pPr>
            <a:r>
              <a:rPr lang="en" sz="1200">
                <a:solidFill>
                  <a:schemeClr val="dk2"/>
                </a:solidFill>
                <a:latin typeface="Raleway"/>
                <a:ea typeface="Raleway"/>
                <a:cs typeface="Raleway"/>
                <a:sym typeface="Raleway"/>
              </a:rPr>
              <a:t>Finally, the site </a:t>
            </a:r>
            <a:r>
              <a:rPr lang="en" sz="1200" u="sng">
                <a:solidFill>
                  <a:schemeClr val="hlink"/>
                </a:solidFill>
                <a:latin typeface="Raleway"/>
                <a:ea typeface="Raleway"/>
                <a:cs typeface="Raleway"/>
                <a:sym typeface="Raleway"/>
                <a:hlinkClick r:id="rId8"/>
              </a:rPr>
              <a:t>gothamist.com</a:t>
            </a:r>
            <a:r>
              <a:rPr lang="en" sz="1200">
                <a:solidFill>
                  <a:schemeClr val="dk2"/>
                </a:solidFill>
                <a:latin typeface="Raleway"/>
                <a:ea typeface="Raleway"/>
                <a:cs typeface="Raleway"/>
                <a:sym typeface="Raleway"/>
              </a:rPr>
              <a:t> also reports that MTA and the city have decided to apply congestion pricing in the year 2020-2021.</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and Summary</a:t>
            </a:r>
            <a:endParaRPr>
              <a:solidFill>
                <a:schemeClr val="accent5"/>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dataset in question can be found here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100" u="sng">
                <a:solidFill>
                  <a:srgbClr val="1155CC"/>
                </a:solidFill>
                <a:latin typeface="Arial"/>
                <a:ea typeface="Arial"/>
                <a:cs typeface="Arial"/>
                <a:sym typeface="Arial"/>
                <a:hlinkClick r:id="rId3"/>
              </a:rPr>
              <a:t>https://www.kaggle.com/new-york-state/nys-metropolitan-transport-authority-mta-data</a:t>
            </a:r>
            <a:endParaRPr sz="1100" u="sng">
              <a:solidFill>
                <a:srgbClr val="1155CC"/>
              </a:solidFill>
              <a:latin typeface="Arial"/>
              <a:ea typeface="Arial"/>
              <a:cs typeface="Arial"/>
              <a:sym typeface="Arial"/>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lang="en"/>
              <a:t>It is a csv file of NYC bridge and tunnel tolls from 2010 - 2019 that shows how many vehicles went through either paying by cash or via EZ - pass.</a:t>
            </a:r>
            <a:endParaRPr/>
          </a:p>
          <a:p>
            <a:pPr indent="0" lvl="0" marL="0" rtl="0" algn="l">
              <a:lnSpc>
                <a:spcPct val="100000"/>
              </a:lnSpc>
              <a:spcBef>
                <a:spcPts val="1600"/>
              </a:spcBef>
              <a:spcAft>
                <a:spcPts val="0"/>
              </a:spcAft>
              <a:buNone/>
            </a:pPr>
            <a:r>
              <a:rPr lang="en"/>
              <a:t>Each row shows how many vehicles passed through each toll plaza per hour and whether traffic was inbound or outbound.</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their description</a:t>
            </a:r>
            <a:endParaRPr>
              <a:solidFill>
                <a:schemeClr val="accent5"/>
              </a:solidFill>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The fol</a:t>
            </a:r>
            <a:r>
              <a:rPr lang="en" sz="1000"/>
              <a:t>lowing are the features and their description:</a:t>
            </a:r>
            <a:endParaRPr sz="1000"/>
          </a:p>
          <a:p>
            <a:pPr indent="457200" lvl="0" marL="0" rtl="0" algn="l">
              <a:lnSpc>
                <a:spcPct val="100000"/>
              </a:lnSpc>
              <a:spcBef>
                <a:spcPts val="1600"/>
              </a:spcBef>
              <a:spcAft>
                <a:spcPts val="0"/>
              </a:spcAft>
              <a:buNone/>
            </a:pPr>
            <a:r>
              <a:rPr lang="en" sz="1000"/>
              <a:t>• Plaza ID: numerical ID that represents each toll plaza.</a:t>
            </a:r>
            <a:endParaRPr sz="1000"/>
          </a:p>
          <a:p>
            <a:pPr indent="0" lvl="0" marL="457200" rtl="0" algn="l">
              <a:lnSpc>
                <a:spcPct val="100000"/>
              </a:lnSpc>
              <a:spcBef>
                <a:spcPts val="1600"/>
              </a:spcBef>
              <a:spcAft>
                <a:spcPts val="0"/>
              </a:spcAft>
              <a:buNone/>
            </a:pPr>
            <a:r>
              <a:rPr lang="en" sz="1000"/>
              <a:t>(Note: 1-11 are the original historical values before tolling switchover dates and 21-30 are values after the road tolling switch over date (around 2017)</a:t>
            </a:r>
            <a:endParaRPr sz="1000"/>
          </a:p>
          <a:p>
            <a:pPr indent="0" lvl="0" marL="0" rtl="0" algn="l">
              <a:lnSpc>
                <a:spcPct val="100000"/>
              </a:lnSpc>
              <a:spcBef>
                <a:spcPts val="1600"/>
              </a:spcBef>
              <a:spcAft>
                <a:spcPts val="0"/>
              </a:spcAft>
              <a:buNone/>
            </a:pPr>
            <a:r>
              <a:rPr lang="en" sz="1000"/>
              <a:t>    	• Date: Date of the measurement taken of traffic</a:t>
            </a:r>
            <a:endParaRPr sz="1000"/>
          </a:p>
          <a:p>
            <a:pPr indent="0" lvl="0" marL="0" rtl="0" algn="l">
              <a:lnSpc>
                <a:spcPct val="100000"/>
              </a:lnSpc>
              <a:spcBef>
                <a:spcPts val="1600"/>
              </a:spcBef>
              <a:spcAft>
                <a:spcPts val="0"/>
              </a:spcAft>
              <a:buNone/>
            </a:pPr>
            <a:r>
              <a:rPr lang="en" sz="1000"/>
              <a:t>    	• Hour: The hour associated with the data</a:t>
            </a:r>
            <a:endParaRPr sz="1000"/>
          </a:p>
          <a:p>
            <a:pPr indent="0" lvl="0" marL="0" rtl="0" algn="l">
              <a:lnSpc>
                <a:spcPct val="100000"/>
              </a:lnSpc>
              <a:spcBef>
                <a:spcPts val="1600"/>
              </a:spcBef>
              <a:spcAft>
                <a:spcPts val="0"/>
              </a:spcAft>
              <a:buNone/>
            </a:pPr>
            <a:r>
              <a:rPr lang="en" sz="1000"/>
              <a:t>    	• Direction: Direction of traffic (Inbound or Outbound)</a:t>
            </a:r>
            <a:endParaRPr sz="1000"/>
          </a:p>
          <a:p>
            <a:pPr indent="0" lvl="0" marL="0" rtl="0" algn="l">
              <a:lnSpc>
                <a:spcPct val="100000"/>
              </a:lnSpc>
              <a:spcBef>
                <a:spcPts val="1600"/>
              </a:spcBef>
              <a:spcAft>
                <a:spcPts val="0"/>
              </a:spcAft>
              <a:buNone/>
            </a:pPr>
            <a:r>
              <a:rPr lang="en" sz="1000"/>
              <a:t>    	• # Vehicles – E-Zpass: Number of vehicles that pass through each bridge or tunnel</a:t>
            </a:r>
            <a:endParaRPr sz="1000"/>
          </a:p>
          <a:p>
            <a:pPr indent="0" lvl="0" marL="0" rtl="0" algn="l">
              <a:lnSpc>
                <a:spcPct val="100000"/>
              </a:lnSpc>
              <a:spcBef>
                <a:spcPts val="1600"/>
              </a:spcBef>
              <a:spcAft>
                <a:spcPts val="1600"/>
              </a:spcAft>
              <a:buNone/>
            </a:pPr>
            <a:r>
              <a:rPr lang="en" sz="1000"/>
              <a:t>    	• # Vehicles – Cash/Vtoll – Number of vehicles that paid in cash</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a module called ‘pandas_profiling’ that has a function ProfileReport(&lt;dataset&gt;) that can do EDA on a dataset in a one-liner.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66" name="Google Shape;166;p18"/>
          <p:cNvPicPr preferRelativeResize="0"/>
          <p:nvPr/>
        </p:nvPicPr>
        <p:blipFill>
          <a:blip r:embed="rId3">
            <a:alphaModFix/>
          </a:blip>
          <a:stretch>
            <a:fillRect/>
          </a:stretch>
        </p:blipFill>
        <p:spPr>
          <a:xfrm>
            <a:off x="-6" y="2031050"/>
            <a:ext cx="3931231" cy="3112449"/>
          </a:xfrm>
          <a:prstGeom prst="rect">
            <a:avLst/>
          </a:prstGeom>
          <a:noFill/>
          <a:ln>
            <a:noFill/>
          </a:ln>
        </p:spPr>
      </p:pic>
      <p:pic>
        <p:nvPicPr>
          <p:cNvPr id="167" name="Google Shape;167;p18"/>
          <p:cNvPicPr preferRelativeResize="0"/>
          <p:nvPr/>
        </p:nvPicPr>
        <p:blipFill>
          <a:blip r:embed="rId4">
            <a:alphaModFix/>
          </a:blip>
          <a:stretch>
            <a:fillRect/>
          </a:stretch>
        </p:blipFill>
        <p:spPr>
          <a:xfrm>
            <a:off x="3931225" y="2031050"/>
            <a:ext cx="4347174" cy="311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has a module called ‘pandas_profiling’ that can do EDA on a dataset in a one-liner.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(Continued)</a:t>
            </a:r>
            <a:endParaRPr/>
          </a:p>
        </p:txBody>
      </p:sp>
      <p:pic>
        <p:nvPicPr>
          <p:cNvPr id="174" name="Google Shape;174;p19"/>
          <p:cNvPicPr preferRelativeResize="0"/>
          <p:nvPr/>
        </p:nvPicPr>
        <p:blipFill>
          <a:blip r:embed="rId3">
            <a:alphaModFix/>
          </a:blip>
          <a:stretch>
            <a:fillRect/>
          </a:stretch>
        </p:blipFill>
        <p:spPr>
          <a:xfrm>
            <a:off x="0" y="1481025"/>
            <a:ext cx="5001276" cy="3365450"/>
          </a:xfrm>
          <a:prstGeom prst="rect">
            <a:avLst/>
          </a:prstGeom>
          <a:noFill/>
          <a:ln>
            <a:noFill/>
          </a:ln>
        </p:spPr>
      </p:pic>
      <p:pic>
        <p:nvPicPr>
          <p:cNvPr id="175" name="Google Shape;175;p19"/>
          <p:cNvPicPr preferRelativeResize="0"/>
          <p:nvPr/>
        </p:nvPicPr>
        <p:blipFill>
          <a:blip r:embed="rId4">
            <a:alphaModFix/>
          </a:blip>
          <a:stretch>
            <a:fillRect/>
          </a:stretch>
        </p:blipFill>
        <p:spPr>
          <a:xfrm>
            <a:off x="5001275" y="1481025"/>
            <a:ext cx="4088450" cy="331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Summary</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there are no missing values which can make things easier in our analysis.</a:t>
            </a:r>
            <a:endParaRPr/>
          </a:p>
          <a:p>
            <a:pPr indent="0" lvl="0" marL="0" rtl="0" algn="l">
              <a:spcBef>
                <a:spcPts val="1600"/>
              </a:spcBef>
              <a:spcAft>
                <a:spcPts val="0"/>
              </a:spcAft>
              <a:buNone/>
            </a:pPr>
            <a:r>
              <a:rPr lang="en"/>
              <a:t>Using Pearson’s correlation, there are only positively skewed correlations with strong ones being between the 2 vehicle counts (cash and EZ-pass)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Fare Prices from 2010 - 2019</a:t>
            </a:r>
            <a:endParaRPr/>
          </a:p>
        </p:txBody>
      </p:sp>
      <p:sp>
        <p:nvSpPr>
          <p:cNvPr id="187" name="Google Shape;187;p2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Looking around on Wikipedia, there are historical prices on majority of bridges and tunnels.</a:t>
            </a:r>
            <a:endParaRPr sz="1100"/>
          </a:p>
          <a:p>
            <a:pPr indent="0" lvl="0" marL="0" rtl="0" algn="l">
              <a:spcBef>
                <a:spcPts val="1600"/>
              </a:spcBef>
              <a:spcAft>
                <a:spcPts val="0"/>
              </a:spcAft>
              <a:buNone/>
            </a:pPr>
            <a:r>
              <a:rPr lang="en" sz="1100"/>
              <a:t>These historical fares will be </a:t>
            </a:r>
            <a:r>
              <a:rPr lang="en" sz="1100"/>
              <a:t>appended</a:t>
            </a:r>
            <a:r>
              <a:rPr lang="en" sz="1100"/>
              <a:t> to the data and will be used in regression algorithms.</a:t>
            </a:r>
            <a:endParaRPr sz="1100"/>
          </a:p>
          <a:p>
            <a:pPr indent="0" lvl="0" marL="0" rtl="0" algn="l">
              <a:spcBef>
                <a:spcPts val="1600"/>
              </a:spcBef>
              <a:spcAft>
                <a:spcPts val="0"/>
              </a:spcAft>
              <a:buNone/>
            </a:pPr>
            <a:r>
              <a:rPr lang="en" sz="1100"/>
              <a:t>Below are the historical fares of bridges and tolls except for the </a:t>
            </a:r>
            <a:r>
              <a:rPr lang="en" sz="1100"/>
              <a:t>Verrazano</a:t>
            </a:r>
            <a:r>
              <a:rPr lang="en" sz="1100"/>
              <a:t>-Narrows bridge which had nearly double toll prices.</a:t>
            </a:r>
            <a:endParaRPr sz="1100"/>
          </a:p>
          <a:p>
            <a:pPr indent="0" lvl="0" marL="0" rtl="0" algn="l">
              <a:spcBef>
                <a:spcPts val="1600"/>
              </a:spcBef>
              <a:spcAft>
                <a:spcPts val="0"/>
              </a:spcAft>
              <a:buNone/>
            </a:pPr>
            <a:r>
              <a:rPr lang="en" sz="1100"/>
              <a:t>Code to the right shows how the data were loaded and the display of only the years from 2010-2019</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7188600" y="1742150"/>
            <a:ext cx="1955400" cy="2790825"/>
          </a:xfrm>
          <a:prstGeom prst="rect">
            <a:avLst/>
          </a:prstGeom>
          <a:noFill/>
          <a:ln>
            <a:noFill/>
          </a:ln>
        </p:spPr>
      </p:pic>
      <p:pic>
        <p:nvPicPr>
          <p:cNvPr id="189" name="Google Shape;189;p21"/>
          <p:cNvPicPr preferRelativeResize="0"/>
          <p:nvPr/>
        </p:nvPicPr>
        <p:blipFill>
          <a:blip r:embed="rId4">
            <a:alphaModFix/>
          </a:blip>
          <a:stretch>
            <a:fillRect/>
          </a:stretch>
        </p:blipFill>
        <p:spPr>
          <a:xfrm>
            <a:off x="4732950" y="2401525"/>
            <a:ext cx="2423400" cy="86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