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w3schools.com/svg/" TargetMode="External"/><Relationship Id="rId3" Type="http://schemas.openxmlformats.org/officeDocument/2006/relationships/hyperlink" Target="https://css-tricks.com/using-svg/" TargetMode="External"/><Relationship Id="rId4" Type="http://schemas.openxmlformats.org/officeDocument/2006/relationships/hyperlink" Target="http://tutorials.jenkov.com/svg/path-element.html" TargetMode="External"/><Relationship Id="rId5" Type="http://schemas.openxmlformats.org/officeDocument/2006/relationships/hyperlink" Target="https://twitter.com/SaraSoueidan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xfrm>
            <a:off x="1270000" y="4232969"/>
            <a:ext cx="10464800" cy="1287662"/>
          </a:xfrm>
          <a:prstGeom prst="rect">
            <a:avLst/>
          </a:prstGeom>
        </p:spPr>
        <p:txBody>
          <a:bodyPr/>
          <a:lstStyle>
            <a:lvl1pPr defTabSz="560831">
              <a:defRPr sz="7679"/>
            </a:lvl1pPr>
          </a:lstStyle>
          <a:p>
            <a:pPr/>
            <a:r>
              <a:t>Introduction to SVG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SVG?</a:t>
            </a:r>
          </a:p>
        </p:txBody>
      </p:sp>
      <p:sp>
        <p:nvSpPr>
          <p:cNvPr id="122" name="Shape 12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= </a:t>
            </a:r>
          </a:p>
          <a:p>
            <a:pPr lvl="8" marL="0" indent="1828800">
              <a:spcBef>
                <a:spcPts val="0"/>
              </a:spcBef>
              <a:buSzTx/>
              <a:buNone/>
              <a:defRPr sz="32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S</a:t>
            </a:r>
            <a:r>
              <a:t>calable </a:t>
            </a:r>
          </a:p>
          <a:p>
            <a:pPr lvl="8" marL="0" indent="1828800">
              <a:spcBef>
                <a:spcPts val="0"/>
              </a:spcBef>
              <a:buSzTx/>
              <a:buNone/>
              <a:defRPr sz="32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V</a:t>
            </a:r>
            <a:r>
              <a:t>ector </a:t>
            </a:r>
          </a:p>
          <a:p>
            <a:pPr lvl="8" marL="0" indent="1828800">
              <a:spcBef>
                <a:spcPts val="0"/>
              </a:spcBef>
              <a:buSzTx/>
              <a:buNone/>
              <a:defRPr sz="32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G</a:t>
            </a:r>
            <a:r>
              <a:t>raphics</a:t>
            </a:r>
          </a:p>
        </p:txBody>
      </p:sp>
      <p:sp>
        <p:nvSpPr>
          <p:cNvPr id="123" name="Shape 123"/>
          <p:cNvSpPr/>
          <p:nvPr/>
        </p:nvSpPr>
        <p:spPr>
          <a:xfrm>
            <a:off x="7670800" y="2152040"/>
            <a:ext cx="2377331" cy="2404369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4" name="Shape 124"/>
          <p:cNvSpPr/>
          <p:nvPr/>
        </p:nvSpPr>
        <p:spPr>
          <a:xfrm>
            <a:off x="8597900" y="3815740"/>
            <a:ext cx="2814985" cy="2814986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5" name="Shape 125"/>
          <p:cNvSpPr/>
          <p:nvPr/>
        </p:nvSpPr>
        <p:spPr>
          <a:xfrm>
            <a:off x="7874592" y="4793640"/>
            <a:ext cx="2517998" cy="2517999"/>
          </a:xfrm>
          <a:prstGeom prst="line">
            <a:avLst/>
          </a:prstGeom>
          <a:ln w="101600">
            <a:solidFill>
              <a:schemeClr val="accent2">
                <a:hueOff val="-2473793"/>
                <a:satOff val="-50209"/>
                <a:lumOff val="235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SVG vs. Image</a:t>
            </a:r>
          </a:p>
        </p:txBody>
      </p:sp>
      <p:graphicFrame>
        <p:nvGraphicFramePr>
          <p:cNvPr id="128" name="Table 128"/>
          <p:cNvGraphicFramePr/>
          <p:nvPr/>
        </p:nvGraphicFramePr>
        <p:xfrm>
          <a:off x="1622871" y="2889250"/>
          <a:ext cx="9771758" cy="505777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{C7B018BB-80A7-4F77-B60F-C8B233D01FF8}</a:tableStyleId>
              </a:tblPr>
              <a:tblGrid>
                <a:gridCol w="4879528"/>
                <a:gridCol w="4879528"/>
              </a:tblGrid>
              <a:tr h="556556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SVG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Image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/>
                    </a:solidFill>
                  </a:tcPr>
                </a:tc>
              </a:tr>
              <a:tr h="1585834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Can make bigger or smaller and will never be grainy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Will look grainy when displayed too big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1017386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Less data = smaller file size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More detailed data = bigger file size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1885297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Great for simple graphics with little detail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Great for complex graphics and photos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do I make a SVG?</a:t>
            </a:r>
          </a:p>
        </p:txBody>
      </p:sp>
      <p:sp>
        <p:nvSpPr>
          <p:cNvPr id="131" name="Shape 13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Best way: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 Use an image editor - Adobe Illustrator, Inkspace, etc.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Otherwise: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 Code it yourself!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Shapes</a:t>
            </a:r>
          </a:p>
        </p:txBody>
      </p:sp>
      <p:sp>
        <p:nvSpPr>
          <p:cNvPr id="134" name="Shape 13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22275" indent="-422275" defTabSz="554990">
              <a:spcBef>
                <a:spcPts val="3900"/>
              </a:spcBef>
              <a:defRPr sz="3420"/>
            </a:pPr>
            <a:r>
              <a:t>Circles</a:t>
            </a:r>
          </a:p>
          <a:p>
            <a:pPr marL="422275" indent="-422275" defTabSz="554990">
              <a:spcBef>
                <a:spcPts val="3900"/>
              </a:spcBef>
              <a:defRPr sz="3420"/>
            </a:pPr>
            <a:r>
              <a:t>Ellipses</a:t>
            </a:r>
          </a:p>
          <a:p>
            <a:pPr marL="422275" indent="-422275" defTabSz="554990">
              <a:spcBef>
                <a:spcPts val="3900"/>
              </a:spcBef>
              <a:defRPr sz="3420"/>
            </a:pPr>
            <a:r>
              <a:t>Rectangles (and squares)</a:t>
            </a:r>
          </a:p>
          <a:p>
            <a:pPr marL="422275" indent="-422275" defTabSz="554990">
              <a:spcBef>
                <a:spcPts val="3900"/>
              </a:spcBef>
              <a:defRPr sz="3420"/>
            </a:pPr>
            <a:r>
              <a:t>Lines</a:t>
            </a:r>
          </a:p>
          <a:p>
            <a:pPr marL="422275" indent="-422275" defTabSz="554990">
              <a:spcBef>
                <a:spcPts val="3900"/>
              </a:spcBef>
              <a:defRPr sz="3420"/>
            </a:pPr>
            <a:r>
              <a:t>Polygons (triangles, decagons, and shapes with even more sides)</a:t>
            </a:r>
          </a:p>
          <a:p>
            <a:pPr marL="422275" indent="-422275" defTabSz="554990">
              <a:spcBef>
                <a:spcPts val="3900"/>
              </a:spcBef>
              <a:defRPr sz="3420"/>
            </a:pPr>
            <a:r>
              <a:t>Paths (advanced stuff!)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Code Example Time!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SVG Files</a:t>
            </a:r>
          </a:p>
        </p:txBody>
      </p:sp>
      <p:sp>
        <p:nvSpPr>
          <p:cNvPr id="139" name="Shape 139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Real World Scenario:</a:t>
            </a:r>
          </a:p>
          <a:p>
            <a:pPr marL="0" indent="0">
              <a:buSzTx/>
              <a:buNone/>
            </a:pPr>
            <a:r>
              <a:t>Website design include social media links.</a:t>
            </a:r>
          </a:p>
        </p:txBody>
      </p:sp>
      <p:pic>
        <p:nvPicPr>
          <p:cNvPr id="14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74730" y="2917130"/>
            <a:ext cx="5045770" cy="50457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More SVG references</a:t>
            </a:r>
          </a:p>
        </p:txBody>
      </p:sp>
      <p:sp>
        <p:nvSpPr>
          <p:cNvPr id="143" name="Shape 14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55600" indent="-355600" defTabSz="467359">
              <a:spcBef>
                <a:spcPts val="3300"/>
              </a:spcBef>
              <a:defRPr sz="2880"/>
            </a:pPr>
            <a:r>
              <a:t>W3 Schools SVG tutorial </a:t>
            </a:r>
            <a:br/>
            <a:r>
              <a:rPr i="1" sz="2560"/>
              <a:t>(Focused on code)</a:t>
            </a:r>
            <a:br/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http://www.w3schools.com/svg/</a:t>
            </a:r>
          </a:p>
          <a:p>
            <a:pPr marL="355600" indent="-355600" defTabSz="467359">
              <a:spcBef>
                <a:spcPts val="3300"/>
              </a:spcBef>
              <a:defRPr sz="2880"/>
            </a:pPr>
            <a:r>
              <a:t>CSS Tricks: SVGs</a:t>
            </a:r>
            <a:br/>
            <a:r>
              <a:rPr i="1" sz="2560"/>
              <a:t>(Focused on SVG files)</a:t>
            </a:r>
            <a:br/>
            <a:r>
              <a:rPr u="sng">
                <a:solidFill>
                  <a:schemeClr val="accent1"/>
                </a:solidFill>
                <a:hlinkClick r:id="rId3" invalidUrl="" action="" tgtFrame="" tooltip="" history="1" highlightClick="0" endSnd="0"/>
              </a:rPr>
              <a:t>https://css-tricks.com/using-svg/</a:t>
            </a:r>
          </a:p>
          <a:p>
            <a:pPr marL="355600" indent="-355600" defTabSz="467359">
              <a:spcBef>
                <a:spcPts val="3300"/>
              </a:spcBef>
              <a:defRPr sz="2880"/>
            </a:pPr>
            <a:r>
              <a:t>Tutorial on SVG paths</a:t>
            </a:r>
            <a:br/>
            <a:r>
              <a:rPr u="sng">
                <a:solidFill>
                  <a:schemeClr val="accent1"/>
                </a:solidFill>
                <a:hlinkClick r:id="rId4" invalidUrl="" action="" tgtFrame="" tooltip="" history="1" highlightClick="0" endSnd="0"/>
              </a:rPr>
              <a:t>http://tutorials.jenkov.com/svg/path-element.html</a:t>
            </a:r>
          </a:p>
          <a:p>
            <a:pPr marL="355600" indent="-355600" defTabSz="467359">
              <a:spcBef>
                <a:spcPts val="3300"/>
              </a:spcBef>
              <a:defRPr sz="2880"/>
            </a:pPr>
            <a:r>
              <a:t>Sara Soueidan’s Twitter feed </a:t>
            </a:r>
            <a:br/>
            <a:r>
              <a:rPr i="1" sz="2560"/>
              <a:t>(She does cool things with SVGs)</a:t>
            </a:r>
            <a:br/>
            <a:r>
              <a:rPr u="sng">
                <a:solidFill>
                  <a:schemeClr val="accent1"/>
                </a:solidFill>
                <a:hlinkClick r:id="rId5" invalidUrl="" action="" tgtFrame="" tooltip="" history="1" highlightClick="0" endSnd="0"/>
              </a:rPr>
              <a:t>https://twitter.com/SaraSoueidan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