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3schools.com/svg/" TargetMode="External"/><Relationship Id="rId3" Type="http://schemas.openxmlformats.org/officeDocument/2006/relationships/hyperlink" Target="https://css-tricks.com/using-svg/" TargetMode="External"/><Relationship Id="rId4" Type="http://schemas.openxmlformats.org/officeDocument/2006/relationships/hyperlink" Target="http://tutorials.jenkov.com/svg/path-element.html" TargetMode="External"/><Relationship Id="rId5" Type="http://schemas.openxmlformats.org/officeDocument/2006/relationships/hyperlink" Target="https://twitter.com/SaraSoueidan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-3308" y="181669"/>
            <a:ext cx="13011416" cy="1409569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Introduction to</a:t>
            </a:r>
          </a:p>
        </p:txBody>
      </p:sp>
      <p:pic>
        <p:nvPicPr>
          <p:cNvPr id="120" name="pasted-image-filtered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3559282" y="2657582"/>
            <a:ext cx="5886236" cy="5886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-3308" y="181669"/>
            <a:ext cx="13011416" cy="1409569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What is SVG?</a:t>
            </a:r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1545166" y="3384550"/>
            <a:ext cx="3664083" cy="4102101"/>
          </a:xfrm>
          <a:prstGeom prst="rect">
            <a:avLst/>
          </a:prstGeom>
        </p:spPr>
        <p:txBody>
          <a:bodyPr/>
          <a:lstStyle/>
          <a:p>
            <a:pPr algn="l">
              <a:defRPr sz="6000"/>
            </a:pPr>
            <a:r>
              <a:t>=</a:t>
            </a:r>
          </a:p>
          <a:p>
            <a:pPr algn="l">
              <a:defRPr sz="60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t>calable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V</a:t>
            </a:r>
            <a:r>
              <a:t>ector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G</a:t>
            </a:r>
            <a:r>
              <a:t>raphics</a:t>
            </a:r>
          </a:p>
        </p:txBody>
      </p:sp>
      <p:sp>
        <p:nvSpPr>
          <p:cNvPr id="124" name="Shape 124"/>
          <p:cNvSpPr/>
          <p:nvPr/>
        </p:nvSpPr>
        <p:spPr>
          <a:xfrm>
            <a:off x="6804654" y="2709898"/>
            <a:ext cx="3098209" cy="3133445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5" name="Shape 125"/>
          <p:cNvSpPr/>
          <p:nvPr/>
        </p:nvSpPr>
        <p:spPr>
          <a:xfrm>
            <a:off x="8758291" y="4196448"/>
            <a:ext cx="3559192" cy="3629770"/>
          </a:xfrm>
          <a:prstGeom prst="ellipse">
            <a:avLst/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6759971" y="5111221"/>
            <a:ext cx="3487350" cy="3487351"/>
          </a:xfrm>
          <a:prstGeom prst="line">
            <a:avLst/>
          </a:prstGeom>
          <a:ln w="1016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" name="Shape 127"/>
          <p:cNvSpPr/>
          <p:nvPr/>
        </p:nvSpPr>
        <p:spPr>
          <a:xfrm>
            <a:off x="7380091" y="6403203"/>
            <a:ext cx="4014260" cy="18627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Table 129"/>
          <p:cNvGraphicFramePr/>
          <p:nvPr/>
        </p:nvGraphicFramePr>
        <p:xfrm>
          <a:off x="1622871" y="2889250"/>
          <a:ext cx="9771758" cy="505777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4879528"/>
                <a:gridCol w="4879528"/>
              </a:tblGrid>
              <a:tr h="556556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SVG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Image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6"/>
                    </a:solidFill>
                  </a:tcPr>
                </a:tc>
              </a:tr>
              <a:tr h="1585834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Can make bigger or smaller and will never be grainy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Will look grainy when displayed too big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017386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Less data = smaller file 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More detailed data = bigger file size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188529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Great for simple graphics with little detail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Great for complex graphics and photos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30" name="Shape 130"/>
          <p:cNvSpPr/>
          <p:nvPr/>
        </p:nvSpPr>
        <p:spPr>
          <a:xfrm>
            <a:off x="-3308" y="181669"/>
            <a:ext cx="13011416" cy="1409569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SVG vs. Image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half" idx="1"/>
          </p:nvPr>
        </p:nvSpPr>
        <p:spPr>
          <a:xfrm>
            <a:off x="952499" y="3155387"/>
            <a:ext cx="11099801" cy="3595226"/>
          </a:xfrm>
          <a:prstGeom prst="rect">
            <a:avLst/>
          </a:prstGeom>
        </p:spPr>
        <p:txBody>
          <a:bodyPr/>
          <a:lstStyle/>
          <a:p>
            <a:pPr>
              <a:defRPr b="1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Best way: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Use an image editor - Adobe Illustrator, Inkspace, etc.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>
              <a:defRPr b="1" sz="4400">
                <a:latin typeface="Helvetica"/>
                <a:ea typeface="Helvetica"/>
                <a:cs typeface="Helvetica"/>
                <a:sym typeface="Helvetica"/>
              </a:defRPr>
            </a:pPr>
            <a:r>
              <a:t>Otherwise: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Code it yourself!</a:t>
            </a:r>
          </a:p>
        </p:txBody>
      </p:sp>
      <p:sp>
        <p:nvSpPr>
          <p:cNvPr id="133" name="Shape 133"/>
          <p:cNvSpPr/>
          <p:nvPr/>
        </p:nvSpPr>
        <p:spPr>
          <a:xfrm>
            <a:off x="-3308" y="181669"/>
            <a:ext cx="13011416" cy="1409569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How do I make a SVG?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body" idx="1"/>
          </p:nvPr>
        </p:nvSpPr>
        <p:spPr>
          <a:xfrm>
            <a:off x="952500" y="24257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Circles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Ellipses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Rectangles (and squares)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Lines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Polygons (triangles, decagons, and shapes with even more sides)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Paths (advanced stuff!)</a:t>
            </a:r>
          </a:p>
        </p:txBody>
      </p:sp>
      <p:sp>
        <p:nvSpPr>
          <p:cNvPr id="136" name="Shape 136"/>
          <p:cNvSpPr/>
          <p:nvPr/>
        </p:nvSpPr>
        <p:spPr>
          <a:xfrm>
            <a:off x="-3308" y="181669"/>
            <a:ext cx="13011416" cy="1409569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Shapes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-3308" y="4008602"/>
            <a:ext cx="13011416" cy="1409569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Code Example Time!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Real World Scenario:</a:t>
            </a:r>
          </a:p>
          <a:p>
            <a:pPr marL="0" indent="0">
              <a:buSzTx/>
              <a:buNone/>
            </a:pPr>
            <a:r>
              <a:t>Website design include social media links.</a:t>
            </a:r>
          </a:p>
        </p:txBody>
      </p:sp>
      <p:pic>
        <p:nvPicPr>
          <p:cNvPr id="1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4730" y="2917130"/>
            <a:ext cx="5045770" cy="504577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-3308" y="181669"/>
            <a:ext cx="13011416" cy="1409569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SVG Files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body" idx="1"/>
          </p:nvPr>
        </p:nvSpPr>
        <p:spPr>
          <a:xfrm>
            <a:off x="952500" y="24511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55600" indent="-355600" defTabSz="467359">
              <a:spcBef>
                <a:spcPts val="3300"/>
              </a:spcBef>
              <a:defRPr sz="2880"/>
            </a:pPr>
            <a:r>
              <a:t>W3 Schools SVG tutorial </a:t>
            </a:r>
            <a:br/>
            <a:r>
              <a:rPr i="1" sz="2560"/>
              <a:t>(Focused on code)</a:t>
            </a:r>
            <a:b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http://www.w3schools.com/svg/</a:t>
            </a:r>
          </a:p>
          <a:p>
            <a:pPr marL="355600" indent="-355600" defTabSz="467359">
              <a:spcBef>
                <a:spcPts val="3300"/>
              </a:spcBef>
              <a:defRPr sz="2880"/>
            </a:pPr>
            <a:r>
              <a:t>CSS Tricks: SVGs</a:t>
            </a:r>
            <a:br/>
            <a:r>
              <a:rPr i="1" sz="2560"/>
              <a:t>(Focused on SVG files)</a:t>
            </a:r>
            <a:b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https://css-tricks.com/using-svg/</a:t>
            </a:r>
          </a:p>
          <a:p>
            <a:pPr marL="355600" indent="-355600" defTabSz="467359">
              <a:spcBef>
                <a:spcPts val="3300"/>
              </a:spcBef>
              <a:defRPr sz="2880"/>
            </a:pPr>
            <a:r>
              <a:t>Tutorial on SVG paths</a:t>
            </a:r>
            <a:br/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http://tutorials.jenkov.com/svg/path-element.html</a:t>
            </a:r>
          </a:p>
          <a:p>
            <a:pPr marL="355600" indent="-355600" defTabSz="467359">
              <a:spcBef>
                <a:spcPts val="3300"/>
              </a:spcBef>
              <a:defRPr sz="2880"/>
            </a:pPr>
            <a:r>
              <a:t>Sara Soueidan’s Twitter feed </a:t>
            </a:r>
            <a:br/>
            <a:r>
              <a:rPr i="1" sz="2560"/>
              <a:t>(She does cool things with SVGs)</a:t>
            </a:r>
            <a:br/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https://twitter.com/SaraSoueidan</a:t>
            </a:r>
          </a:p>
        </p:txBody>
      </p:sp>
      <p:sp>
        <p:nvSpPr>
          <p:cNvPr id="145" name="Shape 145"/>
          <p:cNvSpPr/>
          <p:nvPr/>
        </p:nvSpPr>
        <p:spPr>
          <a:xfrm>
            <a:off x="-3308" y="181669"/>
            <a:ext cx="13011416" cy="1409569"/>
          </a:xfrm>
          <a:prstGeom prst="rect">
            <a:avLst/>
          </a:prstGeom>
          <a:gradFill>
            <a:gsLst>
              <a:gs pos="0">
                <a:schemeClr val="accent2">
                  <a:hueOff val="-2473793"/>
                  <a:satOff val="-50209"/>
                  <a:lumOff val="23543"/>
                </a:schemeClr>
              </a:gs>
              <a:gs pos="100000">
                <a:schemeClr val="accent2"/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