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4" r:id="rId4"/>
    <p:sldId id="708" r:id="rId5"/>
    <p:sldId id="715" r:id="rId6"/>
    <p:sldId id="716" r:id="rId7"/>
    <p:sldId id="723" r:id="rId8"/>
    <p:sldId id="718" r:id="rId9"/>
    <p:sldId id="724" r:id="rId10"/>
    <p:sldId id="719" r:id="rId11"/>
    <p:sldId id="725" r:id="rId12"/>
    <p:sldId id="726" r:id="rId13"/>
    <p:sldId id="727" r:id="rId14"/>
    <p:sldId id="720" r:id="rId15"/>
    <p:sldId id="721" r:id="rId16"/>
    <p:sldId id="722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08"/>
            <p14:sldId id="715"/>
            <p14:sldId id="716"/>
            <p14:sldId id="723"/>
            <p14:sldId id="718"/>
            <p14:sldId id="724"/>
            <p14:sldId id="719"/>
            <p14:sldId id="725"/>
            <p14:sldId id="726"/>
            <p14:sldId id="727"/>
            <p14:sldId id="720"/>
            <p14:sldId id="721"/>
            <p14:sldId id="7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nch, Brian" initials="FB" lastIdx="1" clrIdx="0">
    <p:extLst>
      <p:ext uri="{19B8F6BF-5375-455C-9EA6-DF929625EA0E}">
        <p15:presenceInfo xmlns:p15="http://schemas.microsoft.com/office/powerpoint/2012/main" userId="French, B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90955" autoAdjust="0"/>
  </p:normalViewPr>
  <p:slideViewPr>
    <p:cSldViewPr>
      <p:cViewPr varScale="1">
        <p:scale>
          <a:sx n="137" d="100"/>
          <a:sy n="137" d="100"/>
        </p:scale>
        <p:origin x="85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1T17:41:04.11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solidFill>
                  <a:srgbClr val="BF5700"/>
                </a:solidFill>
                <a:latin typeface="Arial Black" charset="0"/>
              </a:rPr>
              <a:t>Brian French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Grad Student,</a:t>
            </a:r>
            <a:r>
              <a:rPr lang="en-US" sz="1050" baseline="0" dirty="0">
                <a:solidFill>
                  <a:srgbClr val="BF5700"/>
                </a:solidFill>
              </a:rPr>
              <a:t> The University of Texas at Austin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solidFill>
                  <a:srgbClr val="BF5700"/>
                </a:solidFill>
                <a:latin typeface="Arial Black" charset="0"/>
              </a:rPr>
              <a:t>February 2020</a:t>
            </a:r>
            <a:endParaRPr lang="en-US" sz="12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Joint repair of power and road networks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BF57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0704-DBF3-453E-921B-2ECD123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model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D4316-9098-4C0C-AF21-14149410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604500"/>
            <a:ext cx="5111750" cy="26837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AFA0-D780-4446-ABD2-B2AAEE87D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Subject to:</a:t>
            </a:r>
          </a:p>
          <a:p>
            <a:pPr marL="342900" indent="-342900">
              <a:buAutoNum type="arabicParenR"/>
            </a:pPr>
            <a:r>
              <a:rPr lang="en-US" dirty="0"/>
              <a:t>Defines the length of a minimum spanning tree</a:t>
            </a:r>
          </a:p>
          <a:p>
            <a:pPr marL="342900" indent="-342900">
              <a:buAutoNum type="arabicParenR"/>
            </a:pPr>
            <a:r>
              <a:rPr lang="en-US" dirty="0"/>
              <a:t>Dictates the number of elements in the minimum spanning tree based on planned repairs</a:t>
            </a:r>
          </a:p>
          <a:p>
            <a:pPr marL="342900" indent="-342900">
              <a:buAutoNum type="arabicParenR"/>
            </a:pPr>
            <a:r>
              <a:rPr lang="en-US" dirty="0"/>
              <a:t>No subtours in the tree</a:t>
            </a:r>
          </a:p>
          <a:p>
            <a:pPr marL="342900" indent="-342900">
              <a:buAutoNum type="arabicParenR"/>
            </a:pPr>
            <a:r>
              <a:rPr lang="en-US" dirty="0"/>
              <a:t>A node can only be in the tree if there’s a repair going on at that node</a:t>
            </a:r>
          </a:p>
        </p:txBody>
      </p:sp>
    </p:spTree>
    <p:extLst>
      <p:ext uri="{BB962C8B-B14F-4D97-AF65-F5344CB8AC3E}">
        <p14:creationId xmlns:p14="http://schemas.microsoft.com/office/powerpoint/2010/main" val="358472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D41-2684-43AC-8B40-96CBF7EA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Model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BDF19-3B4D-4B20-950C-B5E104F8C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455473"/>
            <a:ext cx="5111750" cy="29818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5C40A-CCF1-44FE-89C2-892A9347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1)Schedule for repairs has to fit in the shift</a:t>
            </a:r>
          </a:p>
          <a:p>
            <a:endParaRPr lang="en-US" dirty="0"/>
          </a:p>
          <a:p>
            <a:r>
              <a:rPr lang="en-US" dirty="0"/>
              <a:t>2) A node can only be marked as  working if it’s been repaired or it was working at the start</a:t>
            </a:r>
          </a:p>
          <a:p>
            <a:endParaRPr lang="en-US" dirty="0"/>
          </a:p>
          <a:p>
            <a:r>
              <a:rPr lang="en-US" dirty="0"/>
              <a:t>3) A line can only be marked as working if it’s been repaired or it was working at the start</a:t>
            </a:r>
          </a:p>
        </p:txBody>
      </p:sp>
    </p:spTree>
    <p:extLst>
      <p:ext uri="{BB962C8B-B14F-4D97-AF65-F5344CB8AC3E}">
        <p14:creationId xmlns:p14="http://schemas.microsoft.com/office/powerpoint/2010/main" val="25432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19E9-E694-4BD5-913D-2131616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1CE8-BDD5-4066-9735-58833CC8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Can’t solve together—</a:t>
            </a:r>
            <a:r>
              <a:rPr lang="en-US" sz="2400" dirty="0" err="1"/>
              <a:t>multiobjective</a:t>
            </a:r>
            <a:r>
              <a:rPr lang="en-US" sz="2400" dirty="0"/>
              <a:t> and computationally difficult</a:t>
            </a:r>
          </a:p>
          <a:p>
            <a:r>
              <a:rPr lang="en-US" sz="2400" dirty="0"/>
              <a:t>Solve roads-&gt; solve power</a:t>
            </a:r>
          </a:p>
          <a:p>
            <a:r>
              <a:rPr lang="en-US" sz="2400" dirty="0"/>
              <a:t>Solve power with assumed working roads (delay to get roads ahead)</a:t>
            </a:r>
          </a:p>
          <a:p>
            <a:r>
              <a:rPr lang="en-US" sz="2400" dirty="0"/>
              <a:t>Solve power with assumed damaged roads</a:t>
            </a:r>
          </a:p>
          <a:p>
            <a:r>
              <a:rPr lang="en-US" sz="2400" dirty="0"/>
              <a:t>Solve power without modeling and post process</a:t>
            </a:r>
          </a:p>
        </p:txBody>
      </p:sp>
    </p:spTree>
    <p:extLst>
      <p:ext uri="{BB962C8B-B14F-4D97-AF65-F5344CB8AC3E}">
        <p14:creationId xmlns:p14="http://schemas.microsoft.com/office/powerpoint/2010/main" val="3536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6A8-2C1E-4F5B-8C4D-E38946DC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Results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A15AC01F-3D44-4C26-8283-2BAE8A1D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44" y="2190750"/>
            <a:ext cx="4829656" cy="3084064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7087BFC-1737-407E-8296-FCD8A801A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0"/>
            <a:ext cx="4432042" cy="28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3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0D0-D385-4437-8E31-4B0C4369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70EC-4CA8-450C-99AC-29F42238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Resilience based on hardening lines</a:t>
            </a:r>
          </a:p>
          <a:p>
            <a:pPr lvl="1"/>
            <a:r>
              <a:rPr lang="en-US" sz="2000" dirty="0"/>
              <a:t>Requires solving interdiction problem to decide fortifications</a:t>
            </a:r>
          </a:p>
          <a:p>
            <a:r>
              <a:rPr lang="en-US" sz="2400" dirty="0"/>
              <a:t>Microgrid impacts on repair</a:t>
            </a:r>
          </a:p>
          <a:p>
            <a:r>
              <a:rPr lang="en-US" sz="2400" dirty="0"/>
              <a:t>Stochastic optimization based on real topology</a:t>
            </a:r>
            <a:r>
              <a:rPr lang="en-US" sz="2400"/>
              <a:t>/hurricanes</a:t>
            </a:r>
          </a:p>
        </p:txBody>
      </p:sp>
    </p:spTree>
    <p:extLst>
      <p:ext uri="{BB962C8B-B14F-4D97-AF65-F5344CB8AC3E}">
        <p14:creationId xmlns:p14="http://schemas.microsoft.com/office/powerpoint/2010/main" val="9002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Wanted to address logistics of repair procedure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Previous literature doesn’t address road network in conjunction with power grid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Need to coordinate repairs for effective power restoration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026" name="Picture 2" descr="Image result for downed power line flooded road">
            <a:extLst>
              <a:ext uri="{FF2B5EF4-FFF2-40B4-BE49-F238E27FC236}">
                <a16:creationId xmlns:a16="http://schemas.microsoft.com/office/drawing/2014/main" id="{A19D3B56-6212-4700-A1B2-65DD3960D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" r="7912"/>
          <a:stretch/>
        </p:blipFill>
        <p:spPr bwMode="auto">
          <a:xfrm>
            <a:off x="4648200" y="1474470"/>
            <a:ext cx="403860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40EB-3936-4E16-A093-FC993990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0D59-7092-464C-A5EB-AA4DDC59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in interdiction modeling of damaged DC grid (Salmeron &amp; Wood ‘04)</a:t>
            </a:r>
          </a:p>
          <a:p>
            <a:r>
              <a:rPr lang="en-US" sz="2400" dirty="0"/>
              <a:t>Power repair with routing elements (Bent, Van </a:t>
            </a:r>
            <a:r>
              <a:rPr lang="en-US" sz="2400" dirty="0" err="1"/>
              <a:t>Hentenryck</a:t>
            </a:r>
            <a:r>
              <a:rPr lang="en-US" sz="2400" dirty="0"/>
              <a:t>, and </a:t>
            </a:r>
            <a:r>
              <a:rPr lang="en-US" sz="2400" dirty="0" err="1"/>
              <a:t>Coffrin</a:t>
            </a:r>
            <a:r>
              <a:rPr lang="en-US" sz="2400" dirty="0"/>
              <a:t> ‘11)</a:t>
            </a:r>
          </a:p>
          <a:p>
            <a:r>
              <a:rPr lang="en-US" sz="2400" dirty="0"/>
              <a:t>No current literature considers interaction between road repair and power repair</a:t>
            </a:r>
          </a:p>
        </p:txBody>
      </p:sp>
    </p:spTree>
    <p:extLst>
      <p:ext uri="{BB962C8B-B14F-4D97-AF65-F5344CB8AC3E}">
        <p14:creationId xmlns:p14="http://schemas.microsoft.com/office/powerpoint/2010/main" val="35829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80FE-909B-4F54-9FBD-A5D3F05F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Modeling the power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B421-91D8-43A1-BB17-27ED5F292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Using DC approximation—linear program</a:t>
            </a:r>
          </a:p>
          <a:p>
            <a:pPr>
              <a:lnSpc>
                <a:spcPct val="90000"/>
              </a:lnSpc>
            </a:pPr>
            <a:r>
              <a:rPr lang="en-US" dirty="0"/>
              <a:t>IEEE standard grids 30 and 57 bus</a:t>
            </a:r>
          </a:p>
          <a:p>
            <a:pPr>
              <a:lnSpc>
                <a:spcPct val="90000"/>
              </a:lnSpc>
            </a:pPr>
            <a:r>
              <a:rPr lang="en-US" dirty="0"/>
              <a:t>Roads modeled with an overlaid Watts-</a:t>
            </a:r>
            <a:r>
              <a:rPr lang="en-US" dirty="0" err="1"/>
              <a:t>Strogatz</a:t>
            </a:r>
            <a:r>
              <a:rPr lang="en-US" dirty="0"/>
              <a:t> network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37409-AE0E-480D-B6BA-5F1471BD13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15317"/>
            <a:ext cx="4038600" cy="273582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D883B-6C95-4936-A21B-CF89FE3AA638}"/>
              </a:ext>
            </a:extLst>
          </p:cNvPr>
          <p:cNvSpPr txBox="1"/>
          <p:nvPr/>
        </p:nvSpPr>
        <p:spPr>
          <a:xfrm>
            <a:off x="4800600" y="4322713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 Bus 30 in green with roads in Red</a:t>
            </a:r>
          </a:p>
        </p:txBody>
      </p:sp>
    </p:spTree>
    <p:extLst>
      <p:ext uri="{BB962C8B-B14F-4D97-AF65-F5344CB8AC3E}">
        <p14:creationId xmlns:p14="http://schemas.microsoft.com/office/powerpoint/2010/main" val="2173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FB98-1924-4947-B4FF-20E1E7F3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57 bus shown with and without roads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013E25-44BC-416E-8326-33CEE29214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15794"/>
            <a:ext cx="4038600" cy="273582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B0D3219-A281-436F-B45D-AE2962702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615794"/>
            <a:ext cx="4038600" cy="27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A188-ABE4-4BF5-8CA6-86323BEE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logistics (Road)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B205-38A4-48D3-9DE9-EA82F381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Solve a routing problem at each shift to find path of roads to clear</a:t>
            </a:r>
          </a:p>
          <a:p>
            <a:pPr lvl="1"/>
            <a:r>
              <a:rPr lang="en-US" sz="2000" dirty="0"/>
              <a:t>Clearing represents digging drainage for light flooding and clearing debris</a:t>
            </a:r>
          </a:p>
          <a:p>
            <a:r>
              <a:rPr lang="en-US" sz="2400" dirty="0"/>
              <a:t>Goal is to maximize length of usable road</a:t>
            </a:r>
          </a:p>
          <a:p>
            <a:r>
              <a:rPr lang="en-US" sz="2400" dirty="0"/>
              <a:t>Variation of the rural postman problem</a:t>
            </a:r>
          </a:p>
        </p:txBody>
      </p:sp>
    </p:spTree>
    <p:extLst>
      <p:ext uri="{BB962C8B-B14F-4D97-AF65-F5344CB8AC3E}">
        <p14:creationId xmlns:p14="http://schemas.microsoft.com/office/powerpoint/2010/main" val="4540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3BFEAE-CAAC-4454-A025-E0AD683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/>
          <a:lstStyle/>
          <a:p>
            <a:r>
              <a:rPr lang="en-US" dirty="0"/>
              <a:t>Road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600B-F429-4449-B4F7-B9E55F886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050" y="1425722"/>
            <a:ext cx="5111750" cy="304149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808F8DF-153F-4CA8-B0F8-5299FDA0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/>
          <a:p>
            <a:r>
              <a:rPr lang="en-US" dirty="0"/>
              <a:t>Objective: minimize time weighted length of non-functional road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subject to:</a:t>
            </a:r>
          </a:p>
          <a:p>
            <a:pPr marL="342900" indent="-342900">
              <a:buAutoNum type="arabicParenR"/>
            </a:pPr>
            <a:r>
              <a:rPr lang="en-US" dirty="0"/>
              <a:t>Each route has to be less than the 8 hour shift length</a:t>
            </a:r>
          </a:p>
          <a:p>
            <a:pPr marL="342900" indent="-342900">
              <a:buAutoNum type="arabicParenR"/>
            </a:pPr>
            <a:r>
              <a:rPr lang="en-US" dirty="0"/>
              <a:t>The length of a road depends if it’s been cleared or not</a:t>
            </a:r>
          </a:p>
          <a:p>
            <a:pPr marL="342900" indent="-342900">
              <a:buAutoNum type="arabicParenR"/>
            </a:pPr>
            <a:r>
              <a:rPr lang="en-US" dirty="0"/>
              <a:t>Tours have to be connected</a:t>
            </a:r>
          </a:p>
          <a:p>
            <a:pPr marL="342900" indent="-342900">
              <a:buAutoNum type="arabicParenR"/>
            </a:pPr>
            <a:r>
              <a:rPr lang="en-US" dirty="0"/>
              <a:t>A road can only be marked as cleared if it’s been cleared or it started cleared</a:t>
            </a:r>
          </a:p>
          <a:p>
            <a:pPr marL="342900" indent="-342900">
              <a:buAutoNum type="arabicParenR"/>
            </a:pPr>
            <a:r>
              <a:rPr lang="en-US" dirty="0"/>
              <a:t>No subtours</a:t>
            </a:r>
          </a:p>
        </p:txBody>
      </p:sp>
    </p:spTree>
    <p:extLst>
      <p:ext uri="{BB962C8B-B14F-4D97-AF65-F5344CB8AC3E}">
        <p14:creationId xmlns:p14="http://schemas.microsoft.com/office/powerpoint/2010/main" val="302402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C32C-37DE-4D08-ABA7-FC50F57F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Logistics (Power)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5318-0BAD-48E8-96C3-9B24EC2EA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Maximize Satisfied demand</a:t>
            </a:r>
          </a:p>
          <a:p>
            <a:pPr lvl="1"/>
            <a:r>
              <a:rPr lang="en-US" sz="2000" dirty="0"/>
              <a:t>Subject to viable schedule for the shift of repair operations</a:t>
            </a:r>
          </a:p>
          <a:p>
            <a:pPr lvl="1"/>
            <a:r>
              <a:rPr lang="en-US" sz="2000" dirty="0"/>
              <a:t>DCPF model for power flow</a:t>
            </a:r>
          </a:p>
          <a:p>
            <a:pPr lvl="1"/>
            <a:r>
              <a:rPr lang="en-US" sz="2000" dirty="0"/>
              <a:t>Approximation using spanning tree for routing for the sake of runtime</a:t>
            </a:r>
          </a:p>
          <a:p>
            <a:pPr lvl="1"/>
            <a:r>
              <a:rPr lang="en-US" sz="2000" dirty="0"/>
              <a:t>State of the road network is an input to the model</a:t>
            </a:r>
          </a:p>
        </p:txBody>
      </p:sp>
    </p:spTree>
    <p:extLst>
      <p:ext uri="{BB962C8B-B14F-4D97-AF65-F5344CB8AC3E}">
        <p14:creationId xmlns:p14="http://schemas.microsoft.com/office/powerpoint/2010/main" val="77477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07A1A5-6666-4637-BBA6-FEED4C4D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/>
          <a:lstStyle/>
          <a:p>
            <a:r>
              <a:rPr lang="en-US" dirty="0"/>
              <a:t>Power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92D691-1331-41B9-AC35-2DE251FD5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050" y="1642971"/>
            <a:ext cx="5111750" cy="2606992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4387A8E-CCB8-4D3B-99DF-629EF140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/>
          <a:p>
            <a:r>
              <a:rPr lang="en-US" dirty="0"/>
              <a:t>Objective: Minimize unsatisfied demand</a:t>
            </a:r>
          </a:p>
          <a:p>
            <a:endParaRPr lang="en-US" dirty="0"/>
          </a:p>
          <a:p>
            <a:r>
              <a:rPr lang="en-US" dirty="0"/>
              <a:t>Subject to</a:t>
            </a:r>
          </a:p>
          <a:p>
            <a:pPr marL="342900" indent="-342900">
              <a:buAutoNum type="arabicParenR"/>
            </a:pPr>
            <a:r>
              <a:rPr lang="en-US" dirty="0"/>
              <a:t>Phase angle DC approximation</a:t>
            </a:r>
          </a:p>
          <a:p>
            <a:pPr marL="342900" indent="-342900">
              <a:buAutoNum type="arabicParenR"/>
            </a:pPr>
            <a:r>
              <a:rPr lang="en-US" dirty="0"/>
              <a:t>Flow balance at each node</a:t>
            </a:r>
          </a:p>
          <a:p>
            <a:pPr marL="342900" indent="-342900">
              <a:buAutoNum type="arabicParenR"/>
            </a:pPr>
            <a:r>
              <a:rPr lang="en-US" dirty="0"/>
              <a:t>Generation limits</a:t>
            </a:r>
          </a:p>
          <a:p>
            <a:r>
              <a:rPr lang="en-US" dirty="0"/>
              <a:t>4-6) line limits</a:t>
            </a:r>
          </a:p>
        </p:txBody>
      </p:sp>
    </p:spTree>
    <p:extLst>
      <p:ext uri="{BB962C8B-B14F-4D97-AF65-F5344CB8AC3E}">
        <p14:creationId xmlns:p14="http://schemas.microsoft.com/office/powerpoint/2010/main" val="1068100992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432</Words>
  <Application>Microsoft Office PowerPoint</Application>
  <PresentationFormat>On-screen Show (16:9)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Background</vt:lpstr>
      <vt:lpstr>Existing Literature</vt:lpstr>
      <vt:lpstr>Modeling the power grid</vt:lpstr>
      <vt:lpstr>57 bus shown with and without roads</vt:lpstr>
      <vt:lpstr>Modeling logistics (Road)</vt:lpstr>
      <vt:lpstr>Road Model</vt:lpstr>
      <vt:lpstr>Modeling Logistics (Power)</vt:lpstr>
      <vt:lpstr>Power Model</vt:lpstr>
      <vt:lpstr>Power model continued</vt:lpstr>
      <vt:lpstr>Power Model (continued)</vt:lpstr>
      <vt:lpstr>Interacting Networks</vt:lpstr>
      <vt:lpstr>Sample Results</vt:lpstr>
      <vt:lpstr>Next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French, Brian</dc:creator>
  <cp:lastModifiedBy>French, Brian</cp:lastModifiedBy>
  <cp:revision>2</cp:revision>
  <dcterms:created xsi:type="dcterms:W3CDTF">2020-02-12T05:23:55Z</dcterms:created>
  <dcterms:modified xsi:type="dcterms:W3CDTF">2020-02-12T05:35:05Z</dcterms:modified>
</cp:coreProperties>
</file>