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AKFky7uBorQYo84lEdYfqPzSi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4C16D9-E2CA-4AD9-8B2B-CD0E9C132D0F}">
  <a:tblStyle styleId="{E94C16D9-E2CA-4AD9-8B2B-CD0E9C132D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14a61ed1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14a61ed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14a61ed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14a61ed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c7005fe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4c7005f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14a61ed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14a61e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▪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accuracy and latency measurements are carried out on both scenarios in order to find a better fit for the task of HAR.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4c7005fe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4c7005f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14a61ed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14a61e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14a61ed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14a61ed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414a61ed1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414a61ed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 rot="5400000">
            <a:off x="3302435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0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1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2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7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1603297" y="4041323"/>
            <a:ext cx="66228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Performing classification on edge nodes using Edge-centric Distributed Deep Learning</a:t>
            </a:r>
            <a:endParaRPr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1795891" y="2665261"/>
            <a:ext cx="64302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/>
              <a:t>By Manan Khasgiwale and Vasu Sharma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14a61ed1_0_250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Cloud vs Edge model comparison</a:t>
            </a:r>
            <a:endParaRPr b="1" sz="2500"/>
          </a:p>
        </p:txBody>
      </p:sp>
      <p:sp>
        <p:nvSpPr>
          <p:cNvPr id="177" name="Google Shape;177;gd414a61ed1_0_250"/>
          <p:cNvSpPr txBox="1"/>
          <p:nvPr>
            <p:ph idx="1" type="body"/>
          </p:nvPr>
        </p:nvSpPr>
        <p:spPr>
          <a:xfrm>
            <a:off x="2441950" y="1623700"/>
            <a:ext cx="8128200" cy="268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25000"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▪"/>
            </a:pPr>
            <a:r>
              <a:rPr lang="en-US" sz="7400">
                <a:solidFill>
                  <a:srgbClr val="FFFFFF"/>
                </a:solidFill>
              </a:rPr>
              <a:t>Cloud server </a:t>
            </a:r>
            <a:endParaRPr sz="740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▪"/>
            </a:pPr>
            <a:r>
              <a:rPr lang="en-US" sz="7400">
                <a:solidFill>
                  <a:srgbClr val="FFFFFF"/>
                </a:solidFill>
              </a:rPr>
              <a:t>Machine deployment :- us-central1-a (Iowa) </a:t>
            </a:r>
            <a:endParaRPr sz="740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▪"/>
            </a:pPr>
            <a:r>
              <a:rPr lang="en-US" sz="7400">
                <a:solidFill>
                  <a:srgbClr val="FFFFFF"/>
                </a:solidFill>
              </a:rPr>
              <a:t>Machine specs :- c2-standard-8 (4v CPU, 16GB memory)</a:t>
            </a:r>
            <a:endParaRPr sz="740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▪"/>
            </a:pPr>
            <a:r>
              <a:rPr lang="en-US" sz="7400">
                <a:solidFill>
                  <a:srgbClr val="FFFFFF"/>
                </a:solidFill>
              </a:rPr>
              <a:t>Edge server</a:t>
            </a:r>
            <a:endParaRPr sz="740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▪"/>
            </a:pPr>
            <a:r>
              <a:rPr lang="en-US" sz="7400">
                <a:solidFill>
                  <a:srgbClr val="FFFFFF"/>
                </a:solidFill>
              </a:rPr>
              <a:t>Machine deployment :- Local network</a:t>
            </a:r>
            <a:endParaRPr sz="7400">
              <a:solidFill>
                <a:srgbClr val="FFFFFF"/>
              </a:solidFill>
            </a:endParaRPr>
          </a:p>
          <a:p>
            <a:pPr indent="-32452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1654"/>
              <a:buChar char="▪"/>
            </a:pPr>
            <a:r>
              <a:rPr lang="en-US" sz="7400">
                <a:solidFill>
                  <a:srgbClr val="FFFFFF"/>
                </a:solidFill>
              </a:rPr>
              <a:t>Machine specs :- i5 8th gen (quad core), 8GB</a:t>
            </a:r>
            <a:endParaRPr sz="4942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gd414a61ed1_0_250"/>
          <p:cNvGraphicFramePr/>
          <p:nvPr/>
        </p:nvGraphicFramePr>
        <p:xfrm>
          <a:off x="1497300" y="4379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{E94C16D9-E2CA-4AD9-8B2B-CD0E9C132D0F}</a:tableStyleId>
              </a:tblPr>
              <a:tblGrid>
                <a:gridCol w="1328650"/>
                <a:gridCol w="1941875"/>
                <a:gridCol w="3055600"/>
                <a:gridCol w="3314575"/>
              </a:tblGrid>
              <a:tr h="5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solidFill>
                            <a:srgbClr val="999999"/>
                          </a:solidFill>
                        </a:rPr>
                        <a:t>Environment</a:t>
                      </a:r>
                      <a:endParaRPr b="1" i="1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solidFill>
                            <a:srgbClr val="B7B7B7"/>
                          </a:solidFill>
                        </a:rPr>
                        <a:t>Type of model</a:t>
                      </a:r>
                      <a:endParaRPr b="1" i="1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solidFill>
                            <a:srgbClr val="B7B7B7"/>
                          </a:solidFill>
                        </a:rPr>
                        <a:t>Average Inference Time (ms)</a:t>
                      </a:r>
                      <a:endParaRPr b="1" i="1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solidFill>
                            <a:srgbClr val="B7B7B7"/>
                          </a:solidFill>
                        </a:rPr>
                        <a:t>Average Invoke Time (ms)</a:t>
                      </a:r>
                      <a:endParaRPr b="1" i="1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Edge Server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Compressed LSTM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5.005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4.45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Cloud Server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Uncompressed LSTM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124.123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43.37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Cloud Server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Compressed LSTM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          40.260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           4.04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414a61ed1_0_131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Future Work</a:t>
            </a:r>
            <a:endParaRPr b="1" sz="2500"/>
          </a:p>
        </p:txBody>
      </p:sp>
      <p:sp>
        <p:nvSpPr>
          <p:cNvPr id="184" name="Google Shape;184;gd414a61ed1_0_131"/>
          <p:cNvSpPr txBox="1"/>
          <p:nvPr>
            <p:ph idx="1" type="body"/>
          </p:nvPr>
        </p:nvSpPr>
        <p:spPr>
          <a:xfrm>
            <a:off x="1249825" y="1449100"/>
            <a:ext cx="9945300" cy="460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6075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Data dimensionality reduction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Comparing the model inference latency after applying autoencoders for dimensionality reduction.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DNN model splitting framework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/>
              <a:t>Splitting based on the runtime of the layers involved in the network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Using a framework like Couper which identifies the candidate split points of the input DNN model and finds the most efficient representation. Still not open-sourced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/>
              <a:t>Weight Clustering</a:t>
            </a:r>
            <a:endParaRPr sz="1850"/>
          </a:p>
          <a:p>
            <a:pPr indent="-3460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Clustering, or weight sharing, reduces the number of unique weight values in a model, leading to benefits for deployment. It first groups the weights of each layer into </a:t>
            </a:r>
            <a:r>
              <a:rPr i="1" lang="en-US" sz="1850">
                <a:solidFill>
                  <a:srgbClr val="FFFFFF"/>
                </a:solidFill>
              </a:rPr>
              <a:t>N</a:t>
            </a:r>
            <a:r>
              <a:rPr lang="en-US" sz="1850">
                <a:solidFill>
                  <a:srgbClr val="FFFFFF"/>
                </a:solidFill>
              </a:rPr>
              <a:t> clusters, then shares the cluster's centroid value for all the weights belonging to the cluster.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Currently LSTM or ConvLSTM layer is not supported for weight clustering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Applying the compression techniques for a ConvLSTM layer</a:t>
            </a:r>
            <a:endParaRPr sz="18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2116834" y="2890385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4c7005fed_0_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Motivation</a:t>
            </a:r>
            <a:endParaRPr b="1" sz="2500"/>
          </a:p>
        </p:txBody>
      </p:sp>
      <p:sp>
        <p:nvSpPr>
          <p:cNvPr id="127" name="Google Shape;127;gc4c7005fed_0_5"/>
          <p:cNvSpPr txBox="1"/>
          <p:nvPr>
            <p:ph idx="1" type="body"/>
          </p:nvPr>
        </p:nvSpPr>
        <p:spPr>
          <a:xfrm>
            <a:off x="2773799" y="178506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Rise in IoT devices </a:t>
            </a:r>
            <a:r>
              <a:rPr lang="en-US" sz="1850"/>
              <a:t>causing an enormous increase in data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Analyzing enormous data can provide convenient use cases for end users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Traditional applications use cloud servers for these heavy inference tasks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Leading to network congestion and higher latencies for many real-time applications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Real time applications like face recognition or human activity recognition demand quick inference output and lower network load </a:t>
            </a:r>
            <a:endParaRPr sz="1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n-US" sz="2500"/>
              <a:t>Recent Studies</a:t>
            </a:r>
            <a:endParaRPr b="1" sz="2500"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7662" lvl="0" marL="34448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Aimed at using edge as a </a:t>
            </a:r>
            <a:r>
              <a:rPr lang="en-US" sz="1850"/>
              <a:t>complementary</a:t>
            </a:r>
            <a:r>
              <a:rPr lang="en-US" sz="1850"/>
              <a:t> resource for the cloud</a:t>
            </a:r>
            <a:endParaRPr sz="1850"/>
          </a:p>
          <a:p>
            <a:pPr indent="-347662" lvl="0" marL="34448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Some are aimed at using edge for DL training and </a:t>
            </a:r>
            <a:r>
              <a:rPr lang="en-US" sz="1850"/>
              <a:t>inferencing</a:t>
            </a:r>
            <a:endParaRPr sz="1850"/>
          </a:p>
          <a:p>
            <a:pPr indent="-347663" lvl="0" marL="344488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Faces multitude of challenges – limited computation resources, memory footprint and energy consumption at the edge</a:t>
            </a:r>
            <a:endParaRPr sz="1850"/>
          </a:p>
          <a:p>
            <a:pPr indent="-347663" lvl="0" marL="344488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Some approaches – Distributed Deep learning over the edge</a:t>
            </a:r>
            <a:endParaRPr sz="1850"/>
          </a:p>
          <a:p>
            <a:pPr indent="-347663" lvl="0" marL="344488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Some approaches – Containerize different parts of DNN</a:t>
            </a:r>
            <a:endParaRPr sz="1850"/>
          </a:p>
          <a:p>
            <a:pPr indent="-347663" lvl="0" marL="344488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Some approaches – Data reduction at the edge</a:t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n-US" sz="2500"/>
              <a:t>Approach</a:t>
            </a:r>
            <a:endParaRPr b="1" sz="2500"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2692774" y="1945316"/>
            <a:ext cx="77964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>
                <a:solidFill>
                  <a:srgbClr val="FFFFFF"/>
                </a:solidFill>
              </a:rPr>
              <a:t>Selecting a DNN model best suited for HAR (Human Activity Recognition)</a:t>
            </a:r>
            <a:endParaRPr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</a:rPr>
              <a:t>Time series data </a:t>
            </a:r>
            <a:endParaRPr sz="2000"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</a:rPr>
              <a:t>Accuracy</a:t>
            </a:r>
            <a:endParaRPr sz="2000">
              <a:solidFill>
                <a:srgbClr val="FFFFFF"/>
              </a:solidFill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>
                <a:solidFill>
                  <a:srgbClr val="FFFFFF"/>
                </a:solidFill>
              </a:rPr>
              <a:t>DNN model compression</a:t>
            </a:r>
            <a:endParaRPr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</a:rPr>
              <a:t>Pruning </a:t>
            </a:r>
            <a:endParaRPr sz="2000"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</a:rPr>
              <a:t>Quantization</a:t>
            </a:r>
            <a:endParaRPr sz="2000">
              <a:solidFill>
                <a:srgbClr val="FFFFFF"/>
              </a:solidFill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>
                <a:solidFill>
                  <a:srgbClr val="FFFFFF"/>
                </a:solidFill>
              </a:rPr>
              <a:t>Comparing inference latencies between cloud and edge servers</a:t>
            </a:r>
            <a:endParaRPr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▪"/>
            </a:pPr>
            <a:r>
              <a:rPr lang="en-US" sz="2000">
                <a:solidFill>
                  <a:srgbClr val="FFFFFF"/>
                </a:solidFill>
              </a:rPr>
              <a:t>Average latency over all samples of test data</a:t>
            </a:r>
            <a:endParaRPr sz="2000">
              <a:solidFill>
                <a:srgbClr val="FFFFFF"/>
              </a:solidFill>
            </a:endParaRPr>
          </a:p>
          <a:p>
            <a:pPr indent="0" lvl="0" marL="1143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14a61ed1_0_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Selecting a DNN model best suited for HAR</a:t>
            </a:r>
            <a:endParaRPr b="1" sz="4900">
              <a:solidFill>
                <a:srgbClr val="FFFFFF"/>
              </a:solidFill>
            </a:endParaRPr>
          </a:p>
        </p:txBody>
      </p:sp>
      <p:sp>
        <p:nvSpPr>
          <p:cNvPr id="145" name="Google Shape;145;gd414a61ed1_0_5"/>
          <p:cNvSpPr txBox="1"/>
          <p:nvPr>
            <p:ph idx="1" type="body"/>
          </p:nvPr>
        </p:nvSpPr>
        <p:spPr>
          <a:xfrm>
            <a:off x="1628450" y="1885350"/>
            <a:ext cx="9598500" cy="440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Input to the model is sliding window over time series data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To utilize the time series nature of the data, we went ahead with a LSTM model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Use input, output and forget gate to work with the hidden and the context layers. 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LSTMs can be useful in a time series setting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A CNN model would be able to get a better representation of the time series data due to the correlation between the nearby sensor signals in the data.</a:t>
            </a:r>
            <a:endParaRPr sz="1850">
              <a:solidFill>
                <a:srgbClr val="FFFFFF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Combining the recurrence provided by LSTM and feature representation provided by CNN 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The convolution is performed at each time step as part of the input</a:t>
            </a:r>
            <a:endParaRPr sz="185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146" name="Google Shape;146;gd414a61ed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225" y="215781"/>
            <a:ext cx="2468799" cy="192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4c7005fed_0_10"/>
          <p:cNvSpPr txBox="1"/>
          <p:nvPr>
            <p:ph type="title"/>
          </p:nvPr>
        </p:nvSpPr>
        <p:spPr>
          <a:xfrm>
            <a:off x="2898758" y="482981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82880" rtl="0" algn="r">
              <a:spcBef>
                <a:spcPts val="0"/>
              </a:spcBef>
              <a:spcAft>
                <a:spcPts val="60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DNN model compression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152" name="Google Shape;152;gc4c7005fed_0_10"/>
          <p:cNvSpPr txBox="1"/>
          <p:nvPr>
            <p:ph idx="1" type="body"/>
          </p:nvPr>
        </p:nvSpPr>
        <p:spPr>
          <a:xfrm>
            <a:off x="2028950" y="1643700"/>
            <a:ext cx="8448900" cy="316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6075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Pruning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Network pruning is used to trim the neural network to reduce the cost(time) of inference. 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Helps save space needed to store the complete model </a:t>
            </a:r>
            <a:endParaRPr sz="1850">
              <a:solidFill>
                <a:srgbClr val="FFFFFF"/>
              </a:solidFill>
            </a:endParaRPr>
          </a:p>
          <a:p>
            <a:pPr indent="-34607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▪"/>
            </a:pPr>
            <a:r>
              <a:rPr lang="en-US" sz="1850">
                <a:solidFill>
                  <a:srgbClr val="FFFFFF"/>
                </a:solidFill>
              </a:rPr>
              <a:t>Prevents model from overfitting.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▪"/>
            </a:pPr>
            <a:r>
              <a:rPr lang="en-US" sz="1850"/>
              <a:t>Quantization</a:t>
            </a:r>
            <a:endParaRPr sz="185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▪"/>
            </a:pPr>
            <a:r>
              <a:rPr lang="en-US" sz="1850"/>
              <a:t>Post training quantization </a:t>
            </a:r>
            <a:r>
              <a:rPr lang="en-US" sz="1850"/>
              <a:t>which</a:t>
            </a:r>
            <a:r>
              <a:rPr lang="en-US" sz="1850"/>
              <a:t> involves reducing the precision of weights </a:t>
            </a:r>
            <a:r>
              <a:rPr lang="en-US" sz="1850"/>
              <a:t>resulting</a:t>
            </a:r>
            <a:r>
              <a:rPr lang="en-US" sz="1850"/>
              <a:t> in lower model sizes</a:t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14a61ed1_0_1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Dataset</a:t>
            </a:r>
            <a:endParaRPr b="1" sz="2500"/>
          </a:p>
        </p:txBody>
      </p:sp>
      <p:sp>
        <p:nvSpPr>
          <p:cNvPr id="158" name="Google Shape;158;gd414a61ed1_0_15"/>
          <p:cNvSpPr txBox="1"/>
          <p:nvPr>
            <p:ph idx="1" type="body"/>
          </p:nvPr>
        </p:nvSpPr>
        <p:spPr>
          <a:xfrm>
            <a:off x="2611800" y="1651800"/>
            <a:ext cx="8658000" cy="468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UCI HAR Dataset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>
                <a:solidFill>
                  <a:srgbClr val="FFFFFF"/>
                </a:solidFill>
              </a:rPr>
              <a:t>Dataset </a:t>
            </a:r>
            <a:r>
              <a:rPr lang="en-US">
                <a:solidFill>
                  <a:srgbClr val="FFFFFF"/>
                </a:solidFill>
              </a:rPr>
              <a:t>consists of </a:t>
            </a:r>
            <a:r>
              <a:rPr lang="en-US">
                <a:solidFill>
                  <a:srgbClr val="FFFFFF"/>
                </a:solidFill>
              </a:rPr>
              <a:t>six activities (WALKING, WALKING_UPSTAIRS, WALKING_DOWNSTAIRS, SITTING, STANDING, LAYING) 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>
                <a:solidFill>
                  <a:srgbClr val="FFFFFF"/>
                </a:solidFill>
              </a:rPr>
              <a:t>Captured via smartphone (Samsung Galaxy S II) at 50 Hz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>
                <a:solidFill>
                  <a:srgbClr val="FFFFFF"/>
                </a:solidFill>
              </a:rPr>
              <a:t>The obtained dataset has been randomly partitioned into two sets, with 70/30 train/test split.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▪"/>
            </a:pPr>
            <a:r>
              <a:rPr lang="en-US">
                <a:solidFill>
                  <a:srgbClr val="FFFFFF"/>
                </a:solidFill>
              </a:rPr>
              <a:t>Sampled in fixed-width sliding windows of 2.56 sec and 50% overlap (128 readings/window).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Training dimensions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Input </a:t>
            </a:r>
            <a:r>
              <a:rPr lang="en-US"/>
              <a:t>= (7352, 128, 9)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Output = (7352, 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Test dimensions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Input = (2947, 128, 9)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Output =  (2947, 6)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14a61ed1_1_8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Results and Evaluations</a:t>
            </a:r>
            <a:endParaRPr b="1" sz="2500"/>
          </a:p>
        </p:txBody>
      </p:sp>
      <p:graphicFrame>
        <p:nvGraphicFramePr>
          <p:cNvPr id="164" name="Google Shape;164;gd414a61ed1_1_8"/>
          <p:cNvGraphicFramePr/>
          <p:nvPr/>
        </p:nvGraphicFramePr>
        <p:xfrm>
          <a:off x="1412250" y="205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{E94C16D9-E2CA-4AD9-8B2B-CD0E9C132D0F}</a:tableStyleId>
              </a:tblPr>
              <a:tblGrid>
                <a:gridCol w="5057175"/>
                <a:gridCol w="3183075"/>
                <a:gridCol w="1587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rgbClr val="CCCCCC"/>
                          </a:solidFill>
                        </a:rPr>
                        <a:t>Model name</a:t>
                      </a:r>
                      <a:endParaRPr b="1" i="1" sz="20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rgbClr val="CCCCCC"/>
                          </a:solidFill>
                        </a:rPr>
                        <a:t>Accuracy</a:t>
                      </a:r>
                      <a:endParaRPr b="1" i="1" sz="20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>
                          <a:solidFill>
                            <a:srgbClr val="CCCCCC"/>
                          </a:solidFill>
                        </a:rPr>
                        <a:t>Model Size</a:t>
                      </a:r>
                      <a:endParaRPr b="1" i="1" sz="20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ConvLSTM model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91.562 %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highlight>
                            <a:srgbClr val="E06666"/>
                          </a:highlight>
                        </a:rPr>
                        <a:t>3.5 MB</a:t>
                      </a:r>
                      <a:endParaRPr sz="2000">
                        <a:solidFill>
                          <a:srgbClr val="FFFFFF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2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LSTM model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</a:rPr>
                        <a:t>90.499 %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highlight>
                            <a:srgbClr val="E06666"/>
                          </a:highlight>
                        </a:rPr>
                        <a:t>1.6 MB</a:t>
                      </a:r>
                      <a:endParaRPr sz="2000">
                        <a:solidFill>
                          <a:srgbClr val="FFFFFF"/>
                        </a:solidFill>
                        <a:highlight>
                          <a:srgbClr val="E06666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Pruned with Keras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90.498 %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highlight>
                            <a:srgbClr val="E06666"/>
                          </a:highlight>
                        </a:rPr>
                        <a:t>1.1 MB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Pruning and post-training Quantization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90.432 %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highlight>
                            <a:srgbClr val="6AA84F"/>
                          </a:highlight>
                        </a:rPr>
                        <a:t>69 KB</a:t>
                      </a:r>
                      <a:endParaRPr sz="2000">
                        <a:solidFill>
                          <a:schemeClr val="lt1"/>
                        </a:solidFill>
                        <a:highlight>
                          <a:srgbClr val="6AA84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14a61ed1_1_2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Results and Evaluations</a:t>
            </a:r>
            <a:endParaRPr b="1" sz="2500"/>
          </a:p>
        </p:txBody>
      </p:sp>
      <p:sp>
        <p:nvSpPr>
          <p:cNvPr id="170" name="Google Shape;170;gd414a61ed1_1_2"/>
          <p:cNvSpPr txBox="1"/>
          <p:nvPr>
            <p:ph idx="1" type="body"/>
          </p:nvPr>
        </p:nvSpPr>
        <p:spPr>
          <a:xfrm>
            <a:off x="2773800" y="1064823"/>
            <a:ext cx="7796400" cy="305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With selecting LSTM as our model, we explored with different batch sizes for the input. 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Accuracy remains constant across.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▪"/>
            </a:pPr>
            <a:r>
              <a:rPr lang="en-US" sz="1850"/>
              <a:t>Training takes the least time for 64 batch size(weight updation).</a:t>
            </a:r>
            <a:endParaRPr sz="1850">
              <a:solidFill>
                <a:srgbClr val="FFFFFF"/>
              </a:solidFill>
            </a:endParaRPr>
          </a:p>
        </p:txBody>
      </p:sp>
      <p:pic>
        <p:nvPicPr>
          <p:cNvPr id="171" name="Google Shape;171;gd414a61ed1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700" y="3642425"/>
            <a:ext cx="4592600" cy="26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2021-03-04T01:29:40Z</dcterms:created>
  <dc:creator>Manan Khasgiwale</dc:creator>
</cp:coreProperties>
</file>