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8" r:id="rId4"/>
    <p:sldId id="276" r:id="rId5"/>
    <p:sldId id="277" r:id="rId6"/>
    <p:sldId id="27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8EBD22-6CC7-4FE3-B79D-DBEE9ED6660E}">
          <p14:sldIdLst>
            <p14:sldId id="256"/>
            <p14:sldId id="266"/>
            <p14:sldId id="268"/>
            <p14:sldId id="276"/>
            <p14:sldId id="277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0" d="100"/>
          <a:sy n="60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Capstone Project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10-Year Risk of Coronary Heart Disease</a:t>
            </a:r>
          </a:p>
        </p:txBody>
      </p:sp>
      <p:sp>
        <p:nvSpPr>
          <p:cNvPr id="4" name="TextBox 3"/>
          <p:cNvSpPr txBox="1"/>
          <p:nvPr/>
        </p:nvSpPr>
        <p:spPr>
          <a:xfrm rot="21433626">
            <a:off x="5456421" y="4825983"/>
            <a:ext cx="343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</a:t>
            </a:r>
          </a:p>
          <a:p>
            <a:r>
              <a:rPr lang="en-US" dirty="0">
                <a:solidFill>
                  <a:schemeClr val="bg1"/>
                </a:solidFill>
              </a:rPr>
              <a:t>IBUKUNOLUWA JOHNSON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14351" y="448574"/>
            <a:ext cx="7796030" cy="492601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TOP PERFORMERS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FEATURES</a:t>
            </a:r>
          </a:p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NEXT STEPS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871" y="431402"/>
            <a:ext cx="7797662" cy="1151965"/>
          </a:xfrm>
        </p:spPr>
        <p:txBody>
          <a:bodyPr>
            <a:normAutofit/>
          </a:bodyPr>
          <a:lstStyle/>
          <a:p>
            <a:r>
              <a:rPr lang="en-GB" sz="3800" b="1" dirty="0"/>
              <a:t>MODEL EVALUATION</a:t>
            </a:r>
            <a:endParaRPr lang="en-US" sz="3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8"/>
          </p:nvPr>
        </p:nvSpPr>
        <p:spPr>
          <a:xfrm>
            <a:off x="443865" y="4312920"/>
            <a:ext cx="2531110" cy="1033780"/>
          </a:xfrm>
        </p:spPr>
        <p:txBody>
          <a:bodyPr>
            <a:noAutofit/>
          </a:bodyPr>
          <a:lstStyle/>
          <a:p>
            <a:r>
              <a:rPr lang="en-GB" sz="1000" dirty="0"/>
              <a:t>85% accuracy</a:t>
            </a:r>
          </a:p>
          <a:p>
            <a:r>
              <a:rPr lang="en-US" altLang="en-GB" sz="1000" dirty="0"/>
              <a:t>71% PRECISION, 5%RECALL  (POSITIVE CASES)</a:t>
            </a:r>
            <a:endParaRPr lang="en-GB" sz="1000" dirty="0"/>
          </a:p>
          <a:p>
            <a:r>
              <a:rPr lang="en-GB" sz="1000" dirty="0"/>
              <a:t>correctly IDENTIFIES most non-CHD cases but performs poorly in detecting CHD cases</a:t>
            </a:r>
            <a:endParaRPr lang="en-US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Post-tuning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>
          <a:xfrm>
            <a:off x="3178175" y="4394835"/>
            <a:ext cx="2483485" cy="1136015"/>
          </a:xfrm>
        </p:spPr>
        <p:txBody>
          <a:bodyPr>
            <a:normAutofit fontScale="60000" lnSpcReduction="20000"/>
          </a:bodyPr>
          <a:lstStyle/>
          <a:p>
            <a:r>
              <a:rPr lang="en-US" sz="1665" dirty="0"/>
              <a:t>72% accuracy</a:t>
            </a:r>
          </a:p>
          <a:p>
            <a:r>
              <a:rPr lang="en-US" altLang="en-GB" sz="1665" dirty="0">
                <a:sym typeface="+mn-ea"/>
              </a:rPr>
              <a:t>30% PRECISION, 65%RECALL  (POSITIVE CASES)</a:t>
            </a:r>
            <a:endParaRPr lang="en-US" sz="1665" dirty="0"/>
          </a:p>
          <a:p>
            <a:r>
              <a:rPr lang="en-GB" sz="1665" dirty="0"/>
              <a:t>performs better at DETECTING CHD cases</a:t>
            </a:r>
            <a:endParaRPr lang="en-US" sz="1665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TOP 13 FEATURES ONLY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20"/>
          </p:nvPr>
        </p:nvSpPr>
        <p:spPr>
          <a:xfrm>
            <a:off x="5610046" y="4290060"/>
            <a:ext cx="2915920" cy="11779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dirty="0"/>
              <a:t>74% </a:t>
            </a:r>
            <a:r>
              <a:rPr lang="en-US" sz="1200" dirty="0" err="1"/>
              <a:t>ACCuracy</a:t>
            </a: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altLang="en-GB" sz="1200" dirty="0">
                <a:sym typeface="+mn-ea"/>
              </a:rPr>
              <a:t>31% PRECISION, 60%RECALL  (POSITIVE CASES) 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HAS MORE BALANCE TOWARDS DETECTING CHD AND NON-CHD CASES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518880" y="3989672"/>
            <a:ext cx="2482596" cy="405189"/>
          </a:xfrm>
        </p:spPr>
        <p:txBody>
          <a:bodyPr/>
          <a:lstStyle/>
          <a:p>
            <a:r>
              <a:rPr lang="en-US" dirty="0"/>
              <a:t>BASELINE </a:t>
            </a:r>
          </a:p>
        </p:txBody>
      </p:sp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300990" y="1715770"/>
            <a:ext cx="2545715" cy="21240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DA84FF3-5A15-152C-2B15-694BEEE6C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53" y="1688142"/>
            <a:ext cx="2697603" cy="21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5B5EA3-6C61-7387-F78A-DB089C3BF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708" y="1688142"/>
            <a:ext cx="2620446" cy="216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52" y="647024"/>
            <a:ext cx="7971177" cy="714016"/>
          </a:xfrm>
        </p:spPr>
        <p:txBody>
          <a:bodyPr>
            <a:normAutofit/>
          </a:bodyPr>
          <a:lstStyle/>
          <a:p>
            <a:r>
              <a:rPr lang="en-GB" dirty="0"/>
              <a:t>FEATURE RANKING</a:t>
            </a:r>
            <a:endParaRPr lang="en-US" dirty="0"/>
          </a:p>
        </p:txBody>
      </p:sp>
      <p:sp>
        <p:nvSpPr>
          <p:cNvPr id="9" name="Title 1"/>
          <p:cNvSpPr txBox="1"/>
          <p:nvPr/>
        </p:nvSpPr>
        <p:spPr>
          <a:xfrm>
            <a:off x="1115141" y="5669346"/>
            <a:ext cx="7237636" cy="714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1548" y="4746963"/>
            <a:ext cx="3487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Top features needed for overall prediction</a:t>
            </a: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02310" y="1596390"/>
            <a:ext cx="4206875" cy="30829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511800" y="1802765"/>
            <a:ext cx="2749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/>
              <a:t>History of stroke, age, rate of smoking, blood pressure and diabetes are the major features affecting prediction of 10Year CHD risk in the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6A5C0-9FB6-C6D1-4B7F-65F732BD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6E4B-6A13-F2D0-1728-DEC8F445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952" y="474639"/>
            <a:ext cx="7971177" cy="714016"/>
          </a:xfrm>
        </p:spPr>
        <p:txBody>
          <a:bodyPr>
            <a:normAutofit/>
          </a:bodyPr>
          <a:lstStyle/>
          <a:p>
            <a:r>
              <a:rPr lang="en-GB" dirty="0"/>
              <a:t>FEATURE EFFECT ON MODEL OUTPUT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9617C40-8BA2-B6AA-8514-34743328D574}"/>
              </a:ext>
            </a:extLst>
          </p:cNvPr>
          <p:cNvSpPr txBox="1"/>
          <p:nvPr/>
        </p:nvSpPr>
        <p:spPr>
          <a:xfrm>
            <a:off x="1115141" y="5669346"/>
            <a:ext cx="7237636" cy="7140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F74AEA4-BC3A-D888-2316-5000C4C38226}"/>
              </a:ext>
            </a:extLst>
          </p:cNvPr>
          <p:cNvSpPr txBox="1"/>
          <p:nvPr/>
        </p:nvSpPr>
        <p:spPr>
          <a:xfrm>
            <a:off x="4886158" y="1641242"/>
            <a:ext cx="34666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b="1" dirty="0">
                <a:latin typeface="Arial Narrow" panose="020B0606020202030204" pitchFamily="34" charset="0"/>
              </a:rPr>
              <a:t>Older people are at higher risk of CHD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Arial Narrow" panose="020B0606020202030204" pitchFamily="34" charset="0"/>
              </a:rPr>
              <a:t>Elevated smoking rates, blood pressure, cholesterol and glucose increase the average person's risk of CHD.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GB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b="1" dirty="0">
                <a:latin typeface="Arial Narrow" panose="020B0606020202030204" pitchFamily="34" charset="0"/>
              </a:rPr>
              <a:t>Use of blood pressure medication is associated with a higher risk of CHD</a:t>
            </a:r>
          </a:p>
          <a:p>
            <a:endParaRPr lang="en-US" altLang="en-GB" sz="1600" b="1" dirty="0"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GB" sz="1600" b="1" dirty="0">
                <a:latin typeface="Arial Narrow" panose="020B0606020202030204" pitchFamily="34" charset="0"/>
              </a:rPr>
              <a:t>Individuals with history of stroke or hypertension have an increased risk of CHD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45065F-770D-DAAF-7467-5EDB53263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73" y="1412707"/>
            <a:ext cx="4244648" cy="397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77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Possible improvements (e.g., feature engineering, model </a:t>
            </a:r>
            <a:r>
              <a:rPr lang="en-GB" dirty="0" err="1"/>
              <a:t>ensembling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Deployment via API, dashboard or embedded in communication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collection for continued learning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0714" y="5743960"/>
            <a:ext cx="2045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+mj-lt"/>
              </a:rPr>
              <a:t>THANK YOU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462</TotalTime>
  <Words>218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Impact</vt:lpstr>
      <vt:lpstr>Main Event</vt:lpstr>
      <vt:lpstr>Capstone Project </vt:lpstr>
      <vt:lpstr>PowerPoint Presentation</vt:lpstr>
      <vt:lpstr>MODEL EVALUATION</vt:lpstr>
      <vt:lpstr>FEATURE RANKING</vt:lpstr>
      <vt:lpstr>FEATURE EFFECT ON MODEL OUTPUT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Ibukunoluwa Johnson</dc:creator>
  <dc:description>generated using python-pptx</dc:description>
  <cp:lastModifiedBy>Ibukunoluwa Johnson</cp:lastModifiedBy>
  <cp:revision>44</cp:revision>
  <dcterms:created xsi:type="dcterms:W3CDTF">2013-01-27T09:14:00Z</dcterms:created>
  <dcterms:modified xsi:type="dcterms:W3CDTF">2025-06-10T07:29:13Z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B8D49E8629F64AC794315A04CA0F1C32_13</vt:lpwstr>
  </property>
  <property fmtid="{D5CDD505-2E9C-101B-9397-08002B2CF9AE}" pid="3" name="KSOProductBuildVer">
    <vt:lpwstr>2057-12.2.0.21179</vt:lpwstr>
  </property>
</Properties>
</file>