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Average" panose="020B0604020202020204" charset="0"/>
      <p:regular r:id="rId10"/>
    </p:embeddedFont>
    <p:embeddedFont>
      <p:font typeface="Oswald" panose="00000500000000000000" pitchFamily="2" charset="0"/>
      <p:regular r:id="rId11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1968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63a32e82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63a32e82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63a32e82e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63a32e82e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63a32e82e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63a32e82e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63a32e82e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63a32e82e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63a32e82e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63a32e82e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63a32e82e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63a32e82e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2 Schema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/>
        </p:nvSpPr>
        <p:spPr>
          <a:xfrm>
            <a:off x="762775" y="608825"/>
            <a:ext cx="1721400" cy="20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Salesmen (table)</a:t>
            </a:r>
            <a:endParaRPr b="1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000"/>
              <a:buFont typeface="Average"/>
              <a:buChar char="●"/>
            </a:pPr>
            <a:r>
              <a:rPr lang="en" sz="1000" b="1">
                <a:solidFill>
                  <a:srgbClr val="E69138"/>
                </a:solidFill>
                <a:latin typeface="Average"/>
                <a:ea typeface="Average"/>
                <a:cs typeface="Average"/>
                <a:sym typeface="Average"/>
              </a:rPr>
              <a:t>Employee_id (Primary Key)</a:t>
            </a:r>
            <a:endParaRPr sz="1000" b="1">
              <a:solidFill>
                <a:srgbClr val="E69138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000"/>
              <a:buFont typeface="Average"/>
              <a:buChar char="●"/>
            </a:pPr>
            <a:r>
              <a:rPr lang="en" sz="1000" b="1">
                <a:solidFill>
                  <a:srgbClr val="1155CC"/>
                </a:solidFill>
                <a:latin typeface="Average"/>
                <a:ea typeface="Average"/>
                <a:cs typeface="Average"/>
                <a:sym typeface="Average"/>
              </a:rPr>
              <a:t>Salesperson (Foreign Key)</a:t>
            </a:r>
            <a:endParaRPr sz="1000" b="1">
              <a:solidFill>
                <a:srgbClr val="1155CC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verage"/>
              <a:buChar char="●"/>
            </a:pPr>
            <a:r>
              <a:rPr lang="en"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First_name</a:t>
            </a:r>
            <a:endParaRPr sz="1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verage"/>
              <a:buChar char="●"/>
            </a:pPr>
            <a:r>
              <a:rPr lang="en"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Last_name</a:t>
            </a:r>
            <a:endParaRPr sz="1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verage"/>
              <a:buChar char="●"/>
            </a:pPr>
            <a:r>
              <a:rPr lang="en"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Manager</a:t>
            </a:r>
            <a:endParaRPr sz="1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verage"/>
              <a:buChar char="●"/>
            </a:pPr>
            <a:r>
              <a:rPr lang="en"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Manager_id</a:t>
            </a:r>
            <a:endParaRPr sz="1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verage"/>
              <a:buChar char="●"/>
            </a:pPr>
            <a:r>
              <a:rPr lang="en"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Store_location</a:t>
            </a:r>
            <a:endParaRPr sz="1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verage"/>
              <a:buChar char="●"/>
            </a:pPr>
            <a:r>
              <a:rPr lang="en"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Team</a:t>
            </a:r>
            <a:endParaRPr sz="1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verage"/>
              <a:buChar char="●"/>
            </a:pPr>
            <a:r>
              <a:rPr lang="en"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Phone </a:t>
            </a:r>
            <a:endParaRPr sz="1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3711300" y="608825"/>
            <a:ext cx="1721400" cy="16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Cars (table)</a:t>
            </a:r>
            <a:endParaRPr b="1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000"/>
              <a:buFont typeface="Average"/>
              <a:buChar char="●"/>
            </a:pPr>
            <a:r>
              <a:rPr lang="en" sz="1000" b="1">
                <a:solidFill>
                  <a:srgbClr val="E69138"/>
                </a:solidFill>
                <a:latin typeface="Average"/>
                <a:ea typeface="Average"/>
                <a:cs typeface="Average"/>
                <a:sym typeface="Average"/>
              </a:rPr>
              <a:t>Serial_number (Primary Key)</a:t>
            </a:r>
            <a:endParaRPr sz="1000" b="1">
              <a:solidFill>
                <a:srgbClr val="E69138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verage"/>
              <a:buChar char="●"/>
            </a:pPr>
            <a:r>
              <a:rPr lang="en"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Weight</a:t>
            </a:r>
            <a:endParaRPr sz="1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verage"/>
              <a:buChar char="●"/>
            </a:pPr>
            <a:r>
              <a:rPr lang="en"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Manufacturer </a:t>
            </a:r>
            <a:endParaRPr sz="1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verage"/>
              <a:buChar char="●"/>
            </a:pPr>
            <a:r>
              <a:rPr lang="en"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Price</a:t>
            </a:r>
            <a:endParaRPr sz="1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verage"/>
              <a:buChar char="●"/>
            </a:pPr>
            <a:r>
              <a:rPr lang="en"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Model_Name </a:t>
            </a:r>
            <a:endParaRPr sz="1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000"/>
              <a:buFont typeface="Average"/>
              <a:buChar char="●"/>
            </a:pPr>
            <a:r>
              <a:rPr lang="en" sz="1000" b="1">
                <a:solidFill>
                  <a:srgbClr val="38761D"/>
                </a:solidFill>
                <a:latin typeface="Average"/>
                <a:ea typeface="Average"/>
                <a:cs typeface="Average"/>
                <a:sym typeface="Average"/>
              </a:rPr>
              <a:t>Characterisitics (Foreign Key)</a:t>
            </a:r>
            <a:endParaRPr sz="1000" b="1">
              <a:solidFill>
                <a:srgbClr val="38761D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2380125" y="2881600"/>
            <a:ext cx="1721400" cy="17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Transactions (table)</a:t>
            </a:r>
            <a:endParaRPr b="1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000"/>
              <a:buFont typeface="Average"/>
              <a:buChar char="●"/>
            </a:pPr>
            <a:r>
              <a:rPr lang="en" sz="1000" b="1">
                <a:solidFill>
                  <a:srgbClr val="E69138"/>
                </a:solidFill>
                <a:latin typeface="Average"/>
                <a:ea typeface="Average"/>
                <a:cs typeface="Average"/>
                <a:sym typeface="Average"/>
              </a:rPr>
              <a:t>Transaction_id (Primary Key)</a:t>
            </a:r>
            <a:endParaRPr sz="1000" b="1">
              <a:solidFill>
                <a:srgbClr val="E69138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000"/>
              <a:buFont typeface="Average"/>
              <a:buChar char="●"/>
            </a:pPr>
            <a:r>
              <a:rPr lang="en" sz="1000" b="1">
                <a:solidFill>
                  <a:srgbClr val="1155CC"/>
                </a:solidFill>
                <a:latin typeface="Average"/>
                <a:ea typeface="Average"/>
                <a:cs typeface="Average"/>
                <a:sym typeface="Average"/>
              </a:rPr>
              <a:t>Salesperson (Foreign Key)</a:t>
            </a:r>
            <a:endParaRPr sz="1000" b="1">
              <a:solidFill>
                <a:srgbClr val="1155CC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verage"/>
              <a:buChar char="●"/>
            </a:pPr>
            <a:r>
              <a:rPr lang="en"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Customer_name</a:t>
            </a:r>
            <a:endParaRPr sz="1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verage"/>
              <a:buChar char="●"/>
            </a:pPr>
            <a:r>
              <a:rPr lang="en"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Customer_phone</a:t>
            </a:r>
            <a:endParaRPr sz="1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verage"/>
              <a:buChar char="●"/>
            </a:pPr>
            <a:r>
              <a:rPr lang="en"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Transaction_date </a:t>
            </a:r>
            <a:endParaRPr sz="1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000"/>
              <a:buFont typeface="Average"/>
              <a:buChar char="●"/>
            </a:pPr>
            <a:r>
              <a:rPr lang="en" sz="1000" b="1">
                <a:solidFill>
                  <a:srgbClr val="38761D"/>
                </a:solidFill>
                <a:latin typeface="Average"/>
                <a:ea typeface="Average"/>
                <a:cs typeface="Average"/>
                <a:sym typeface="Average"/>
              </a:rPr>
              <a:t>Characterisitics(Foreign Key)</a:t>
            </a:r>
            <a:endParaRPr sz="1000" b="1">
              <a:solidFill>
                <a:srgbClr val="38761D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B7EFDFA-AA3F-4F5B-880B-1D890CD16079}"/>
              </a:ext>
            </a:extLst>
          </p:cNvPr>
          <p:cNvCxnSpPr>
            <a:stCxn id="65" idx="3"/>
            <a:endCxn id="67" idx="1"/>
          </p:cNvCxnSpPr>
          <p:nvPr/>
        </p:nvCxnSpPr>
        <p:spPr>
          <a:xfrm flipH="1">
            <a:off x="2380125" y="1655525"/>
            <a:ext cx="104050" cy="2118875"/>
          </a:xfrm>
          <a:prstGeom prst="bentConnector5">
            <a:avLst>
              <a:gd name="adj1" fmla="val -219702"/>
              <a:gd name="adj2" fmla="val 53632"/>
              <a:gd name="adj3" fmla="val 319702"/>
            </a:avLst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75F5C121-3F96-4778-8BA5-1288368C5081}"/>
              </a:ext>
            </a:extLst>
          </p:cNvPr>
          <p:cNvCxnSpPr>
            <a:cxnSpLocks/>
            <a:stCxn id="66" idx="2"/>
            <a:endCxn id="67" idx="3"/>
          </p:cNvCxnSpPr>
          <p:nvPr/>
        </p:nvCxnSpPr>
        <p:spPr>
          <a:xfrm rot="5400000">
            <a:off x="3569826" y="2772225"/>
            <a:ext cx="1533875" cy="470475"/>
          </a:xfrm>
          <a:prstGeom prst="bentConnector2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56936EA-81A6-46BC-9D19-2DDC95AD30B0}"/>
              </a:ext>
            </a:extLst>
          </p:cNvPr>
          <p:cNvSpPr txBox="1"/>
          <p:nvPr/>
        </p:nvSpPr>
        <p:spPr>
          <a:xfrm>
            <a:off x="864969" y="3007462"/>
            <a:ext cx="982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One to many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2580CD-1F10-4BD1-BDB1-385B559E1188}"/>
              </a:ext>
            </a:extLst>
          </p:cNvPr>
          <p:cNvSpPr txBox="1"/>
          <p:nvPr/>
        </p:nvSpPr>
        <p:spPr>
          <a:xfrm>
            <a:off x="4735977" y="2881600"/>
            <a:ext cx="982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One to Many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Tables -- 1</a:t>
            </a: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EXISTS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Salesmen(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Employee_id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serial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PRIMARY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Salesperson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)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UNIQUE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First_name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)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Last_name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)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Manager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)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Manager_id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)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Store_location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)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Team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)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Phone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)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UNIQUE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endParaRPr sz="105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Tables -- 2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EXISTS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Cars(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Serial_number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BIGSERIAL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PRIMARY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Weight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Price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Manufacturer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)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Model_name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)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Characteristics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255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)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endParaRPr sz="105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Tables -- 3</a:t>
            </a:r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EXISTS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Transactions(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Transaction_id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serial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PRIMARY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Salesperson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REFERENCES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salesmen(salesperson),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Customer_name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)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Customer_phone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)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Transaction_date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TIMESTAMP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Serial_number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BIGINT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REFERENCES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cars(Serial_number)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Queries</a:t>
            </a:r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/* SQL Query 1*/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Transactions.Customer_name, 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(Cars.Price)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Total_Spending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Transactions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INNER JOIN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Cars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Cars.Serial_number = Transactions.Serial_number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GROUP BY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Transactions.Customer_name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ORDER BY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(Cars.Price)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DESC</a:t>
            </a:r>
            <a:endParaRPr sz="105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  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2238" y="2225750"/>
            <a:ext cx="3038475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Queries</a:t>
            </a:r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/*SQL Query 2*/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Cars.Manufacturer, 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(Transactions.Serial_number)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Units_sold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Transactions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INNER JOIN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Cars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Cars.Serial_number = Transactions.Serial_number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Transaction_date &gt;= date_trunc(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'month'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CURRENT_DATE)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GROUP BY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Cars.Manufacturer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ORDER BY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Units_sold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DESC</a:t>
            </a:r>
            <a:endParaRPr sz="105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9625" y="3206788"/>
            <a:ext cx="2609850" cy="13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452</Words>
  <Application>Microsoft Office PowerPoint</Application>
  <PresentationFormat>On-screen Show (16:9)</PresentationFormat>
  <Paragraphs>76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Average</vt:lpstr>
      <vt:lpstr>Courier New</vt:lpstr>
      <vt:lpstr>Arial</vt:lpstr>
      <vt:lpstr>Oswald</vt:lpstr>
      <vt:lpstr>Slate</vt:lpstr>
      <vt:lpstr>Section 2 Schema</vt:lpstr>
      <vt:lpstr>PowerPoint Presentation</vt:lpstr>
      <vt:lpstr>Creating Tables -- 1</vt:lpstr>
      <vt:lpstr>Creating Tables -- 2</vt:lpstr>
      <vt:lpstr>Creating Tables -- 3</vt:lpstr>
      <vt:lpstr>SQL Queries</vt:lpstr>
      <vt:lpstr>SQL Queries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2 Schema</dc:title>
  <cp:lastModifiedBy>Chan Yao Kuan</cp:lastModifiedBy>
  <cp:revision>1</cp:revision>
  <dcterms:modified xsi:type="dcterms:W3CDTF">2021-12-07T10:35:39Z</dcterms:modified>
</cp:coreProperties>
</file>