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Average"/>
      <p:regular r:id="rId13"/>
    </p:embeddedFont>
    <p:embeddedFont>
      <p:font typeface="Oswald"/>
      <p:regular r:id="rId14"/>
      <p:bold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Average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swald-bold.fntdata"/><Relationship Id="rId14" Type="http://schemas.openxmlformats.org/officeDocument/2006/relationships/font" Target="fonts/Oswal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063a32e82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063a32e82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063a32e82e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063a32e82e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063a32e82e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063a32e82e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063a32e82e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063a32e82e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063a32e82e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063a32e82e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063a32e82e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063a32e82e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Section 2 Schema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/>
        </p:nvSpPr>
        <p:spPr>
          <a:xfrm>
            <a:off x="762775" y="608825"/>
            <a:ext cx="1721400" cy="20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Salesmen (table)</a:t>
            </a:r>
            <a:endParaRPr b="1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E69138"/>
              </a:buClr>
              <a:buSzPts val="1000"/>
              <a:buFont typeface="Average"/>
              <a:buChar char="●"/>
            </a:pPr>
            <a:r>
              <a:rPr b="1" lang="en" sz="1000">
                <a:solidFill>
                  <a:srgbClr val="E69138"/>
                </a:solidFill>
                <a:latin typeface="Average"/>
                <a:ea typeface="Average"/>
                <a:cs typeface="Average"/>
                <a:sym typeface="Average"/>
              </a:rPr>
              <a:t>Employee_id (Primary Key)</a:t>
            </a:r>
            <a:endParaRPr b="1" sz="1000">
              <a:solidFill>
                <a:srgbClr val="E69138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000"/>
              <a:buFont typeface="Average"/>
              <a:buChar char="●"/>
            </a:pPr>
            <a:r>
              <a:rPr b="1" lang="en" sz="1000">
                <a:solidFill>
                  <a:srgbClr val="1155CC"/>
                </a:solidFill>
                <a:latin typeface="Average"/>
                <a:ea typeface="Average"/>
                <a:cs typeface="Average"/>
                <a:sym typeface="Average"/>
              </a:rPr>
              <a:t>Salesperson (Foreign Key)</a:t>
            </a:r>
            <a:endParaRPr b="1" sz="1000">
              <a:solidFill>
                <a:srgbClr val="1155CC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verage"/>
              <a:buChar char="●"/>
            </a:pPr>
            <a:r>
              <a:rPr lang="en" sz="10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First_name</a:t>
            </a:r>
            <a:endParaRPr sz="10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verage"/>
              <a:buChar char="●"/>
            </a:pPr>
            <a:r>
              <a:rPr lang="en" sz="10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Last_name</a:t>
            </a:r>
            <a:endParaRPr sz="10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verage"/>
              <a:buChar char="●"/>
            </a:pPr>
            <a:r>
              <a:rPr lang="en" sz="10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Manager</a:t>
            </a:r>
            <a:endParaRPr sz="10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verage"/>
              <a:buChar char="●"/>
            </a:pPr>
            <a:r>
              <a:rPr lang="en" sz="10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Manager_id</a:t>
            </a:r>
            <a:endParaRPr sz="10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verage"/>
              <a:buChar char="●"/>
            </a:pPr>
            <a:r>
              <a:rPr lang="en" sz="10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Store_location</a:t>
            </a:r>
            <a:endParaRPr sz="10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verage"/>
              <a:buChar char="●"/>
            </a:pPr>
            <a:r>
              <a:rPr lang="en" sz="10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Team</a:t>
            </a:r>
            <a:endParaRPr sz="10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verage"/>
              <a:buChar char="●"/>
            </a:pPr>
            <a:r>
              <a:rPr lang="en" sz="10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Phone </a:t>
            </a:r>
            <a:endParaRPr sz="10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3711300" y="608825"/>
            <a:ext cx="1721400" cy="16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Cars</a:t>
            </a:r>
            <a:r>
              <a:rPr b="1"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(table)</a:t>
            </a:r>
            <a:endParaRPr b="1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E69138"/>
              </a:buClr>
              <a:buSzPts val="1000"/>
              <a:buFont typeface="Average"/>
              <a:buChar char="●"/>
            </a:pPr>
            <a:r>
              <a:rPr b="1" lang="en" sz="1000">
                <a:solidFill>
                  <a:srgbClr val="E69138"/>
                </a:solidFill>
                <a:latin typeface="Average"/>
                <a:ea typeface="Average"/>
                <a:cs typeface="Average"/>
                <a:sym typeface="Average"/>
              </a:rPr>
              <a:t>Serial_number (Primary Key)</a:t>
            </a:r>
            <a:endParaRPr b="1" sz="1000">
              <a:solidFill>
                <a:srgbClr val="E69138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verage"/>
              <a:buChar char="●"/>
            </a:pPr>
            <a:r>
              <a:rPr lang="en" sz="10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Weight</a:t>
            </a:r>
            <a:endParaRPr sz="10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verage"/>
              <a:buChar char="●"/>
            </a:pPr>
            <a:r>
              <a:rPr lang="en" sz="10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Manufacturer </a:t>
            </a:r>
            <a:endParaRPr sz="10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verage"/>
              <a:buChar char="●"/>
            </a:pPr>
            <a:r>
              <a:rPr lang="en" sz="10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Price</a:t>
            </a:r>
            <a:endParaRPr sz="10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verage"/>
              <a:buChar char="●"/>
            </a:pPr>
            <a:r>
              <a:rPr lang="en" sz="10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Model_Name </a:t>
            </a:r>
            <a:endParaRPr sz="10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000"/>
              <a:buFont typeface="Average"/>
              <a:buChar char="●"/>
            </a:pPr>
            <a:r>
              <a:rPr b="1" lang="en" sz="1000">
                <a:solidFill>
                  <a:srgbClr val="38761D"/>
                </a:solidFill>
                <a:latin typeface="Average"/>
                <a:ea typeface="Average"/>
                <a:cs typeface="Average"/>
                <a:sym typeface="Average"/>
              </a:rPr>
              <a:t>Characterisitics (Foreign Key)</a:t>
            </a:r>
            <a:endParaRPr b="1" sz="1000">
              <a:solidFill>
                <a:srgbClr val="38761D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2380125" y="2881600"/>
            <a:ext cx="1721400" cy="17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Transactions</a:t>
            </a:r>
            <a:r>
              <a:rPr b="1"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(table)</a:t>
            </a:r>
            <a:endParaRPr b="1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E69138"/>
              </a:buClr>
              <a:buSzPts val="1000"/>
              <a:buFont typeface="Average"/>
              <a:buChar char="●"/>
            </a:pPr>
            <a:r>
              <a:rPr b="1" lang="en" sz="1000">
                <a:solidFill>
                  <a:srgbClr val="E69138"/>
                </a:solidFill>
                <a:latin typeface="Average"/>
                <a:ea typeface="Average"/>
                <a:cs typeface="Average"/>
                <a:sym typeface="Average"/>
              </a:rPr>
              <a:t>Transaction_id</a:t>
            </a:r>
            <a:r>
              <a:rPr b="1" lang="en" sz="1000">
                <a:solidFill>
                  <a:srgbClr val="E69138"/>
                </a:solidFill>
                <a:latin typeface="Average"/>
                <a:ea typeface="Average"/>
                <a:cs typeface="Average"/>
                <a:sym typeface="Average"/>
              </a:rPr>
              <a:t> (Primary Key)</a:t>
            </a:r>
            <a:endParaRPr b="1" sz="1000">
              <a:solidFill>
                <a:srgbClr val="E69138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000"/>
              <a:buFont typeface="Average"/>
              <a:buChar char="●"/>
            </a:pPr>
            <a:r>
              <a:rPr b="1" lang="en" sz="1000">
                <a:solidFill>
                  <a:srgbClr val="1155CC"/>
                </a:solidFill>
                <a:latin typeface="Average"/>
                <a:ea typeface="Average"/>
                <a:cs typeface="Average"/>
                <a:sym typeface="Average"/>
              </a:rPr>
              <a:t>Salesperson (Foreign Key)</a:t>
            </a:r>
            <a:endParaRPr b="1" sz="1000">
              <a:solidFill>
                <a:srgbClr val="1155CC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verage"/>
              <a:buChar char="●"/>
            </a:pPr>
            <a:r>
              <a:rPr lang="en" sz="10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Customer_name</a:t>
            </a:r>
            <a:endParaRPr sz="10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verage"/>
              <a:buChar char="●"/>
            </a:pPr>
            <a:r>
              <a:rPr lang="en" sz="10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Customer_phone</a:t>
            </a:r>
            <a:endParaRPr sz="10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verage"/>
              <a:buChar char="●"/>
            </a:pPr>
            <a:r>
              <a:rPr lang="en" sz="10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Transaction_date </a:t>
            </a:r>
            <a:endParaRPr sz="10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000"/>
              <a:buFont typeface="Average"/>
              <a:buChar char="●"/>
            </a:pPr>
            <a:r>
              <a:rPr b="1" lang="en" sz="1000">
                <a:solidFill>
                  <a:srgbClr val="38761D"/>
                </a:solidFill>
                <a:latin typeface="Average"/>
                <a:ea typeface="Average"/>
                <a:cs typeface="Average"/>
                <a:sym typeface="Average"/>
              </a:rPr>
              <a:t>Characterisitics(Foreign Key)</a:t>
            </a:r>
            <a:endParaRPr b="1" sz="1000">
              <a:solidFill>
                <a:srgbClr val="38761D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</a:t>
            </a:r>
            <a:r>
              <a:rPr lang="en"/>
              <a:t> Tables -- 1</a:t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CREATE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TABLE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NOT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EXISTS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Salesmen(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Employee_id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serial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PRIMARY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KEY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Salesperson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VARCHAR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( </a:t>
            </a:r>
            <a:r>
              <a:rPr lang="en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50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)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UNIQUE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NOT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First_name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VARCHAR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( </a:t>
            </a:r>
            <a:r>
              <a:rPr lang="en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50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)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NOT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Last_name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VARCHAR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( </a:t>
            </a:r>
            <a:r>
              <a:rPr lang="en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50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)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NOT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Manager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VARCHAR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( </a:t>
            </a:r>
            <a:r>
              <a:rPr lang="en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50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)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NOT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Manager_id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VARCHAR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( </a:t>
            </a:r>
            <a:r>
              <a:rPr lang="en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50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)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NOT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Store_location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VARCHAR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( </a:t>
            </a:r>
            <a:r>
              <a:rPr lang="en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50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)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NOT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Team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VARCHAR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( </a:t>
            </a:r>
            <a:r>
              <a:rPr lang="en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50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)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NOT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Phone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VARCHAR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( </a:t>
            </a:r>
            <a:r>
              <a:rPr lang="en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50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)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UNIQUE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NOT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endParaRPr sz="1050">
              <a:solidFill>
                <a:srgbClr val="569CD6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Tables -- 2</a:t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CREATE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TABLE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NOT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EXISTS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Cars(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Serial_number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BIGSERIAL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PRIMARY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KEY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Weight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INTEGER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NOT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Price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INTEGER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NOT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Manufacturer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VARCHAR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( </a:t>
            </a:r>
            <a:r>
              <a:rPr lang="en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50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)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NOT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Model_name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VARCHAR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( </a:t>
            </a:r>
            <a:r>
              <a:rPr lang="en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50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)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NOT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Characteristics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VARCHAR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( </a:t>
            </a:r>
            <a:r>
              <a:rPr lang="en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255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)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NOT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endParaRPr sz="1050">
              <a:solidFill>
                <a:srgbClr val="569CD6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Tables -- 3</a:t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CREATE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TABLE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NOT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EXISTS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Transactions(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Transaction_id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serial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PRIMARY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KEY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Salesperson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VARCHAR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50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REFERENCES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salesmen(salesperson),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Customer_name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VARCHAR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( </a:t>
            </a:r>
            <a:r>
              <a:rPr lang="en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50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)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NOT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Customer_phone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VARCHAR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( </a:t>
            </a:r>
            <a:r>
              <a:rPr lang="en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50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)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NOT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Transaction_date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TIMESTAMP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NOT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Serial_number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BIGINT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REFERENCES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cars(Serial_number)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SQL Queries</a:t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/* SQL Query 1*/</a:t>
            </a:r>
            <a:endParaRPr sz="105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Transactions.Customer_name,  </a:t>
            </a:r>
            <a:r>
              <a:rPr lang="en" sz="10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SUM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(Cars.Price)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Total_Spending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Transactions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INNER JOIN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Cars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ON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Cars.Serial_number = Transactions.Serial_number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GROUP BY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Transactions.Customer_name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ORDER BY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SUM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(Cars.Price)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DESC</a:t>
            </a:r>
            <a:endParaRPr sz="1050">
              <a:solidFill>
                <a:srgbClr val="569CD6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  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2238" y="2225750"/>
            <a:ext cx="3038475" cy="144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SQL Queries</a:t>
            </a:r>
            <a:endParaRPr/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/*SQL Query 2*/</a:t>
            </a:r>
            <a:endParaRPr sz="105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Cars.Manufacturer,  </a:t>
            </a:r>
            <a:r>
              <a:rPr lang="en" sz="10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(Transactions.Serial_number)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Units_sold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Transactions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INNER JOIN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Cars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ON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Cars.Serial_number = Transactions.Serial_number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WHERE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Transaction_date &gt;= date_trunc(</a:t>
            </a:r>
            <a:r>
              <a:rPr lang="en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'month'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CURRENT_DATE)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GROUP BY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Cars.Manufacturer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ORDER BY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Units_sold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DESC</a:t>
            </a:r>
            <a:endParaRPr sz="1050">
              <a:solidFill>
                <a:srgbClr val="569CD6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9" name="Google Shape;9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9625" y="3206788"/>
            <a:ext cx="2609850" cy="136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