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301" r:id="rId3"/>
    <p:sldId id="302" r:id="rId4"/>
    <p:sldId id="303" r:id="rId5"/>
    <p:sldId id="304" r:id="rId6"/>
    <p:sldId id="305" r:id="rId7"/>
    <p:sldId id="307" r:id="rId8"/>
    <p:sldId id="308" r:id="rId9"/>
    <p:sldId id="320" r:id="rId10"/>
    <p:sldId id="311" r:id="rId11"/>
    <p:sldId id="312" r:id="rId12"/>
    <p:sldId id="313" r:id="rId13"/>
    <p:sldId id="315" r:id="rId14"/>
    <p:sldId id="317" r:id="rId15"/>
    <p:sldId id="318" r:id="rId16"/>
    <p:sldId id="319" r:id="rId17"/>
  </p:sldIdLst>
  <p:sldSz cx="9144000" cy="5143500" type="screen16x9"/>
  <p:notesSz cx="6858000" cy="9144000"/>
  <p:embeddedFontLst>
    <p:embeddedFont>
      <p:font typeface="Fira Sans Extra Condensed Medium" panose="020B0604020202020204" charset="0"/>
      <p:regular r:id="rId19"/>
      <p:bold r:id="rId20"/>
      <p:italic r:id="rId21"/>
      <p:boldItalic r:id="rId22"/>
    </p:embeddedFont>
    <p:embeddedFont>
      <p:font typeface="Hind Vadodara Light" panose="020B0604020202020204" charset="0"/>
      <p:regular r:id="rId23"/>
      <p:bold r:id="rId24"/>
    </p:embeddedFont>
    <p:embeddedFont>
      <p:font typeface="Raleway" panose="020B0604020202020204" charset="0"/>
      <p:regular r:id="rId25"/>
      <p:bold r:id="rId26"/>
      <p:italic r:id="rId27"/>
      <p:boldItalic r:id="rId28"/>
    </p:embeddedFont>
    <p:embeddedFont>
      <p:font typeface="Teko Light"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69B240-B88F-4B2A-874B-B397A099428A}">
  <a:tblStyle styleId="{AC69B240-B88F-4B2A-874B-B397A09942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49" autoAdjust="0"/>
  </p:normalViewPr>
  <p:slideViewPr>
    <p:cSldViewPr snapToGrid="0">
      <p:cViewPr varScale="1">
        <p:scale>
          <a:sx n="118" d="100"/>
          <a:sy n="118" d="100"/>
        </p:scale>
        <p:origin x="2946" y="96"/>
      </p:cViewPr>
      <p:guideLst>
        <p:guide pos="2880"/>
        <p:guide orient="horz" pos="284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My name is Noah Black, and with my partner, Mathew Alexander, we created a Naïve Bayes AI for lung cancer diagnoses.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Lets take a look at the AI model we chose to implement</a:t>
            </a:r>
          </a:p>
          <a:p>
            <a:r>
              <a:rPr lang="en-US" dirty="0"/>
              <a:t>First, there are many kinds of AI that work off separate equations. This influences bias and each of the prediction mechanisms.</a:t>
            </a:r>
          </a:p>
          <a:p>
            <a:r>
              <a:rPr lang="en-US" dirty="0"/>
              <a:t>Even among Naïve Bayes AI, there are many kinds that work with different data structures. The Gaussian model works with numbers, so we implemented that</a:t>
            </a:r>
          </a:p>
          <a:p>
            <a:r>
              <a:rPr lang="en-US" dirty="0"/>
              <a:t>We chose to use Naïve Bayes for a very specific reason. Genes are regulated through a complex network of genomic and chemical factors that are almost impossible to quantify. In attempt to counteract false bias, we decided to implement Naïve Bayes AI. This is because it operates off of conditional probabilities, which through mutually exclusivity, avoids all bias – false or correct.</a:t>
            </a:r>
          </a:p>
          <a:p>
            <a:r>
              <a:rPr lang="en-US" dirty="0"/>
              <a:t>This will be explored next slide, but we used Python to make this AI because its modules allow for fast and efficient development of AI models</a:t>
            </a:r>
          </a:p>
        </p:txBody>
      </p:sp>
    </p:spTree>
    <p:extLst>
      <p:ext uri="{BB962C8B-B14F-4D97-AF65-F5344CB8AC3E}">
        <p14:creationId xmlns:p14="http://schemas.microsoft.com/office/powerpoint/2010/main" val="137733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second part of the Python code was the actual development of the AI model.</a:t>
            </a:r>
          </a:p>
          <a:p>
            <a:r>
              <a:rPr lang="en-US" dirty="0"/>
              <a:t>Scikit-learn, a prominent AI module for python, was used to craft the ml program because of its versatility and ease of use</a:t>
            </a:r>
          </a:p>
          <a:p>
            <a:r>
              <a:rPr lang="en-US" dirty="0"/>
              <a:t>First, the training state and split were chosen. We chose random state 5155 to optimize the AI for results. A 70/30 split was executed, which means 70% of the data trained the AI, while 30% verified its fidelity.</a:t>
            </a:r>
          </a:p>
          <a:p>
            <a:r>
              <a:rPr lang="en-US" dirty="0"/>
              <a:t>Second, The </a:t>
            </a:r>
            <a:r>
              <a:rPr lang="en-US" dirty="0" err="1"/>
              <a:t>Guassian</a:t>
            </a:r>
            <a:r>
              <a:rPr lang="en-US" dirty="0"/>
              <a:t> model was fit and the data trained the AI</a:t>
            </a:r>
          </a:p>
          <a:p>
            <a:r>
              <a:rPr lang="en-US" dirty="0"/>
              <a:t>Next, predictions of the remaining 30% were made</a:t>
            </a:r>
          </a:p>
          <a:p>
            <a:r>
              <a:rPr lang="en-US" dirty="0"/>
              <a:t>From this test and others, we derived a efficacy and cumulative stats for the program</a:t>
            </a:r>
          </a:p>
          <a:p>
            <a:r>
              <a:rPr lang="en-US" dirty="0"/>
              <a:t>Lets take a look at those numbers</a:t>
            </a:r>
          </a:p>
        </p:txBody>
      </p:sp>
    </p:spTree>
    <p:extLst>
      <p:ext uri="{BB962C8B-B14F-4D97-AF65-F5344CB8AC3E}">
        <p14:creationId xmlns:p14="http://schemas.microsoft.com/office/powerpoint/2010/main" val="188183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results of this program are extremely promising for medical implementation</a:t>
            </a:r>
          </a:p>
          <a:p>
            <a:r>
              <a:rPr lang="en-US" dirty="0"/>
              <a:t>With an overall efficacy of just over 80%, the diagnostic potential of this tool is considered good to very good.</a:t>
            </a:r>
          </a:p>
          <a:p>
            <a:r>
              <a:rPr lang="en-US" dirty="0"/>
              <a:t>Out of a possible 188, the program only mis predicted 37 samples</a:t>
            </a:r>
          </a:p>
          <a:p>
            <a:r>
              <a:rPr lang="en-US" dirty="0"/>
              <a:t>That breaks down into 25 false positives and 12 false negatives</a:t>
            </a:r>
          </a:p>
          <a:p>
            <a:r>
              <a:rPr lang="en-US" dirty="0"/>
              <a:t>Once the number of data points in each category is normalized, we find the program overestimates the number of false positive samples. We believe this may be the case because of over representation of malignant samples in the training data.</a:t>
            </a:r>
          </a:p>
        </p:txBody>
      </p:sp>
    </p:spTree>
    <p:extLst>
      <p:ext uri="{BB962C8B-B14F-4D97-AF65-F5344CB8AC3E}">
        <p14:creationId xmlns:p14="http://schemas.microsoft.com/office/powerpoint/2010/main" val="110326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hope that there are many positive effects of this work</a:t>
            </a:r>
          </a:p>
          <a:p>
            <a:r>
              <a:rPr lang="en-US" dirty="0"/>
              <a:t>First we hope this project creates a framework – this project could act as a catalyst in both code and idea for other medical test advancements. Future projects can build from the knowledge of this one.</a:t>
            </a:r>
          </a:p>
          <a:p>
            <a:r>
              <a:rPr lang="en-US" dirty="0"/>
              <a:t>Perhaps most importantly, this project could lead to faster biopsies – more patients qualifying for biopsies sooner has the ability to save lives as treatment can start earlier.</a:t>
            </a:r>
          </a:p>
          <a:p>
            <a:r>
              <a:rPr lang="en-US" dirty="0"/>
              <a:t>And finally the expedited time may save expenses and the psychological hardships that patients may have to endure for months on end as they are under constant scrutiny from doctors under the traditional diagnostic trajectory.</a:t>
            </a:r>
          </a:p>
        </p:txBody>
      </p:sp>
    </p:spTree>
    <p:extLst>
      <p:ext uri="{BB962C8B-B14F-4D97-AF65-F5344CB8AC3E}">
        <p14:creationId xmlns:p14="http://schemas.microsoft.com/office/powerpoint/2010/main" val="246547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One of the most important aspects of any science experiment are it guiding ethics.</a:t>
            </a:r>
          </a:p>
          <a:p>
            <a:r>
              <a:rPr lang="en-US" dirty="0"/>
              <a:t>Democratization is very important to me and my partner, that means making something accessible. We believe democratization is important because if science is going to have any bearing on the lives of the people it can benefit, it needs to be accessible to them. we have taken many steps to explain our science to others and make our work accessible. </a:t>
            </a:r>
          </a:p>
          <a:p>
            <a:r>
              <a:rPr lang="en-US" dirty="0"/>
              <a:t>All of our code, paper, abstract, and even this presentation can be accessed by anyone on GitHub. GitHub is an online repository that makes collaboration and file sharing between people especially easy.</a:t>
            </a:r>
          </a:p>
          <a:p>
            <a:r>
              <a:rPr lang="en-US" dirty="0"/>
              <a:t>Perhaps most importantly about GitHub is that its free. As a student researcher, I understand how frustrating not having access to capital or resources necessary to complete a project is. Because of that, we made a pledge at the beginning of this project to make all of our science free and accessible to anyone who may have the desire to do similar science or just want to learn more about novel cancer diagnostics.</a:t>
            </a:r>
          </a:p>
          <a:p>
            <a:r>
              <a:rPr lang="en-US" dirty="0"/>
              <a:t>All of the data and tools used for this project is free and accessible to the public. The programming tools are free and open source and the data set is free on GEO. That means this project is completely replicable by anyone.</a:t>
            </a:r>
          </a:p>
          <a:p>
            <a:r>
              <a:rPr lang="en-US" dirty="0"/>
              <a:t>Finally, it is worthy to note that patients’ whose data was used are protected. Their identities are not known. The only thing accessible about them is their RNA expression values and a general description of their health. they have consented to being studied via the data set.</a:t>
            </a:r>
          </a:p>
        </p:txBody>
      </p:sp>
    </p:spTree>
    <p:extLst>
      <p:ext uri="{BB962C8B-B14F-4D97-AF65-F5344CB8AC3E}">
        <p14:creationId xmlns:p14="http://schemas.microsoft.com/office/powerpoint/2010/main" val="2869387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Thank you so much for listening to our presentation. I know my partner and I had a really fun time designing and implementing all of the code and we hope you find some value in it.</a:t>
            </a:r>
          </a:p>
        </p:txBody>
      </p:sp>
    </p:spTree>
    <p:extLst>
      <p:ext uri="{BB962C8B-B14F-4D97-AF65-F5344CB8AC3E}">
        <p14:creationId xmlns:p14="http://schemas.microsoft.com/office/powerpoint/2010/main" val="248082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Understanding cancer is a key part of this project. We believe that there are 6 main things to understand about cancer to understand this project.</a:t>
            </a:r>
          </a:p>
          <a:p>
            <a:pPr marL="158750" indent="0">
              <a:buNone/>
            </a:pPr>
            <a:endParaRPr lang="en-US" dirty="0"/>
          </a:p>
          <a:p>
            <a:r>
              <a:rPr lang="en-US" dirty="0"/>
              <a:t>First, there are many kinds of cancer because it is actually a group of diseases. Different cancers originate in different tissues such as lung, liver, </a:t>
            </a:r>
            <a:r>
              <a:rPr lang="en-US" dirty="0" err="1"/>
              <a:t>etc</a:t>
            </a:r>
            <a:endParaRPr lang="en-US" dirty="0"/>
          </a:p>
          <a:p>
            <a:r>
              <a:rPr lang="en-US" dirty="0"/>
              <a:t>In each cancer, cells are the quintessential driver of the disease. During cancer cells rapidly proliferate without control instead of dying, dying would typically occur through apoptosis.</a:t>
            </a:r>
          </a:p>
          <a:p>
            <a:r>
              <a:rPr lang="en-US" dirty="0"/>
              <a:t>Rapid proliferation leads to masses of malignant cells called tumors forming, these can be dangerous once they reach a certain size</a:t>
            </a:r>
          </a:p>
          <a:p>
            <a:r>
              <a:rPr lang="en-US" dirty="0"/>
              <a:t>Unfortunately, cancer is very prevalent –cancer is the 2</a:t>
            </a:r>
            <a:r>
              <a:rPr lang="en-US" baseline="30000" dirty="0"/>
              <a:t>nd</a:t>
            </a:r>
            <a:r>
              <a:rPr lang="en-US" dirty="0"/>
              <a:t> leading cause of death in the US as kills hundreds of thousands patients annually</a:t>
            </a:r>
          </a:p>
          <a:p>
            <a:r>
              <a:rPr lang="en-US" dirty="0"/>
              <a:t>Next on causes – importantly cancer is both a genetic and environmental disease, however its primary root is often characterized by genomic damage</a:t>
            </a:r>
          </a:p>
          <a:p>
            <a:r>
              <a:rPr lang="en-US" dirty="0"/>
              <a:t>The final component is metastasis, or the mechanism by which cancer spreads. Once cancer Metastasizes, it is very dangerous and much more difficult to treat. This shows the importance of early cancer detection and treatment</a:t>
            </a:r>
          </a:p>
        </p:txBody>
      </p:sp>
    </p:spTree>
    <p:extLst>
      <p:ext uri="{BB962C8B-B14F-4D97-AF65-F5344CB8AC3E}">
        <p14:creationId xmlns:p14="http://schemas.microsoft.com/office/powerpoint/2010/main" val="261277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Lung cancer is the primary concern of the project we created, so its important to understand what lung cancer is </a:t>
            </a:r>
          </a:p>
          <a:p>
            <a:pPr marL="158750" indent="0">
              <a:buNone/>
            </a:pPr>
            <a:endParaRPr lang="en-US" dirty="0"/>
          </a:p>
          <a:p>
            <a:r>
              <a:rPr lang="en-US" dirty="0"/>
              <a:t>In actuality Lung Cancer is an oversimplification of the broader disease which is composed of many kinds of Lung Cancer</a:t>
            </a:r>
          </a:p>
          <a:p>
            <a:r>
              <a:rPr lang="en-US" dirty="0"/>
              <a:t>One common type Small Lung Cell Cancer, or SCLC</a:t>
            </a:r>
          </a:p>
          <a:p>
            <a:r>
              <a:rPr lang="en-US" dirty="0"/>
              <a:t>However that comes second in volume of diagnoses to Non-Small Cell Lung Cancer, or NSCLC, which makes up the majority of cases</a:t>
            </a:r>
          </a:p>
          <a:p>
            <a:r>
              <a:rPr lang="en-US" dirty="0"/>
              <a:t>Still significant are the other kinds of Lung Cancer. One such type is Lung Nodule Cancer, which is the type of cancer concerning this presentation</a:t>
            </a:r>
          </a:p>
        </p:txBody>
      </p:sp>
    </p:spTree>
    <p:extLst>
      <p:ext uri="{BB962C8B-B14F-4D97-AF65-F5344CB8AC3E}">
        <p14:creationId xmlns:p14="http://schemas.microsoft.com/office/powerpoint/2010/main" val="36572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After learning about the mechanisms of cancer and how it’s diagnosed, we found a problem that needs an urgent solution. Lung Nodule Cancer diagnosis is a time consuming process with many flaws that </a:t>
            </a:r>
            <a:r>
              <a:rPr lang="en-US" i="0" dirty="0"/>
              <a:t>should</a:t>
            </a:r>
            <a:r>
              <a:rPr lang="en-US" dirty="0"/>
              <a:t> be improved upon. Currently, once a nodule is detected, patients will return to a medical facility for months on end. Only after this arduous cycle of CT scans are patients even qualified for a biopsy to verify their cancer status. Considering malignant tumors can double in size every month and a mortality chances increase with size, time is of the essence when diagnosing cancer patients. This is without even mentioning the psychological and financial harms set on the patient. This project will attempt to expedite the time necessary for patients to qualify for a biopsy.</a:t>
            </a:r>
          </a:p>
        </p:txBody>
      </p:sp>
    </p:spTree>
    <p:extLst>
      <p:ext uri="{BB962C8B-B14F-4D97-AF65-F5344CB8AC3E}">
        <p14:creationId xmlns:p14="http://schemas.microsoft.com/office/powerpoint/2010/main" val="257739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Understanding Lung Nodules is critical when attempting to diagnose them. Some important things to note are that not all lung nodules are malignant, instead only 40% are cancer. Even then, nodules can be broken down into more types of cancer including but not limited to lymphoma, carcinoid, and sarcoma. Typically these masses are discovered during x-rays or CT scans performed on patients for respiratory illnesses. After the discovery, the aforementioned process of diagnosis starts.</a:t>
            </a:r>
          </a:p>
        </p:txBody>
      </p:sp>
    </p:spTree>
    <p:extLst>
      <p:ext uri="{BB962C8B-B14F-4D97-AF65-F5344CB8AC3E}">
        <p14:creationId xmlns:p14="http://schemas.microsoft.com/office/powerpoint/2010/main" val="323558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how are we going to approach this problem? – well it involves 5 steps</a:t>
            </a:r>
          </a:p>
          <a:p>
            <a:r>
              <a:rPr lang="en-US" dirty="0"/>
              <a:t>First, we need to understand and contextualize Lung nodule cancer and problems associated with the disease. This step has already been addressed through the previous slides.</a:t>
            </a:r>
          </a:p>
          <a:p>
            <a:r>
              <a:rPr lang="en-US" dirty="0"/>
              <a:t>Next, we’re going to find a data set containing the genomic information necessary to solve the problem recognized in step 1.</a:t>
            </a:r>
          </a:p>
          <a:p>
            <a:r>
              <a:rPr lang="en-US" dirty="0"/>
              <a:t>Third, using the R programming language and its libraries, we’re going to extract the necessary data from the data set</a:t>
            </a:r>
          </a:p>
          <a:p>
            <a:r>
              <a:rPr lang="en-US" dirty="0"/>
              <a:t>Fourth, Using the Python Programming Language and its modules, we will refine the data so it is able to be passed into a machine learning algorithm</a:t>
            </a:r>
          </a:p>
          <a:p>
            <a:r>
              <a:rPr lang="en-US" dirty="0"/>
              <a:t>Finally, Using Python once again, we will deploy a Naive Bayes AI to expedite the time for patients to qualify for a biopsy.</a:t>
            </a:r>
          </a:p>
        </p:txBody>
      </p:sp>
    </p:spTree>
    <p:extLst>
      <p:ext uri="{BB962C8B-B14F-4D97-AF65-F5344CB8AC3E}">
        <p14:creationId xmlns:p14="http://schemas.microsoft.com/office/powerpoint/2010/main" val="347838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All of the data used in this experiment can be traced back to a singular dataset.</a:t>
            </a:r>
          </a:p>
          <a:p>
            <a:r>
              <a:rPr lang="en-US" dirty="0"/>
              <a:t>This is a publicly accessible data set on the government run Gene Expression Omnibus or GEO, which is an online database for genomic data</a:t>
            </a:r>
          </a:p>
          <a:p>
            <a:r>
              <a:rPr lang="en-US" dirty="0"/>
              <a:t>The data set’s ID is GSE 135304, it measures the gene expression level of patients with lung nodules</a:t>
            </a:r>
          </a:p>
          <a:p>
            <a:r>
              <a:rPr lang="en-US" dirty="0"/>
              <a:t>These patients are either malignant or benign, and we are able to compare those groups</a:t>
            </a:r>
          </a:p>
          <a:p>
            <a:r>
              <a:rPr lang="en-US" dirty="0"/>
              <a:t>Note that the tissue being analyzed is peripheral blood – this is important because any results or tests derived from this dataset can be reproduced with blood from someone's forearm, for example</a:t>
            </a:r>
          </a:p>
          <a:p>
            <a:r>
              <a:rPr lang="en-US" dirty="0"/>
              <a:t>Additionally, expression level refers to the amount of mRNA present in the peripheral blood</a:t>
            </a:r>
          </a:p>
        </p:txBody>
      </p:sp>
    </p:spTree>
    <p:extLst>
      <p:ext uri="{BB962C8B-B14F-4D97-AF65-F5344CB8AC3E}">
        <p14:creationId xmlns:p14="http://schemas.microsoft.com/office/powerpoint/2010/main" val="410230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first code we wrote was in the R language</a:t>
            </a:r>
          </a:p>
          <a:p>
            <a:r>
              <a:rPr lang="en-US" dirty="0"/>
              <a:t>The R code was primarily designed to access and locally download the data from the GSE.</a:t>
            </a:r>
          </a:p>
          <a:p>
            <a:r>
              <a:rPr lang="en-US" dirty="0"/>
              <a:t>We used a variety of libraries which extend the function of the raw language</a:t>
            </a:r>
          </a:p>
          <a:p>
            <a:r>
              <a:rPr lang="en-US" dirty="0"/>
              <a:t>In the code, 2 csv files were created to be accessed and further manipulated by the Python script</a:t>
            </a:r>
          </a:p>
          <a:p>
            <a:r>
              <a:rPr lang="en-US" dirty="0"/>
              <a:t>The first data frame contained the expression values of each patient, this was preprocessed for maximum efficiency. This means some unnecessary values were removed.</a:t>
            </a:r>
          </a:p>
          <a:p>
            <a:r>
              <a:rPr lang="en-US" dirty="0"/>
              <a:t>The second data frame, as shown in the snap shot, contained the samples and their qualifiers – This was almost immediately exported as a csv</a:t>
            </a:r>
          </a:p>
          <a:p>
            <a:r>
              <a:rPr lang="en-US" dirty="0"/>
              <a:t>In the second csv shown in the image, the rows represent the patients and the columns are the qualifiers, for example BN stands for benign and MN stands for malignant</a:t>
            </a:r>
          </a:p>
        </p:txBody>
      </p:sp>
    </p:spTree>
    <p:extLst>
      <p:ext uri="{BB962C8B-B14F-4D97-AF65-F5344CB8AC3E}">
        <p14:creationId xmlns:p14="http://schemas.microsoft.com/office/powerpoint/2010/main" val="270620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first part of my Python code was designed to prepare and refine data for the AI</a:t>
            </a:r>
          </a:p>
          <a:p>
            <a:r>
              <a:rPr lang="en-US" dirty="0"/>
              <a:t>First both R CSV files were loaded in</a:t>
            </a:r>
          </a:p>
          <a:p>
            <a:r>
              <a:rPr lang="en-US" dirty="0"/>
              <a:t>The data was refined to only include the necessary data for the AI and patient assignment</a:t>
            </a:r>
          </a:p>
          <a:p>
            <a:r>
              <a:rPr lang="en-US" dirty="0"/>
              <a:t>We chose to use the top 50 most differently regulated genes based on adjusted P value to be inputted as AI training parameters</a:t>
            </a:r>
          </a:p>
          <a:p>
            <a:r>
              <a:rPr lang="en-US" dirty="0"/>
              <a:t>We thought 50 was a good choice because each of those p values is under the .05 threshold and a low number of genes lowers the manufacturing cost of microarrays</a:t>
            </a:r>
          </a:p>
          <a:p>
            <a:r>
              <a:rPr lang="en-US" dirty="0"/>
              <a:t>Patients' individual data was assigned to each gene. The master table is shown above. The columns are genes and the rows are patient expression values</a:t>
            </a:r>
          </a:p>
          <a:p>
            <a:r>
              <a:rPr lang="en-US" dirty="0"/>
              <a:t>The expression values are adjusted with a log2 function to make them more comparable</a:t>
            </a:r>
          </a:p>
        </p:txBody>
      </p:sp>
    </p:spTree>
    <p:extLst>
      <p:ext uri="{BB962C8B-B14F-4D97-AF65-F5344CB8AC3E}">
        <p14:creationId xmlns:p14="http://schemas.microsoft.com/office/powerpoint/2010/main" val="2994260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5">
  <p:cSld name="CUSTOM_6_1_1">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flipH="1">
            <a:off x="2726850" y="2897239"/>
            <a:ext cx="36903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60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6" name="Google Shape;106;p19"/>
          <p:cNvSpPr txBox="1">
            <a:spLocks noGrp="1"/>
          </p:cNvSpPr>
          <p:nvPr>
            <p:ph type="subTitle" idx="1"/>
          </p:nvPr>
        </p:nvSpPr>
        <p:spPr>
          <a:xfrm flipH="1">
            <a:off x="3292050" y="3488360"/>
            <a:ext cx="2559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7" name="Google Shape;107;p19"/>
          <p:cNvSpPr txBox="1">
            <a:spLocks noGrp="1"/>
          </p:cNvSpPr>
          <p:nvPr>
            <p:ph type="title" idx="2" hasCustomPrompt="1"/>
          </p:nvPr>
        </p:nvSpPr>
        <p:spPr>
          <a:xfrm flipH="1">
            <a:off x="3451650" y="1351346"/>
            <a:ext cx="22407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ources">
  <p:cSld name="CUSTOM_13">
    <p:bg>
      <p:bgPr>
        <a:solidFill>
          <a:schemeClr val="lt2"/>
        </a:solid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2069575" y="1357150"/>
            <a:ext cx="51402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2"/>
              </a:buClr>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114" name="Google Shape;114;p21"/>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007825" y="1945343"/>
            <a:ext cx="4535700" cy="82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5621050" y="2620363"/>
            <a:ext cx="29223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595072" y="2093275"/>
            <a:ext cx="10530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5500"/>
              <a:buNone/>
              <a:defRPr sz="7200">
                <a:solidFill>
                  <a:schemeClr val="lt1"/>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2480" y="1297750"/>
            <a:ext cx="3128100" cy="2908800"/>
          </a:xfrm>
          <a:prstGeom prst="rect">
            <a:avLst/>
          </a:prstGeom>
        </p:spPr>
        <p:txBody>
          <a:bodyPr spcFirstLastPara="1" wrap="square" lIns="91425" tIns="91425" rIns="91425" bIns="91425" anchor="b" anchorCtr="0">
            <a:noAutofit/>
          </a:bodyPr>
          <a:lstStyle>
            <a:lvl1pPr marL="457200" lvl="0" indent="-330200">
              <a:lnSpc>
                <a:spcPct val="100000"/>
              </a:lnSpc>
              <a:spcBef>
                <a:spcPts val="0"/>
              </a:spcBef>
              <a:spcAft>
                <a:spcPts val="0"/>
              </a:spcAft>
              <a:buSzPts val="1600"/>
              <a:buFont typeface="Nunito Light"/>
              <a:buChar char="●"/>
              <a:defRPr/>
            </a:lvl1pPr>
            <a:lvl2pPr marL="914400" lvl="1" indent="-330200">
              <a:spcBef>
                <a:spcPts val="160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17" name="Google Shape;17;p4"/>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8" name="Google Shape;28;p7"/>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2"/>
          <p:cNvSpPr txBox="1">
            <a:spLocks noGrp="1"/>
          </p:cNvSpPr>
          <p:nvPr>
            <p:ph type="ctrTitle"/>
          </p:nvPr>
        </p:nvSpPr>
        <p:spPr>
          <a:xfrm flipH="1">
            <a:off x="773250" y="1735721"/>
            <a:ext cx="2504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1" name="Google Shape;41;p12"/>
          <p:cNvSpPr txBox="1">
            <a:spLocks noGrp="1"/>
          </p:cNvSpPr>
          <p:nvPr>
            <p:ph type="subTitle" idx="1"/>
          </p:nvPr>
        </p:nvSpPr>
        <p:spPr>
          <a:xfrm flipH="1">
            <a:off x="773250" y="2243946"/>
            <a:ext cx="25041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12"/>
          <p:cNvSpPr txBox="1">
            <a:spLocks noGrp="1"/>
          </p:cNvSpPr>
          <p:nvPr>
            <p:ph type="title" idx="2" hasCustomPrompt="1"/>
          </p:nvPr>
        </p:nvSpPr>
        <p:spPr>
          <a:xfrm>
            <a:off x="1760724" y="1238601"/>
            <a:ext cx="529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2"/>
          <p:cNvSpPr txBox="1">
            <a:spLocks noGrp="1"/>
          </p:cNvSpPr>
          <p:nvPr>
            <p:ph type="ctrTitle" idx="3"/>
          </p:nvPr>
        </p:nvSpPr>
        <p:spPr>
          <a:xfrm flipH="1">
            <a:off x="3379651" y="1735789"/>
            <a:ext cx="2384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4" name="Google Shape;44;p12"/>
          <p:cNvSpPr txBox="1">
            <a:spLocks noGrp="1"/>
          </p:cNvSpPr>
          <p:nvPr>
            <p:ph type="subTitle" idx="4"/>
          </p:nvPr>
        </p:nvSpPr>
        <p:spPr>
          <a:xfrm flipH="1">
            <a:off x="3277350" y="2243949"/>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2"/>
          <p:cNvSpPr txBox="1">
            <a:spLocks noGrp="1"/>
          </p:cNvSpPr>
          <p:nvPr>
            <p:ph type="title" idx="5" hasCustomPrompt="1"/>
          </p:nvPr>
        </p:nvSpPr>
        <p:spPr>
          <a:xfrm>
            <a:off x="4098299" y="123861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a:spLocks noGrp="1"/>
          </p:cNvSpPr>
          <p:nvPr>
            <p:ph type="ctrTitle" idx="6"/>
          </p:nvPr>
        </p:nvSpPr>
        <p:spPr>
          <a:xfrm flipH="1">
            <a:off x="5792712" y="1742097"/>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47" name="Google Shape;47;p12"/>
          <p:cNvSpPr txBox="1">
            <a:spLocks noGrp="1"/>
          </p:cNvSpPr>
          <p:nvPr>
            <p:ph type="subTitle" idx="7"/>
          </p:nvPr>
        </p:nvSpPr>
        <p:spPr>
          <a:xfrm flipH="1">
            <a:off x="5724613" y="2243940"/>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8" name="Google Shape;48;p12"/>
          <p:cNvSpPr txBox="1">
            <a:spLocks noGrp="1"/>
          </p:cNvSpPr>
          <p:nvPr>
            <p:ph type="title" idx="8" hasCustomPrompt="1"/>
          </p:nvPr>
        </p:nvSpPr>
        <p:spPr>
          <a:xfrm>
            <a:off x="6492612" y="1239070"/>
            <a:ext cx="1053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2"/>
          <p:cNvSpPr txBox="1">
            <a:spLocks noGrp="1"/>
          </p:cNvSpPr>
          <p:nvPr>
            <p:ph type="ctrTitle" idx="9"/>
          </p:nvPr>
        </p:nvSpPr>
        <p:spPr>
          <a:xfrm flipH="1">
            <a:off x="204235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0" name="Google Shape;50;p12"/>
          <p:cNvSpPr txBox="1">
            <a:spLocks noGrp="1"/>
          </p:cNvSpPr>
          <p:nvPr>
            <p:ph type="subTitle" idx="13"/>
          </p:nvPr>
        </p:nvSpPr>
        <p:spPr>
          <a:xfrm flipH="1">
            <a:off x="2042356" y="3918766"/>
            <a:ext cx="24531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1" name="Google Shape;51;p12"/>
          <p:cNvSpPr txBox="1">
            <a:spLocks noGrp="1"/>
          </p:cNvSpPr>
          <p:nvPr>
            <p:ph type="title" idx="14" hasCustomPrompt="1"/>
          </p:nvPr>
        </p:nvSpPr>
        <p:spPr>
          <a:xfrm>
            <a:off x="279520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a:spLocks noGrp="1"/>
          </p:cNvSpPr>
          <p:nvPr>
            <p:ph type="ctrTitle" idx="15"/>
          </p:nvPr>
        </p:nvSpPr>
        <p:spPr>
          <a:xfrm flipH="1">
            <a:off x="457114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3" name="Google Shape;53;p12"/>
          <p:cNvSpPr txBox="1">
            <a:spLocks noGrp="1"/>
          </p:cNvSpPr>
          <p:nvPr>
            <p:ph type="subTitle" idx="16"/>
          </p:nvPr>
        </p:nvSpPr>
        <p:spPr>
          <a:xfrm flipH="1">
            <a:off x="4605346" y="3918766"/>
            <a:ext cx="2384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4" name="Google Shape;54;p12"/>
          <p:cNvSpPr txBox="1">
            <a:spLocks noGrp="1"/>
          </p:cNvSpPr>
          <p:nvPr>
            <p:ph type="title" idx="17" hasCustomPrompt="1"/>
          </p:nvPr>
        </p:nvSpPr>
        <p:spPr>
          <a:xfrm>
            <a:off x="532399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title" idx="18"/>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flipH="1">
            <a:off x="6552430" y="201085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58" name="Google Shape;58;p13"/>
          <p:cNvSpPr txBox="1">
            <a:spLocks noGrp="1"/>
          </p:cNvSpPr>
          <p:nvPr>
            <p:ph type="subTitle" idx="1"/>
          </p:nvPr>
        </p:nvSpPr>
        <p:spPr>
          <a:xfrm flipH="1">
            <a:off x="6472706" y="2473075"/>
            <a:ext cx="17199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9" name="Google Shape;59;p13"/>
          <p:cNvSpPr txBox="1">
            <a:spLocks noGrp="1"/>
          </p:cNvSpPr>
          <p:nvPr>
            <p:ph type="ctrTitle" idx="2"/>
          </p:nvPr>
        </p:nvSpPr>
        <p:spPr>
          <a:xfrm flipH="1">
            <a:off x="3791699" y="246357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0" name="Google Shape;60;p13"/>
          <p:cNvSpPr txBox="1">
            <a:spLocks noGrp="1"/>
          </p:cNvSpPr>
          <p:nvPr>
            <p:ph type="subTitle" idx="3"/>
          </p:nvPr>
        </p:nvSpPr>
        <p:spPr>
          <a:xfrm flipH="1">
            <a:off x="3791699" y="2938421"/>
            <a:ext cx="15606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1" name="Google Shape;61;p13"/>
          <p:cNvSpPr txBox="1">
            <a:spLocks noGrp="1"/>
          </p:cNvSpPr>
          <p:nvPr>
            <p:ph type="ctrTitle" idx="4"/>
          </p:nvPr>
        </p:nvSpPr>
        <p:spPr>
          <a:xfrm flipH="1">
            <a:off x="1071599" y="201085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2" name="Google Shape;62;p13"/>
          <p:cNvSpPr txBox="1">
            <a:spLocks noGrp="1"/>
          </p:cNvSpPr>
          <p:nvPr>
            <p:ph type="subTitle" idx="5"/>
          </p:nvPr>
        </p:nvSpPr>
        <p:spPr>
          <a:xfrm flipH="1">
            <a:off x="1071600" y="2473075"/>
            <a:ext cx="15606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3" name="Google Shape;63;p13"/>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ms 2">
  <p:cSld name="TITLE_AND_TWO_COLUMNS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flipH="1">
            <a:off x="989230" y="2431689"/>
            <a:ext cx="2012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6" name="Google Shape;76;p15"/>
          <p:cNvSpPr txBox="1">
            <a:spLocks noGrp="1"/>
          </p:cNvSpPr>
          <p:nvPr>
            <p:ph type="subTitle" idx="1"/>
          </p:nvPr>
        </p:nvSpPr>
        <p:spPr>
          <a:xfrm flipH="1">
            <a:off x="715630" y="2828489"/>
            <a:ext cx="22857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7" name="Google Shape;77;p15"/>
          <p:cNvSpPr txBox="1">
            <a:spLocks noGrp="1"/>
          </p:cNvSpPr>
          <p:nvPr>
            <p:ph type="ctrTitle" idx="2"/>
          </p:nvPr>
        </p:nvSpPr>
        <p:spPr>
          <a:xfrm flipH="1">
            <a:off x="5754257" y="324984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8" name="Google Shape;78;p15"/>
          <p:cNvSpPr txBox="1">
            <a:spLocks noGrp="1"/>
          </p:cNvSpPr>
          <p:nvPr>
            <p:ph type="subTitle" idx="3"/>
          </p:nvPr>
        </p:nvSpPr>
        <p:spPr>
          <a:xfrm flipH="1">
            <a:off x="5754257" y="3646373"/>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9" name="Google Shape;79;p15"/>
          <p:cNvSpPr txBox="1">
            <a:spLocks noGrp="1"/>
          </p:cNvSpPr>
          <p:nvPr>
            <p:ph type="ctrTitle" idx="4"/>
          </p:nvPr>
        </p:nvSpPr>
        <p:spPr>
          <a:xfrm flipH="1">
            <a:off x="6095335" y="1398079"/>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0" name="Google Shape;80;p15"/>
          <p:cNvSpPr txBox="1">
            <a:spLocks noGrp="1"/>
          </p:cNvSpPr>
          <p:nvPr>
            <p:ph type="subTitle" idx="5"/>
          </p:nvPr>
        </p:nvSpPr>
        <p:spPr>
          <a:xfrm flipH="1">
            <a:off x="6095335" y="1794611"/>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1" name="Google Shape;81;p15"/>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flipH="1">
            <a:off x="2543653" y="124595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4" name="Google Shape;84;p16"/>
          <p:cNvSpPr txBox="1">
            <a:spLocks noGrp="1"/>
          </p:cNvSpPr>
          <p:nvPr>
            <p:ph type="subTitle" idx="1"/>
          </p:nvPr>
        </p:nvSpPr>
        <p:spPr>
          <a:xfrm flipH="1">
            <a:off x="2266603" y="162778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5" name="Google Shape;85;p16"/>
          <p:cNvSpPr txBox="1">
            <a:spLocks noGrp="1"/>
          </p:cNvSpPr>
          <p:nvPr>
            <p:ph type="ctrTitle" idx="2"/>
          </p:nvPr>
        </p:nvSpPr>
        <p:spPr>
          <a:xfrm flipH="1">
            <a:off x="2543653" y="357528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6" name="Google Shape;86;p16"/>
          <p:cNvSpPr txBox="1">
            <a:spLocks noGrp="1"/>
          </p:cNvSpPr>
          <p:nvPr>
            <p:ph type="subTitle" idx="3"/>
          </p:nvPr>
        </p:nvSpPr>
        <p:spPr>
          <a:xfrm flipH="1">
            <a:off x="2266608" y="3958300"/>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7" name="Google Shape;87;p16"/>
          <p:cNvSpPr txBox="1">
            <a:spLocks noGrp="1"/>
          </p:cNvSpPr>
          <p:nvPr>
            <p:ph type="ctrTitle" idx="4"/>
          </p:nvPr>
        </p:nvSpPr>
        <p:spPr>
          <a:xfrm flipH="1">
            <a:off x="2543653" y="241034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8" name="Google Shape;88;p16"/>
          <p:cNvSpPr txBox="1">
            <a:spLocks noGrp="1"/>
          </p:cNvSpPr>
          <p:nvPr>
            <p:ph type="subTitle" idx="5"/>
          </p:nvPr>
        </p:nvSpPr>
        <p:spPr>
          <a:xfrm flipH="1">
            <a:off x="2266608" y="279217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9" name="Google Shape;89;p16"/>
          <p:cNvSpPr txBox="1">
            <a:spLocks noGrp="1"/>
          </p:cNvSpPr>
          <p:nvPr>
            <p:ph type="ctrTitle" idx="6"/>
          </p:nvPr>
        </p:nvSpPr>
        <p:spPr>
          <a:xfrm flipH="1">
            <a:off x="5039747" y="2410346"/>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0" name="Google Shape;90;p16"/>
          <p:cNvSpPr txBox="1">
            <a:spLocks noGrp="1"/>
          </p:cNvSpPr>
          <p:nvPr>
            <p:ph type="subTitle" idx="7"/>
          </p:nvPr>
        </p:nvSpPr>
        <p:spPr>
          <a:xfrm flipH="1">
            <a:off x="4762697" y="2793356"/>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1" name="Google Shape;91;p16"/>
          <p:cNvSpPr txBox="1">
            <a:spLocks noGrp="1"/>
          </p:cNvSpPr>
          <p:nvPr>
            <p:ph type="ctrTitle" idx="8"/>
          </p:nvPr>
        </p:nvSpPr>
        <p:spPr>
          <a:xfrm flipH="1">
            <a:off x="5039747" y="357528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2" name="Google Shape;92;p16"/>
          <p:cNvSpPr txBox="1">
            <a:spLocks noGrp="1"/>
          </p:cNvSpPr>
          <p:nvPr>
            <p:ph type="subTitle" idx="9"/>
          </p:nvPr>
        </p:nvSpPr>
        <p:spPr>
          <a:xfrm flipH="1">
            <a:off x="4762697" y="3958293"/>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3" name="Google Shape;93;p16"/>
          <p:cNvSpPr txBox="1">
            <a:spLocks noGrp="1"/>
          </p:cNvSpPr>
          <p:nvPr>
            <p:ph type="ctrTitle" idx="13"/>
          </p:nvPr>
        </p:nvSpPr>
        <p:spPr>
          <a:xfrm flipH="1">
            <a:off x="5039747" y="124595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4" name="Google Shape;94;p16"/>
          <p:cNvSpPr txBox="1">
            <a:spLocks noGrp="1"/>
          </p:cNvSpPr>
          <p:nvPr>
            <p:ph type="subTitle" idx="14"/>
          </p:nvPr>
        </p:nvSpPr>
        <p:spPr>
          <a:xfrm flipH="1">
            <a:off x="4762697" y="162778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5" name="Google Shape;95;p16"/>
          <p:cNvSpPr txBox="1">
            <a:spLocks noGrp="1"/>
          </p:cNvSpPr>
          <p:nvPr>
            <p:ph type="title" idx="15"/>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1" r:id="rId8"/>
    <p:sldLayoutId id="2147483662" r:id="rId9"/>
    <p:sldLayoutId id="2147483665" r:id="rId10"/>
    <p:sldLayoutId id="2147483667"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hatguynoah/JHSH_Project_2021/blob/main/Black_Noah_Research%20Paper.docx" TargetMode="External"/><Relationship Id="rId2" Type="http://schemas.openxmlformats.org/officeDocument/2006/relationships/hyperlink" Target="https://www.cdc.gov/nchs/fastats/leading-causes-of-death.htm"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1210185" y="1331450"/>
            <a:ext cx="672358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NAIVE BAYES AI FOR LUNG CANCER DIAGNOSIS</a:t>
            </a:r>
            <a:endParaRPr dirty="0"/>
          </a:p>
        </p:txBody>
      </p:sp>
      <p:sp>
        <p:nvSpPr>
          <p:cNvPr id="130" name="Google Shape;130;p27"/>
          <p:cNvSpPr txBox="1">
            <a:spLocks noGrp="1"/>
          </p:cNvSpPr>
          <p:nvPr>
            <p:ph type="subTitle" idx="1"/>
          </p:nvPr>
        </p:nvSpPr>
        <p:spPr>
          <a:xfrm>
            <a:off x="3143348" y="3257551"/>
            <a:ext cx="2857254"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Noah Black and Mathew Alexander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EB8C-5D47-413F-92A2-3BE13A9DC0BF}"/>
              </a:ext>
            </a:extLst>
          </p:cNvPr>
          <p:cNvSpPr>
            <a:spLocks noGrp="1"/>
          </p:cNvSpPr>
          <p:nvPr>
            <p:ph type="ctrTitle"/>
          </p:nvPr>
        </p:nvSpPr>
        <p:spPr>
          <a:xfrm flipH="1">
            <a:off x="2543653" y="1352250"/>
            <a:ext cx="1560600" cy="577800"/>
          </a:xfrm>
        </p:spPr>
        <p:txBody>
          <a:bodyPr/>
          <a:lstStyle/>
          <a:p>
            <a:r>
              <a:rPr lang="en-US" dirty="0"/>
              <a:t>AI</a:t>
            </a:r>
          </a:p>
        </p:txBody>
      </p:sp>
      <p:sp>
        <p:nvSpPr>
          <p:cNvPr id="3" name="Subtitle 2">
            <a:extLst>
              <a:ext uri="{FF2B5EF4-FFF2-40B4-BE49-F238E27FC236}">
                <a16:creationId xmlns:a16="http://schemas.microsoft.com/office/drawing/2014/main" id="{A81E70D5-2578-420A-93E7-9C6FABABEC55}"/>
              </a:ext>
            </a:extLst>
          </p:cNvPr>
          <p:cNvSpPr>
            <a:spLocks noGrp="1"/>
          </p:cNvSpPr>
          <p:nvPr>
            <p:ph type="subTitle" idx="1"/>
          </p:nvPr>
        </p:nvSpPr>
        <p:spPr>
          <a:xfrm flipH="1">
            <a:off x="2266603" y="1734080"/>
            <a:ext cx="2114700" cy="875400"/>
          </a:xfrm>
        </p:spPr>
        <p:txBody>
          <a:bodyPr/>
          <a:lstStyle/>
          <a:p>
            <a:pPr marL="117475" indent="-3175"/>
            <a:r>
              <a:rPr lang="en-US" sz="1300" dirty="0"/>
              <a:t>There are many different kinds of AI that work on different equations</a:t>
            </a:r>
          </a:p>
        </p:txBody>
      </p:sp>
      <p:sp>
        <p:nvSpPr>
          <p:cNvPr id="6" name="Title 5">
            <a:extLst>
              <a:ext uri="{FF2B5EF4-FFF2-40B4-BE49-F238E27FC236}">
                <a16:creationId xmlns:a16="http://schemas.microsoft.com/office/drawing/2014/main" id="{A64D4E8A-21E3-4936-A71F-F88C8FDBB9A8}"/>
              </a:ext>
            </a:extLst>
          </p:cNvPr>
          <p:cNvSpPr>
            <a:spLocks noGrp="1"/>
          </p:cNvSpPr>
          <p:nvPr>
            <p:ph type="ctrTitle" idx="4"/>
          </p:nvPr>
        </p:nvSpPr>
        <p:spPr>
          <a:xfrm flipH="1">
            <a:off x="2022021" y="2777900"/>
            <a:ext cx="2496094" cy="577800"/>
          </a:xfrm>
        </p:spPr>
        <p:txBody>
          <a:bodyPr/>
          <a:lstStyle/>
          <a:p>
            <a:r>
              <a:rPr lang="en-US" dirty="0"/>
              <a:t>Conditional Probabilities</a:t>
            </a:r>
          </a:p>
        </p:txBody>
      </p:sp>
      <p:sp>
        <p:nvSpPr>
          <p:cNvPr id="7" name="Subtitle 6">
            <a:extLst>
              <a:ext uri="{FF2B5EF4-FFF2-40B4-BE49-F238E27FC236}">
                <a16:creationId xmlns:a16="http://schemas.microsoft.com/office/drawing/2014/main" id="{99948FC0-D742-4CB1-A48A-D9DEA1FC1744}"/>
              </a:ext>
            </a:extLst>
          </p:cNvPr>
          <p:cNvSpPr>
            <a:spLocks noGrp="1"/>
          </p:cNvSpPr>
          <p:nvPr>
            <p:ph type="subTitle" idx="5"/>
          </p:nvPr>
        </p:nvSpPr>
        <p:spPr>
          <a:xfrm flipH="1">
            <a:off x="2063483" y="3159728"/>
            <a:ext cx="2413171" cy="875400"/>
          </a:xfrm>
        </p:spPr>
        <p:txBody>
          <a:bodyPr/>
          <a:lstStyle/>
          <a:p>
            <a:pPr marL="117475" indent="-3175"/>
            <a:r>
              <a:rPr lang="en-US" sz="1300" dirty="0"/>
              <a:t>Naive Bayes works on conditional probabilities which means each input is mutually exclusive</a:t>
            </a:r>
          </a:p>
        </p:txBody>
      </p:sp>
      <p:sp>
        <p:nvSpPr>
          <p:cNvPr id="8" name="Title 7">
            <a:extLst>
              <a:ext uri="{FF2B5EF4-FFF2-40B4-BE49-F238E27FC236}">
                <a16:creationId xmlns:a16="http://schemas.microsoft.com/office/drawing/2014/main" id="{35557C97-5CAA-4D9A-A0D9-6D0E5CE17FB3}"/>
              </a:ext>
            </a:extLst>
          </p:cNvPr>
          <p:cNvSpPr>
            <a:spLocks noGrp="1"/>
          </p:cNvSpPr>
          <p:nvPr>
            <p:ph type="ctrTitle" idx="6"/>
          </p:nvPr>
        </p:nvSpPr>
        <p:spPr>
          <a:xfrm flipH="1">
            <a:off x="5039747" y="2777899"/>
            <a:ext cx="1560600" cy="577800"/>
          </a:xfrm>
        </p:spPr>
        <p:txBody>
          <a:bodyPr/>
          <a:lstStyle/>
          <a:p>
            <a:r>
              <a:rPr lang="en-US" dirty="0"/>
              <a:t>Python</a:t>
            </a:r>
          </a:p>
        </p:txBody>
      </p:sp>
      <p:sp>
        <p:nvSpPr>
          <p:cNvPr id="9" name="Subtitle 8">
            <a:extLst>
              <a:ext uri="{FF2B5EF4-FFF2-40B4-BE49-F238E27FC236}">
                <a16:creationId xmlns:a16="http://schemas.microsoft.com/office/drawing/2014/main" id="{637E6F07-1E1D-4A22-835E-2C446BDDF0F8}"/>
              </a:ext>
            </a:extLst>
          </p:cNvPr>
          <p:cNvSpPr>
            <a:spLocks noGrp="1"/>
          </p:cNvSpPr>
          <p:nvPr>
            <p:ph type="subTitle" idx="7"/>
          </p:nvPr>
        </p:nvSpPr>
        <p:spPr>
          <a:xfrm flipH="1">
            <a:off x="4762697" y="3160909"/>
            <a:ext cx="2114700" cy="875400"/>
          </a:xfrm>
        </p:spPr>
        <p:txBody>
          <a:bodyPr/>
          <a:lstStyle/>
          <a:p>
            <a:pPr marL="117475" indent="-3175"/>
            <a:r>
              <a:rPr lang="en-US" sz="1300" dirty="0"/>
              <a:t>Python has modules that allow for seamless AI development</a:t>
            </a:r>
          </a:p>
        </p:txBody>
      </p:sp>
      <p:sp>
        <p:nvSpPr>
          <p:cNvPr id="12" name="Title 11">
            <a:extLst>
              <a:ext uri="{FF2B5EF4-FFF2-40B4-BE49-F238E27FC236}">
                <a16:creationId xmlns:a16="http://schemas.microsoft.com/office/drawing/2014/main" id="{B37FF68D-33EF-45C9-8E30-701E36D35911}"/>
              </a:ext>
            </a:extLst>
          </p:cNvPr>
          <p:cNvSpPr>
            <a:spLocks noGrp="1"/>
          </p:cNvSpPr>
          <p:nvPr>
            <p:ph type="ctrTitle" idx="13"/>
          </p:nvPr>
        </p:nvSpPr>
        <p:spPr>
          <a:xfrm flipH="1">
            <a:off x="4446814" y="1352250"/>
            <a:ext cx="2746466" cy="577800"/>
          </a:xfrm>
        </p:spPr>
        <p:txBody>
          <a:bodyPr/>
          <a:lstStyle/>
          <a:p>
            <a:r>
              <a:rPr lang="en-US" dirty="0"/>
              <a:t>Gaussian</a:t>
            </a:r>
          </a:p>
        </p:txBody>
      </p:sp>
      <p:sp>
        <p:nvSpPr>
          <p:cNvPr id="13" name="Subtitle 12">
            <a:extLst>
              <a:ext uri="{FF2B5EF4-FFF2-40B4-BE49-F238E27FC236}">
                <a16:creationId xmlns:a16="http://schemas.microsoft.com/office/drawing/2014/main" id="{5F4CBD61-C294-4C91-8EC3-FF464D2ADED8}"/>
              </a:ext>
            </a:extLst>
          </p:cNvPr>
          <p:cNvSpPr>
            <a:spLocks noGrp="1"/>
          </p:cNvSpPr>
          <p:nvPr>
            <p:ph type="subTitle" idx="14"/>
          </p:nvPr>
        </p:nvSpPr>
        <p:spPr>
          <a:xfrm flipH="1">
            <a:off x="4762697" y="1734080"/>
            <a:ext cx="2114700" cy="875400"/>
          </a:xfrm>
        </p:spPr>
        <p:txBody>
          <a:bodyPr/>
          <a:lstStyle/>
          <a:p>
            <a:pPr marL="117475" indent="-3175"/>
            <a:r>
              <a:rPr lang="en-US" sz="1300" dirty="0"/>
              <a:t>Naive Bayes AI has sub-types. We choose Gaussian because of number integration</a:t>
            </a:r>
          </a:p>
        </p:txBody>
      </p:sp>
      <p:sp>
        <p:nvSpPr>
          <p:cNvPr id="14" name="Title 13">
            <a:extLst>
              <a:ext uri="{FF2B5EF4-FFF2-40B4-BE49-F238E27FC236}">
                <a16:creationId xmlns:a16="http://schemas.microsoft.com/office/drawing/2014/main" id="{7FB37233-0B9E-4AC8-A69F-1D7BFAEE1616}"/>
              </a:ext>
            </a:extLst>
          </p:cNvPr>
          <p:cNvSpPr>
            <a:spLocks noGrp="1"/>
          </p:cNvSpPr>
          <p:nvPr>
            <p:ph type="title" idx="15"/>
          </p:nvPr>
        </p:nvSpPr>
        <p:spPr>
          <a:xfrm>
            <a:off x="2298347" y="131208"/>
            <a:ext cx="4302000" cy="630000"/>
          </a:xfrm>
        </p:spPr>
        <p:txBody>
          <a:bodyPr/>
          <a:lstStyle/>
          <a:p>
            <a:r>
              <a:rPr lang="en-US" sz="7200" dirty="0">
                <a:solidFill>
                  <a:schemeClr val="accent1"/>
                </a:solidFill>
              </a:rPr>
              <a:t>Naive Bayes AI</a:t>
            </a:r>
          </a:p>
        </p:txBody>
      </p:sp>
    </p:spTree>
    <p:extLst>
      <p:ext uri="{BB962C8B-B14F-4D97-AF65-F5344CB8AC3E}">
        <p14:creationId xmlns:p14="http://schemas.microsoft.com/office/powerpoint/2010/main" val="72093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3283-1971-44B2-BDB7-3B6025C93F8E}"/>
              </a:ext>
            </a:extLst>
          </p:cNvPr>
          <p:cNvSpPr>
            <a:spLocks noGrp="1"/>
          </p:cNvSpPr>
          <p:nvPr>
            <p:ph type="title"/>
          </p:nvPr>
        </p:nvSpPr>
        <p:spPr/>
        <p:txBody>
          <a:bodyPr/>
          <a:lstStyle/>
          <a:p>
            <a:r>
              <a:rPr lang="en-US" dirty="0"/>
              <a:t>Python – </a:t>
            </a:r>
            <a:r>
              <a:rPr lang="en-US" dirty="0" err="1"/>
              <a:t>pt</a:t>
            </a:r>
            <a:r>
              <a:rPr lang="en-US" dirty="0"/>
              <a:t> 2</a:t>
            </a:r>
          </a:p>
        </p:txBody>
      </p:sp>
      <p:sp>
        <p:nvSpPr>
          <p:cNvPr id="4" name="Subtitle 2">
            <a:extLst>
              <a:ext uri="{FF2B5EF4-FFF2-40B4-BE49-F238E27FC236}">
                <a16:creationId xmlns:a16="http://schemas.microsoft.com/office/drawing/2014/main" id="{6342347D-AB2B-4058-A334-BE83D4D3939A}"/>
              </a:ext>
            </a:extLst>
          </p:cNvPr>
          <p:cNvSpPr>
            <a:spLocks noGrp="1"/>
          </p:cNvSpPr>
          <p:nvPr>
            <p:ph type="subTitle" idx="1"/>
          </p:nvPr>
        </p:nvSpPr>
        <p:spPr>
          <a:xfrm>
            <a:off x="488569" y="1719723"/>
            <a:ext cx="4181656" cy="2476689"/>
          </a:xfrm>
        </p:spPr>
        <p:txBody>
          <a:bodyPr/>
          <a:lstStyle/>
          <a:p>
            <a:pPr>
              <a:lnSpc>
                <a:spcPct val="150000"/>
              </a:lnSpc>
            </a:pPr>
            <a:r>
              <a:rPr lang="en-US" b="1" u="sng" dirty="0"/>
              <a:t>Summary:</a:t>
            </a:r>
          </a:p>
          <a:p>
            <a:pPr>
              <a:lnSpc>
                <a:spcPct val="150000"/>
              </a:lnSpc>
              <a:buFont typeface="Arial" panose="020B0604020202020204" pitchFamily="34" charset="0"/>
              <a:buChar char="•"/>
            </a:pPr>
            <a:r>
              <a:rPr lang="en-US" dirty="0"/>
              <a:t>Module scikit-learn was used</a:t>
            </a:r>
          </a:p>
          <a:p>
            <a:pPr>
              <a:lnSpc>
                <a:spcPct val="150000"/>
              </a:lnSpc>
              <a:buSzPct val="100000"/>
              <a:buFont typeface="+mj-lt"/>
              <a:buAutoNum type="arabicPeriod"/>
            </a:pPr>
            <a:r>
              <a:rPr lang="en-US" dirty="0"/>
              <a:t>The training split and random state was chosen</a:t>
            </a:r>
          </a:p>
          <a:p>
            <a:pPr>
              <a:lnSpc>
                <a:spcPct val="150000"/>
              </a:lnSpc>
              <a:buSzPct val="100000"/>
              <a:buFont typeface="+mj-lt"/>
              <a:buAutoNum type="arabicPeriod"/>
            </a:pPr>
            <a:r>
              <a:rPr lang="en-US" dirty="0"/>
              <a:t>A model was fit</a:t>
            </a:r>
          </a:p>
          <a:p>
            <a:pPr>
              <a:lnSpc>
                <a:spcPct val="150000"/>
              </a:lnSpc>
              <a:buSzPct val="100000"/>
              <a:buFont typeface="+mj-lt"/>
              <a:buAutoNum type="arabicPeriod"/>
            </a:pPr>
            <a:r>
              <a:rPr lang="en-US" dirty="0"/>
              <a:t>Predictions were made</a:t>
            </a:r>
          </a:p>
          <a:p>
            <a:pPr>
              <a:lnSpc>
                <a:spcPct val="150000"/>
              </a:lnSpc>
              <a:buSzPct val="100000"/>
              <a:buFont typeface="+mj-lt"/>
              <a:buAutoNum type="arabicPeriod"/>
            </a:pPr>
            <a:r>
              <a:rPr lang="en-US" dirty="0"/>
              <a:t>Accuracy and other stats were found</a:t>
            </a:r>
          </a:p>
        </p:txBody>
      </p:sp>
      <p:pic>
        <p:nvPicPr>
          <p:cNvPr id="6" name="Picture 5">
            <a:extLst>
              <a:ext uri="{FF2B5EF4-FFF2-40B4-BE49-F238E27FC236}">
                <a16:creationId xmlns:a16="http://schemas.microsoft.com/office/drawing/2014/main" id="{A19ABC32-F799-481B-A31D-ECFF57B903D6}"/>
              </a:ext>
            </a:extLst>
          </p:cNvPr>
          <p:cNvPicPr>
            <a:picLocks noChangeAspect="1"/>
          </p:cNvPicPr>
          <p:nvPr/>
        </p:nvPicPr>
        <p:blipFill>
          <a:blip r:embed="rId3"/>
          <a:stretch>
            <a:fillRect/>
          </a:stretch>
        </p:blipFill>
        <p:spPr>
          <a:xfrm>
            <a:off x="4807131" y="1331913"/>
            <a:ext cx="4181657" cy="3445807"/>
          </a:xfrm>
          <a:prstGeom prst="rect">
            <a:avLst/>
          </a:prstGeom>
        </p:spPr>
      </p:pic>
    </p:spTree>
    <p:extLst>
      <p:ext uri="{BB962C8B-B14F-4D97-AF65-F5344CB8AC3E}">
        <p14:creationId xmlns:p14="http://schemas.microsoft.com/office/powerpoint/2010/main" val="325473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0BCC66-7764-4106-B380-29C0816BEA72}"/>
              </a:ext>
            </a:extLst>
          </p:cNvPr>
          <p:cNvSpPr>
            <a:spLocks noGrp="1"/>
          </p:cNvSpPr>
          <p:nvPr>
            <p:ph type="title" idx="6"/>
          </p:nvPr>
        </p:nvSpPr>
        <p:spPr>
          <a:xfrm>
            <a:off x="2420999" y="0"/>
            <a:ext cx="4302000" cy="630000"/>
          </a:xfrm>
        </p:spPr>
        <p:txBody>
          <a:bodyPr/>
          <a:lstStyle/>
          <a:p>
            <a:r>
              <a:rPr lang="en-US" sz="7200" dirty="0">
                <a:solidFill>
                  <a:schemeClr val="accent1"/>
                </a:solidFill>
              </a:rPr>
              <a:t>Results</a:t>
            </a:r>
          </a:p>
        </p:txBody>
      </p:sp>
      <p:pic>
        <p:nvPicPr>
          <p:cNvPr id="10" name="Picture 9">
            <a:extLst>
              <a:ext uri="{FF2B5EF4-FFF2-40B4-BE49-F238E27FC236}">
                <a16:creationId xmlns:a16="http://schemas.microsoft.com/office/drawing/2014/main" id="{37F3B0CE-DAD1-4A6B-8032-92C7211F3785}"/>
              </a:ext>
            </a:extLst>
          </p:cNvPr>
          <p:cNvPicPr>
            <a:picLocks noChangeAspect="1"/>
          </p:cNvPicPr>
          <p:nvPr/>
        </p:nvPicPr>
        <p:blipFill>
          <a:blip r:embed="rId3"/>
          <a:stretch>
            <a:fillRect/>
          </a:stretch>
        </p:blipFill>
        <p:spPr>
          <a:xfrm>
            <a:off x="189339" y="2680073"/>
            <a:ext cx="3152775" cy="1133475"/>
          </a:xfrm>
          <a:prstGeom prst="rect">
            <a:avLst/>
          </a:prstGeom>
        </p:spPr>
      </p:pic>
      <p:pic>
        <p:nvPicPr>
          <p:cNvPr id="12" name="Picture 11">
            <a:extLst>
              <a:ext uri="{FF2B5EF4-FFF2-40B4-BE49-F238E27FC236}">
                <a16:creationId xmlns:a16="http://schemas.microsoft.com/office/drawing/2014/main" id="{859C8574-9A8F-45FB-A38B-8A8D5285E528}"/>
              </a:ext>
            </a:extLst>
          </p:cNvPr>
          <p:cNvPicPr>
            <a:picLocks noChangeAspect="1"/>
          </p:cNvPicPr>
          <p:nvPr/>
        </p:nvPicPr>
        <p:blipFill>
          <a:blip r:embed="rId4"/>
          <a:stretch>
            <a:fillRect/>
          </a:stretch>
        </p:blipFill>
        <p:spPr>
          <a:xfrm>
            <a:off x="5911422" y="2739605"/>
            <a:ext cx="3043239" cy="1014413"/>
          </a:xfrm>
          <a:prstGeom prst="rect">
            <a:avLst/>
          </a:prstGeom>
        </p:spPr>
      </p:pic>
      <p:sp>
        <p:nvSpPr>
          <p:cNvPr id="13" name="TextBox 12">
            <a:extLst>
              <a:ext uri="{FF2B5EF4-FFF2-40B4-BE49-F238E27FC236}">
                <a16:creationId xmlns:a16="http://schemas.microsoft.com/office/drawing/2014/main" id="{A531D611-1AFE-4CD9-AFBA-87630BAC8CDB}"/>
              </a:ext>
            </a:extLst>
          </p:cNvPr>
          <p:cNvSpPr txBox="1"/>
          <p:nvPr/>
        </p:nvSpPr>
        <p:spPr>
          <a:xfrm>
            <a:off x="2983267" y="1305421"/>
            <a:ext cx="3043239" cy="3139321"/>
          </a:xfrm>
          <a:prstGeom prst="rect">
            <a:avLst/>
          </a:prstGeom>
          <a:noFill/>
        </p:spPr>
        <p:txBody>
          <a:bodyPr wrap="square" rtlCol="0">
            <a:spAutoFit/>
          </a:bodyPr>
          <a:lstStyle/>
          <a:p>
            <a:pPr marL="285750" indent="-285750" algn="ctr">
              <a:spcAft>
                <a:spcPts val="2400"/>
              </a:spcAft>
              <a:buFont typeface="Arial" panose="020B0604020202020204" pitchFamily="34" charset="0"/>
              <a:buChar char="•"/>
            </a:pPr>
            <a:r>
              <a:rPr lang="en-US" dirty="0"/>
              <a:t>80% accurate</a:t>
            </a:r>
          </a:p>
          <a:p>
            <a:pPr marL="285750" indent="-285750" algn="ctr">
              <a:spcAft>
                <a:spcPts val="2400"/>
              </a:spcAft>
              <a:buFont typeface="Arial" panose="020B0604020202020204" pitchFamily="34" charset="0"/>
              <a:buChar char="•"/>
            </a:pPr>
            <a:r>
              <a:rPr lang="en-US" dirty="0"/>
              <a:t>Good/Very Good Diagnostic tool</a:t>
            </a:r>
          </a:p>
          <a:p>
            <a:pPr marL="285750" indent="-285750" algn="ctr">
              <a:spcAft>
                <a:spcPts val="2400"/>
              </a:spcAft>
              <a:buFont typeface="Arial" panose="020B0604020202020204" pitchFamily="34" charset="0"/>
              <a:buChar char="•"/>
            </a:pPr>
            <a:r>
              <a:rPr lang="en-US" dirty="0"/>
              <a:t>Total of 37 incorrect predictions</a:t>
            </a:r>
          </a:p>
          <a:p>
            <a:pPr marL="285750" indent="-285750" algn="ctr">
              <a:spcAft>
                <a:spcPts val="2400"/>
              </a:spcAft>
              <a:buFont typeface="Arial" panose="020B0604020202020204" pitchFamily="34" charset="0"/>
              <a:buChar char="•"/>
            </a:pPr>
            <a:r>
              <a:rPr lang="en-US" dirty="0"/>
              <a:t>25 false positives</a:t>
            </a:r>
          </a:p>
          <a:p>
            <a:pPr marL="285750" indent="-285750" algn="ctr">
              <a:spcAft>
                <a:spcPts val="2400"/>
              </a:spcAft>
              <a:buFont typeface="Arial" panose="020B0604020202020204" pitchFamily="34" charset="0"/>
              <a:buChar char="•"/>
            </a:pPr>
            <a:r>
              <a:rPr lang="en-US" dirty="0"/>
              <a:t>12 false negative</a:t>
            </a:r>
          </a:p>
          <a:p>
            <a:pPr marL="285750" indent="-285750" algn="ctr">
              <a:spcAft>
                <a:spcPts val="2400"/>
              </a:spcAft>
              <a:buFont typeface="Arial" panose="020B0604020202020204" pitchFamily="34" charset="0"/>
              <a:buChar char="•"/>
            </a:pPr>
            <a:r>
              <a:rPr lang="en-US" dirty="0"/>
              <a:t>Program overestimates false positives</a:t>
            </a:r>
          </a:p>
        </p:txBody>
      </p:sp>
    </p:spTree>
    <p:extLst>
      <p:ext uri="{BB962C8B-B14F-4D97-AF65-F5344CB8AC3E}">
        <p14:creationId xmlns:p14="http://schemas.microsoft.com/office/powerpoint/2010/main" val="292903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A992-89EB-4989-A5EA-973351E5EB45}"/>
              </a:ext>
            </a:extLst>
          </p:cNvPr>
          <p:cNvSpPr>
            <a:spLocks noGrp="1"/>
          </p:cNvSpPr>
          <p:nvPr>
            <p:ph type="ctrTitle"/>
          </p:nvPr>
        </p:nvSpPr>
        <p:spPr>
          <a:xfrm flipH="1">
            <a:off x="1083911" y="2044260"/>
            <a:ext cx="2012100" cy="577800"/>
          </a:xfrm>
        </p:spPr>
        <p:txBody>
          <a:bodyPr/>
          <a:lstStyle/>
          <a:p>
            <a:pPr algn="ctr"/>
            <a:r>
              <a:rPr lang="en-US" dirty="0"/>
              <a:t>Faster Biopsies</a:t>
            </a:r>
          </a:p>
        </p:txBody>
      </p:sp>
      <p:sp>
        <p:nvSpPr>
          <p:cNvPr id="3" name="Subtitle 2">
            <a:extLst>
              <a:ext uri="{FF2B5EF4-FFF2-40B4-BE49-F238E27FC236}">
                <a16:creationId xmlns:a16="http://schemas.microsoft.com/office/drawing/2014/main" id="{E5AED188-B7B3-4427-A194-B7D26165970B}"/>
              </a:ext>
            </a:extLst>
          </p:cNvPr>
          <p:cNvSpPr>
            <a:spLocks noGrp="1"/>
          </p:cNvSpPr>
          <p:nvPr>
            <p:ph type="subTitle" idx="1"/>
          </p:nvPr>
        </p:nvSpPr>
        <p:spPr>
          <a:xfrm flipH="1">
            <a:off x="947111" y="2441060"/>
            <a:ext cx="2285700" cy="875400"/>
          </a:xfrm>
        </p:spPr>
        <p:txBody>
          <a:bodyPr/>
          <a:lstStyle/>
          <a:p>
            <a:pPr marL="117475" indent="-3175" algn="ctr"/>
            <a:r>
              <a:rPr lang="en-US" dirty="0"/>
              <a:t>Faster times to qualify for biopsies has the potential to save lives</a:t>
            </a:r>
          </a:p>
        </p:txBody>
      </p:sp>
      <p:sp>
        <p:nvSpPr>
          <p:cNvPr id="4" name="Title 3">
            <a:extLst>
              <a:ext uri="{FF2B5EF4-FFF2-40B4-BE49-F238E27FC236}">
                <a16:creationId xmlns:a16="http://schemas.microsoft.com/office/drawing/2014/main" id="{C9531907-FCE8-429C-9E17-90CF2E627723}"/>
              </a:ext>
            </a:extLst>
          </p:cNvPr>
          <p:cNvSpPr>
            <a:spLocks noGrp="1"/>
          </p:cNvSpPr>
          <p:nvPr>
            <p:ph type="ctrTitle" idx="2"/>
          </p:nvPr>
        </p:nvSpPr>
        <p:spPr>
          <a:xfrm flipH="1">
            <a:off x="4445573" y="3266150"/>
            <a:ext cx="1987663" cy="577800"/>
          </a:xfrm>
        </p:spPr>
        <p:txBody>
          <a:bodyPr/>
          <a:lstStyle/>
          <a:p>
            <a:r>
              <a:rPr lang="en-US" dirty="0"/>
              <a:t>Other Patient Benefits</a:t>
            </a:r>
          </a:p>
        </p:txBody>
      </p:sp>
      <p:sp>
        <p:nvSpPr>
          <p:cNvPr id="5" name="Subtitle 4">
            <a:extLst>
              <a:ext uri="{FF2B5EF4-FFF2-40B4-BE49-F238E27FC236}">
                <a16:creationId xmlns:a16="http://schemas.microsoft.com/office/drawing/2014/main" id="{973F169D-6987-41A4-A4D9-50D69435BF9A}"/>
              </a:ext>
            </a:extLst>
          </p:cNvPr>
          <p:cNvSpPr>
            <a:spLocks noGrp="1"/>
          </p:cNvSpPr>
          <p:nvPr>
            <p:ph type="subTitle" idx="3"/>
          </p:nvPr>
        </p:nvSpPr>
        <p:spPr>
          <a:xfrm flipH="1">
            <a:off x="4316874" y="3662682"/>
            <a:ext cx="2285700" cy="875400"/>
          </a:xfrm>
        </p:spPr>
        <p:txBody>
          <a:bodyPr/>
          <a:lstStyle/>
          <a:p>
            <a:pPr marL="117475" indent="-3175" algn="ctr"/>
            <a:r>
              <a:rPr lang="en-US" dirty="0"/>
              <a:t>Patients may save medical expenses and avoid psychological distress</a:t>
            </a:r>
          </a:p>
        </p:txBody>
      </p:sp>
      <p:sp>
        <p:nvSpPr>
          <p:cNvPr id="6" name="Title 5">
            <a:extLst>
              <a:ext uri="{FF2B5EF4-FFF2-40B4-BE49-F238E27FC236}">
                <a16:creationId xmlns:a16="http://schemas.microsoft.com/office/drawing/2014/main" id="{E00E2220-1342-4910-9F88-C483DC6622F6}"/>
              </a:ext>
            </a:extLst>
          </p:cNvPr>
          <p:cNvSpPr>
            <a:spLocks noGrp="1"/>
          </p:cNvSpPr>
          <p:nvPr>
            <p:ph type="ctrTitle" idx="4"/>
          </p:nvPr>
        </p:nvSpPr>
        <p:spPr>
          <a:xfrm flipH="1">
            <a:off x="6162026" y="1299550"/>
            <a:ext cx="1560600" cy="577800"/>
          </a:xfrm>
        </p:spPr>
        <p:txBody>
          <a:bodyPr/>
          <a:lstStyle/>
          <a:p>
            <a:pPr algn="ctr"/>
            <a:r>
              <a:rPr lang="en-US" dirty="0"/>
              <a:t>A Framework</a:t>
            </a:r>
          </a:p>
        </p:txBody>
      </p:sp>
      <p:sp>
        <p:nvSpPr>
          <p:cNvPr id="7" name="Subtitle 6">
            <a:extLst>
              <a:ext uri="{FF2B5EF4-FFF2-40B4-BE49-F238E27FC236}">
                <a16:creationId xmlns:a16="http://schemas.microsoft.com/office/drawing/2014/main" id="{E0815FE1-C2CF-48B4-828B-952F14A1B6D8}"/>
              </a:ext>
            </a:extLst>
          </p:cNvPr>
          <p:cNvSpPr>
            <a:spLocks noGrp="1"/>
          </p:cNvSpPr>
          <p:nvPr>
            <p:ph type="subTitle" idx="5"/>
          </p:nvPr>
        </p:nvSpPr>
        <p:spPr>
          <a:xfrm flipH="1">
            <a:off x="5774389" y="1746660"/>
            <a:ext cx="2285700" cy="875400"/>
          </a:xfrm>
        </p:spPr>
        <p:txBody>
          <a:bodyPr/>
          <a:lstStyle/>
          <a:p>
            <a:pPr marL="117475" indent="-3175" algn="ctr"/>
            <a:r>
              <a:rPr lang="en-US" dirty="0"/>
              <a:t>This project creates a system and frame for future projects to expand from</a:t>
            </a:r>
          </a:p>
        </p:txBody>
      </p:sp>
      <p:sp>
        <p:nvSpPr>
          <p:cNvPr id="8" name="Title 7">
            <a:extLst>
              <a:ext uri="{FF2B5EF4-FFF2-40B4-BE49-F238E27FC236}">
                <a16:creationId xmlns:a16="http://schemas.microsoft.com/office/drawing/2014/main" id="{242458D6-96DF-44FA-8747-8BE7A12C4685}"/>
              </a:ext>
            </a:extLst>
          </p:cNvPr>
          <p:cNvSpPr>
            <a:spLocks noGrp="1"/>
          </p:cNvSpPr>
          <p:nvPr>
            <p:ph type="title" idx="6"/>
          </p:nvPr>
        </p:nvSpPr>
        <p:spPr>
          <a:xfrm>
            <a:off x="2421000" y="106717"/>
            <a:ext cx="4302000" cy="630000"/>
          </a:xfrm>
        </p:spPr>
        <p:txBody>
          <a:bodyPr/>
          <a:lstStyle/>
          <a:p>
            <a:r>
              <a:rPr lang="en-US" sz="7200" dirty="0">
                <a:solidFill>
                  <a:schemeClr val="accent1"/>
                </a:solidFill>
              </a:rPr>
              <a:t>Implications</a:t>
            </a:r>
          </a:p>
        </p:txBody>
      </p:sp>
    </p:spTree>
    <p:extLst>
      <p:ext uri="{BB962C8B-B14F-4D97-AF65-F5344CB8AC3E}">
        <p14:creationId xmlns:p14="http://schemas.microsoft.com/office/powerpoint/2010/main" val="145237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EF08-A63C-4E45-A9D2-9C0EEF758DBB}"/>
              </a:ext>
            </a:extLst>
          </p:cNvPr>
          <p:cNvSpPr>
            <a:spLocks noGrp="1"/>
          </p:cNvSpPr>
          <p:nvPr>
            <p:ph type="ctrTitle"/>
          </p:nvPr>
        </p:nvSpPr>
        <p:spPr/>
        <p:txBody>
          <a:bodyPr/>
          <a:lstStyle/>
          <a:p>
            <a:r>
              <a:rPr lang="en-US" dirty="0"/>
              <a:t>Democratization</a:t>
            </a:r>
          </a:p>
        </p:txBody>
      </p:sp>
      <p:sp>
        <p:nvSpPr>
          <p:cNvPr id="3" name="Subtitle 2">
            <a:extLst>
              <a:ext uri="{FF2B5EF4-FFF2-40B4-BE49-F238E27FC236}">
                <a16:creationId xmlns:a16="http://schemas.microsoft.com/office/drawing/2014/main" id="{95499DA8-8138-469D-AC6C-21BFD6A5C7ED}"/>
              </a:ext>
            </a:extLst>
          </p:cNvPr>
          <p:cNvSpPr>
            <a:spLocks noGrp="1"/>
          </p:cNvSpPr>
          <p:nvPr>
            <p:ph type="subTitle" idx="1"/>
          </p:nvPr>
        </p:nvSpPr>
        <p:spPr/>
        <p:txBody>
          <a:bodyPr/>
          <a:lstStyle/>
          <a:p>
            <a:pPr marL="117475" indent="-3175"/>
            <a:r>
              <a:rPr lang="en-US" dirty="0"/>
              <a:t>Having access to data and science is critical to researchers on a budget</a:t>
            </a:r>
          </a:p>
        </p:txBody>
      </p:sp>
      <p:sp>
        <p:nvSpPr>
          <p:cNvPr id="4" name="Title 3">
            <a:extLst>
              <a:ext uri="{FF2B5EF4-FFF2-40B4-BE49-F238E27FC236}">
                <a16:creationId xmlns:a16="http://schemas.microsoft.com/office/drawing/2014/main" id="{511E7329-E48D-4110-B5F2-9F537E12D45F}"/>
              </a:ext>
            </a:extLst>
          </p:cNvPr>
          <p:cNvSpPr>
            <a:spLocks noGrp="1"/>
          </p:cNvSpPr>
          <p:nvPr>
            <p:ph type="title" idx="2"/>
          </p:nvPr>
        </p:nvSpPr>
        <p:spPr>
          <a:xfrm>
            <a:off x="739098" y="1238601"/>
            <a:ext cx="2572452" cy="577800"/>
          </a:xfrm>
        </p:spPr>
        <p:txBody>
          <a:bodyPr/>
          <a:lstStyle/>
          <a:p>
            <a:r>
              <a:rPr lang="en-US" dirty="0"/>
              <a:t>1</a:t>
            </a:r>
          </a:p>
        </p:txBody>
      </p:sp>
      <p:sp>
        <p:nvSpPr>
          <p:cNvPr id="5" name="Title 4">
            <a:extLst>
              <a:ext uri="{FF2B5EF4-FFF2-40B4-BE49-F238E27FC236}">
                <a16:creationId xmlns:a16="http://schemas.microsoft.com/office/drawing/2014/main" id="{95E95164-80B8-4B2D-B201-7EDB047A0C28}"/>
              </a:ext>
            </a:extLst>
          </p:cNvPr>
          <p:cNvSpPr>
            <a:spLocks noGrp="1"/>
          </p:cNvSpPr>
          <p:nvPr>
            <p:ph type="ctrTitle" idx="3"/>
          </p:nvPr>
        </p:nvSpPr>
        <p:spPr/>
        <p:txBody>
          <a:bodyPr/>
          <a:lstStyle/>
          <a:p>
            <a:r>
              <a:rPr lang="en-US" dirty="0"/>
              <a:t>GitHub</a:t>
            </a:r>
          </a:p>
        </p:txBody>
      </p:sp>
      <p:sp>
        <p:nvSpPr>
          <p:cNvPr id="6" name="Subtitle 5">
            <a:extLst>
              <a:ext uri="{FF2B5EF4-FFF2-40B4-BE49-F238E27FC236}">
                <a16:creationId xmlns:a16="http://schemas.microsoft.com/office/drawing/2014/main" id="{15DE3B44-4E70-425A-9069-0E682CDC110A}"/>
              </a:ext>
            </a:extLst>
          </p:cNvPr>
          <p:cNvSpPr>
            <a:spLocks noGrp="1"/>
          </p:cNvSpPr>
          <p:nvPr>
            <p:ph type="subTitle" idx="4"/>
          </p:nvPr>
        </p:nvSpPr>
        <p:spPr/>
        <p:txBody>
          <a:bodyPr/>
          <a:lstStyle/>
          <a:p>
            <a:pPr marL="117475" indent="-3175"/>
            <a:r>
              <a:rPr lang="en-US" dirty="0"/>
              <a:t>I have made all of my resources available on GitHub</a:t>
            </a:r>
          </a:p>
        </p:txBody>
      </p:sp>
      <p:sp>
        <p:nvSpPr>
          <p:cNvPr id="7" name="Title 6">
            <a:extLst>
              <a:ext uri="{FF2B5EF4-FFF2-40B4-BE49-F238E27FC236}">
                <a16:creationId xmlns:a16="http://schemas.microsoft.com/office/drawing/2014/main" id="{C0EE8558-D047-4CB7-B789-63E61BB9A29A}"/>
              </a:ext>
            </a:extLst>
          </p:cNvPr>
          <p:cNvSpPr>
            <a:spLocks noGrp="1"/>
          </p:cNvSpPr>
          <p:nvPr>
            <p:ph type="title" idx="5"/>
          </p:nvPr>
        </p:nvSpPr>
        <p:spPr/>
        <p:txBody>
          <a:bodyPr/>
          <a:lstStyle/>
          <a:p>
            <a:r>
              <a:rPr lang="en-US" dirty="0"/>
              <a:t>2</a:t>
            </a:r>
          </a:p>
        </p:txBody>
      </p:sp>
      <p:sp>
        <p:nvSpPr>
          <p:cNvPr id="8" name="Title 7">
            <a:extLst>
              <a:ext uri="{FF2B5EF4-FFF2-40B4-BE49-F238E27FC236}">
                <a16:creationId xmlns:a16="http://schemas.microsoft.com/office/drawing/2014/main" id="{554399C9-ABA3-4ED5-A625-8D6EEB16BAE4}"/>
              </a:ext>
            </a:extLst>
          </p:cNvPr>
          <p:cNvSpPr>
            <a:spLocks noGrp="1"/>
          </p:cNvSpPr>
          <p:nvPr>
            <p:ph type="ctrTitle" idx="6"/>
          </p:nvPr>
        </p:nvSpPr>
        <p:spPr/>
        <p:txBody>
          <a:bodyPr/>
          <a:lstStyle/>
          <a:p>
            <a:r>
              <a:rPr lang="en-US" dirty="0"/>
              <a:t>Free</a:t>
            </a:r>
          </a:p>
        </p:txBody>
      </p:sp>
      <p:sp>
        <p:nvSpPr>
          <p:cNvPr id="9" name="Subtitle 8">
            <a:extLst>
              <a:ext uri="{FF2B5EF4-FFF2-40B4-BE49-F238E27FC236}">
                <a16:creationId xmlns:a16="http://schemas.microsoft.com/office/drawing/2014/main" id="{08BB915B-8B22-4C1D-B56F-7962BB73060E}"/>
              </a:ext>
            </a:extLst>
          </p:cNvPr>
          <p:cNvSpPr>
            <a:spLocks noGrp="1"/>
          </p:cNvSpPr>
          <p:nvPr>
            <p:ph type="subTitle" idx="7"/>
          </p:nvPr>
        </p:nvSpPr>
        <p:spPr/>
        <p:txBody>
          <a:bodyPr/>
          <a:lstStyle/>
          <a:p>
            <a:pPr marL="117475" indent="1588"/>
            <a:r>
              <a:rPr lang="en-US" dirty="0"/>
              <a:t>All of the resources are free to access by anyone</a:t>
            </a:r>
          </a:p>
        </p:txBody>
      </p:sp>
      <p:sp>
        <p:nvSpPr>
          <p:cNvPr id="10" name="Title 9">
            <a:extLst>
              <a:ext uri="{FF2B5EF4-FFF2-40B4-BE49-F238E27FC236}">
                <a16:creationId xmlns:a16="http://schemas.microsoft.com/office/drawing/2014/main" id="{BCBD110D-38D4-4B25-A9FB-8502C9CD2092}"/>
              </a:ext>
            </a:extLst>
          </p:cNvPr>
          <p:cNvSpPr>
            <a:spLocks noGrp="1"/>
          </p:cNvSpPr>
          <p:nvPr>
            <p:ph type="title" idx="8"/>
          </p:nvPr>
        </p:nvSpPr>
        <p:spPr>
          <a:xfrm>
            <a:off x="5896010" y="1239070"/>
            <a:ext cx="2246504" cy="577800"/>
          </a:xfrm>
        </p:spPr>
        <p:txBody>
          <a:bodyPr/>
          <a:lstStyle/>
          <a:p>
            <a:r>
              <a:rPr lang="en-US" dirty="0"/>
              <a:t>3</a:t>
            </a:r>
          </a:p>
        </p:txBody>
      </p:sp>
      <p:sp>
        <p:nvSpPr>
          <p:cNvPr id="11" name="Title 10">
            <a:extLst>
              <a:ext uri="{FF2B5EF4-FFF2-40B4-BE49-F238E27FC236}">
                <a16:creationId xmlns:a16="http://schemas.microsoft.com/office/drawing/2014/main" id="{42B3AA54-42B9-4AB6-B330-2E839EBFE7EE}"/>
              </a:ext>
            </a:extLst>
          </p:cNvPr>
          <p:cNvSpPr>
            <a:spLocks noGrp="1"/>
          </p:cNvSpPr>
          <p:nvPr>
            <p:ph type="ctrTitle" idx="9"/>
          </p:nvPr>
        </p:nvSpPr>
        <p:spPr/>
        <p:txBody>
          <a:bodyPr/>
          <a:lstStyle/>
          <a:p>
            <a:r>
              <a:rPr lang="en-US" dirty="0"/>
              <a:t>Open Source</a:t>
            </a:r>
          </a:p>
        </p:txBody>
      </p:sp>
      <p:sp>
        <p:nvSpPr>
          <p:cNvPr id="12" name="Subtitle 11">
            <a:extLst>
              <a:ext uri="{FF2B5EF4-FFF2-40B4-BE49-F238E27FC236}">
                <a16:creationId xmlns:a16="http://schemas.microsoft.com/office/drawing/2014/main" id="{E9795944-0735-4E07-B7EC-5C696E24C642}"/>
              </a:ext>
            </a:extLst>
          </p:cNvPr>
          <p:cNvSpPr>
            <a:spLocks noGrp="1"/>
          </p:cNvSpPr>
          <p:nvPr>
            <p:ph type="subTitle" idx="13"/>
          </p:nvPr>
        </p:nvSpPr>
        <p:spPr/>
        <p:txBody>
          <a:bodyPr/>
          <a:lstStyle/>
          <a:p>
            <a:pPr marL="117475" indent="-3175"/>
            <a:r>
              <a:rPr lang="en-US" dirty="0"/>
              <a:t>All of the data used for this project is 100% free to the public</a:t>
            </a:r>
          </a:p>
        </p:txBody>
      </p:sp>
      <p:sp>
        <p:nvSpPr>
          <p:cNvPr id="13" name="Title 12">
            <a:extLst>
              <a:ext uri="{FF2B5EF4-FFF2-40B4-BE49-F238E27FC236}">
                <a16:creationId xmlns:a16="http://schemas.microsoft.com/office/drawing/2014/main" id="{9C68295B-BBBF-4C23-A570-509E986F0E6A}"/>
              </a:ext>
            </a:extLst>
          </p:cNvPr>
          <p:cNvSpPr>
            <a:spLocks noGrp="1"/>
          </p:cNvSpPr>
          <p:nvPr>
            <p:ph type="title" idx="14"/>
          </p:nvPr>
        </p:nvSpPr>
        <p:spPr/>
        <p:txBody>
          <a:bodyPr/>
          <a:lstStyle/>
          <a:p>
            <a:r>
              <a:rPr lang="en-US" dirty="0"/>
              <a:t>4</a:t>
            </a:r>
          </a:p>
        </p:txBody>
      </p:sp>
      <p:sp>
        <p:nvSpPr>
          <p:cNvPr id="14" name="Title 13">
            <a:extLst>
              <a:ext uri="{FF2B5EF4-FFF2-40B4-BE49-F238E27FC236}">
                <a16:creationId xmlns:a16="http://schemas.microsoft.com/office/drawing/2014/main" id="{522755D7-32A3-4818-B999-E992B15D7ABB}"/>
              </a:ext>
            </a:extLst>
          </p:cNvPr>
          <p:cNvSpPr>
            <a:spLocks noGrp="1"/>
          </p:cNvSpPr>
          <p:nvPr>
            <p:ph type="ctrTitle" idx="15"/>
          </p:nvPr>
        </p:nvSpPr>
        <p:spPr/>
        <p:txBody>
          <a:bodyPr/>
          <a:lstStyle/>
          <a:p>
            <a:r>
              <a:rPr lang="en-US" dirty="0"/>
              <a:t>Patients</a:t>
            </a:r>
          </a:p>
        </p:txBody>
      </p:sp>
      <p:sp>
        <p:nvSpPr>
          <p:cNvPr id="15" name="Subtitle 14">
            <a:extLst>
              <a:ext uri="{FF2B5EF4-FFF2-40B4-BE49-F238E27FC236}">
                <a16:creationId xmlns:a16="http://schemas.microsoft.com/office/drawing/2014/main" id="{0DB33A2C-6FBD-41FA-8211-772C20867C12}"/>
              </a:ext>
            </a:extLst>
          </p:cNvPr>
          <p:cNvSpPr>
            <a:spLocks noGrp="1"/>
          </p:cNvSpPr>
          <p:nvPr>
            <p:ph type="subTitle" idx="16"/>
          </p:nvPr>
        </p:nvSpPr>
        <p:spPr/>
        <p:txBody>
          <a:bodyPr/>
          <a:lstStyle/>
          <a:p>
            <a:pPr marL="117475" indent="-3175"/>
            <a:r>
              <a:rPr lang="en-US" dirty="0"/>
              <a:t>All of the patients are protected (only their expression data is known)</a:t>
            </a:r>
          </a:p>
        </p:txBody>
      </p:sp>
      <p:sp>
        <p:nvSpPr>
          <p:cNvPr id="16" name="Title 15">
            <a:extLst>
              <a:ext uri="{FF2B5EF4-FFF2-40B4-BE49-F238E27FC236}">
                <a16:creationId xmlns:a16="http://schemas.microsoft.com/office/drawing/2014/main" id="{1937E0CD-EBC1-4A16-B34E-8B882401DD20}"/>
              </a:ext>
            </a:extLst>
          </p:cNvPr>
          <p:cNvSpPr>
            <a:spLocks noGrp="1"/>
          </p:cNvSpPr>
          <p:nvPr>
            <p:ph type="title" idx="17"/>
          </p:nvPr>
        </p:nvSpPr>
        <p:spPr/>
        <p:txBody>
          <a:bodyPr/>
          <a:lstStyle/>
          <a:p>
            <a:r>
              <a:rPr lang="en-US" dirty="0"/>
              <a:t>5</a:t>
            </a:r>
          </a:p>
        </p:txBody>
      </p:sp>
      <p:sp>
        <p:nvSpPr>
          <p:cNvPr id="17" name="Title 16">
            <a:extLst>
              <a:ext uri="{FF2B5EF4-FFF2-40B4-BE49-F238E27FC236}">
                <a16:creationId xmlns:a16="http://schemas.microsoft.com/office/drawing/2014/main" id="{440059CB-655A-48B4-A3B6-115AD6415100}"/>
              </a:ext>
            </a:extLst>
          </p:cNvPr>
          <p:cNvSpPr>
            <a:spLocks noGrp="1"/>
          </p:cNvSpPr>
          <p:nvPr>
            <p:ph type="title" idx="18"/>
          </p:nvPr>
        </p:nvSpPr>
        <p:spPr>
          <a:xfrm>
            <a:off x="1947575" y="247376"/>
            <a:ext cx="5315541" cy="630000"/>
          </a:xfrm>
        </p:spPr>
        <p:txBody>
          <a:bodyPr/>
          <a:lstStyle/>
          <a:p>
            <a:r>
              <a:rPr lang="en-US" sz="4800" dirty="0">
                <a:solidFill>
                  <a:schemeClr val="accent1"/>
                </a:solidFill>
              </a:rPr>
              <a:t>Democratization and Ethics</a:t>
            </a:r>
          </a:p>
        </p:txBody>
      </p:sp>
    </p:spTree>
    <p:extLst>
      <p:ext uri="{BB962C8B-B14F-4D97-AF65-F5344CB8AC3E}">
        <p14:creationId xmlns:p14="http://schemas.microsoft.com/office/powerpoint/2010/main" val="207755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38CE-2372-459C-BB49-039DDBDA672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2508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7B41A-F607-4D68-9600-8F78EC5695CE}"/>
              </a:ext>
            </a:extLst>
          </p:cNvPr>
          <p:cNvSpPr>
            <a:spLocks noGrp="1"/>
          </p:cNvSpPr>
          <p:nvPr>
            <p:ph type="body" idx="1"/>
          </p:nvPr>
        </p:nvSpPr>
        <p:spPr/>
        <p:txBody>
          <a:bodyPr/>
          <a:lstStyle/>
          <a:p>
            <a:r>
              <a:rPr lang="en-US" dirty="0">
                <a:hlinkClick r:id="rId2"/>
              </a:rPr>
              <a:t>https://www.cdc.gov/nchs/fastats/leading-causes-of-death.htm</a:t>
            </a:r>
            <a:endParaRPr lang="en-US" dirty="0"/>
          </a:p>
          <a:p>
            <a:r>
              <a:rPr lang="en-US" dirty="0">
                <a:hlinkClick r:id="rId3"/>
              </a:rPr>
              <a:t>https://github.com/thatguynoah/JHSH_Project_2021/blob/main/Black_Noah_Research%20Paper.docx</a:t>
            </a:r>
            <a:endParaRPr lang="en-US" dirty="0"/>
          </a:p>
          <a:p>
            <a:endParaRPr lang="en-US" dirty="0"/>
          </a:p>
        </p:txBody>
      </p:sp>
      <p:sp>
        <p:nvSpPr>
          <p:cNvPr id="3" name="Title 2">
            <a:extLst>
              <a:ext uri="{FF2B5EF4-FFF2-40B4-BE49-F238E27FC236}">
                <a16:creationId xmlns:a16="http://schemas.microsoft.com/office/drawing/2014/main" id="{E270F746-C876-42F7-A8B4-A6EBFEA1E6B5}"/>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18345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FCB8-4D98-4791-AB9C-CB8FBA356EE6}"/>
              </a:ext>
            </a:extLst>
          </p:cNvPr>
          <p:cNvSpPr>
            <a:spLocks noGrp="1"/>
          </p:cNvSpPr>
          <p:nvPr>
            <p:ph type="ctrTitle"/>
          </p:nvPr>
        </p:nvSpPr>
        <p:spPr/>
        <p:txBody>
          <a:bodyPr/>
          <a:lstStyle/>
          <a:p>
            <a:r>
              <a:rPr lang="en-US" dirty="0">
                <a:solidFill>
                  <a:schemeClr val="tx1"/>
                </a:solidFill>
              </a:rPr>
              <a:t>Group</a:t>
            </a:r>
          </a:p>
        </p:txBody>
      </p:sp>
      <p:sp>
        <p:nvSpPr>
          <p:cNvPr id="3" name="Subtitle 2">
            <a:extLst>
              <a:ext uri="{FF2B5EF4-FFF2-40B4-BE49-F238E27FC236}">
                <a16:creationId xmlns:a16="http://schemas.microsoft.com/office/drawing/2014/main" id="{EC425E2A-B75B-4A00-8EC5-A3C176524775}"/>
              </a:ext>
            </a:extLst>
          </p:cNvPr>
          <p:cNvSpPr>
            <a:spLocks noGrp="1"/>
          </p:cNvSpPr>
          <p:nvPr>
            <p:ph type="subTitle" idx="1"/>
          </p:nvPr>
        </p:nvSpPr>
        <p:spPr/>
        <p:txBody>
          <a:bodyPr/>
          <a:lstStyle/>
          <a:p>
            <a:pPr marL="117475" indent="-3175"/>
            <a:r>
              <a:rPr lang="en-US" dirty="0"/>
              <a:t>Cancer is a group of similar diseases</a:t>
            </a:r>
          </a:p>
        </p:txBody>
      </p:sp>
      <p:sp>
        <p:nvSpPr>
          <p:cNvPr id="4" name="Title 3">
            <a:extLst>
              <a:ext uri="{FF2B5EF4-FFF2-40B4-BE49-F238E27FC236}">
                <a16:creationId xmlns:a16="http://schemas.microsoft.com/office/drawing/2014/main" id="{1F953666-A420-41D8-9E96-29255A59DC7F}"/>
              </a:ext>
            </a:extLst>
          </p:cNvPr>
          <p:cNvSpPr>
            <a:spLocks noGrp="1"/>
          </p:cNvSpPr>
          <p:nvPr>
            <p:ph type="ctrTitle" idx="2"/>
          </p:nvPr>
        </p:nvSpPr>
        <p:spPr/>
        <p:txBody>
          <a:bodyPr/>
          <a:lstStyle/>
          <a:p>
            <a:r>
              <a:rPr lang="en-US" dirty="0">
                <a:solidFill>
                  <a:schemeClr val="tx1"/>
                </a:solidFill>
              </a:rPr>
              <a:t>Causes</a:t>
            </a:r>
          </a:p>
        </p:txBody>
      </p:sp>
      <p:sp>
        <p:nvSpPr>
          <p:cNvPr id="5" name="Subtitle 4">
            <a:extLst>
              <a:ext uri="{FF2B5EF4-FFF2-40B4-BE49-F238E27FC236}">
                <a16:creationId xmlns:a16="http://schemas.microsoft.com/office/drawing/2014/main" id="{4195BC24-51AD-4381-82D3-369659FD357F}"/>
              </a:ext>
            </a:extLst>
          </p:cNvPr>
          <p:cNvSpPr>
            <a:spLocks noGrp="1"/>
          </p:cNvSpPr>
          <p:nvPr>
            <p:ph type="subTitle" idx="3"/>
          </p:nvPr>
        </p:nvSpPr>
        <p:spPr/>
        <p:txBody>
          <a:bodyPr/>
          <a:lstStyle/>
          <a:p>
            <a:pPr marL="117475" indent="-3175"/>
            <a:r>
              <a:rPr lang="en-US" dirty="0"/>
              <a:t>Cancer is caused from a variety of genetic and environmental</a:t>
            </a:r>
          </a:p>
        </p:txBody>
      </p:sp>
      <p:sp>
        <p:nvSpPr>
          <p:cNvPr id="6" name="Title 5">
            <a:extLst>
              <a:ext uri="{FF2B5EF4-FFF2-40B4-BE49-F238E27FC236}">
                <a16:creationId xmlns:a16="http://schemas.microsoft.com/office/drawing/2014/main" id="{DE4D95ED-06AD-4224-A833-56A206FCC560}"/>
              </a:ext>
            </a:extLst>
          </p:cNvPr>
          <p:cNvSpPr>
            <a:spLocks noGrp="1"/>
          </p:cNvSpPr>
          <p:nvPr>
            <p:ph type="ctrTitle" idx="4"/>
          </p:nvPr>
        </p:nvSpPr>
        <p:spPr/>
        <p:txBody>
          <a:bodyPr/>
          <a:lstStyle/>
          <a:p>
            <a:r>
              <a:rPr lang="en-US" dirty="0">
                <a:solidFill>
                  <a:schemeClr val="tx1"/>
                </a:solidFill>
              </a:rPr>
              <a:t>Tumors</a:t>
            </a:r>
          </a:p>
        </p:txBody>
      </p:sp>
      <p:sp>
        <p:nvSpPr>
          <p:cNvPr id="7" name="Subtitle 6">
            <a:extLst>
              <a:ext uri="{FF2B5EF4-FFF2-40B4-BE49-F238E27FC236}">
                <a16:creationId xmlns:a16="http://schemas.microsoft.com/office/drawing/2014/main" id="{7CF64099-1CFF-49CD-B331-A29C0C2F91B3}"/>
              </a:ext>
            </a:extLst>
          </p:cNvPr>
          <p:cNvSpPr>
            <a:spLocks noGrp="1"/>
          </p:cNvSpPr>
          <p:nvPr>
            <p:ph type="subTitle" idx="5"/>
          </p:nvPr>
        </p:nvSpPr>
        <p:spPr/>
        <p:txBody>
          <a:bodyPr/>
          <a:lstStyle/>
          <a:p>
            <a:pPr marL="117475" indent="1588"/>
            <a:r>
              <a:rPr lang="en-US" dirty="0"/>
              <a:t>Proliferation can lead to tumors of malignant cells</a:t>
            </a:r>
          </a:p>
        </p:txBody>
      </p:sp>
      <p:sp>
        <p:nvSpPr>
          <p:cNvPr id="8" name="Title 7">
            <a:extLst>
              <a:ext uri="{FF2B5EF4-FFF2-40B4-BE49-F238E27FC236}">
                <a16:creationId xmlns:a16="http://schemas.microsoft.com/office/drawing/2014/main" id="{54DEFF8B-5351-4301-82FD-AFCFF18A61AA}"/>
              </a:ext>
            </a:extLst>
          </p:cNvPr>
          <p:cNvSpPr>
            <a:spLocks noGrp="1"/>
          </p:cNvSpPr>
          <p:nvPr>
            <p:ph type="ctrTitle" idx="6"/>
          </p:nvPr>
        </p:nvSpPr>
        <p:spPr/>
        <p:txBody>
          <a:bodyPr/>
          <a:lstStyle/>
          <a:p>
            <a:r>
              <a:rPr lang="en-US" dirty="0">
                <a:solidFill>
                  <a:schemeClr val="tx1"/>
                </a:solidFill>
              </a:rPr>
              <a:t>Prevalence</a:t>
            </a:r>
          </a:p>
        </p:txBody>
      </p:sp>
      <p:sp>
        <p:nvSpPr>
          <p:cNvPr id="9" name="Subtitle 8">
            <a:extLst>
              <a:ext uri="{FF2B5EF4-FFF2-40B4-BE49-F238E27FC236}">
                <a16:creationId xmlns:a16="http://schemas.microsoft.com/office/drawing/2014/main" id="{2777383E-8892-4640-8172-4D5E2274B073}"/>
              </a:ext>
            </a:extLst>
          </p:cNvPr>
          <p:cNvSpPr>
            <a:spLocks noGrp="1"/>
          </p:cNvSpPr>
          <p:nvPr>
            <p:ph type="subTitle" idx="7"/>
          </p:nvPr>
        </p:nvSpPr>
        <p:spPr/>
        <p:txBody>
          <a:bodyPr/>
          <a:lstStyle/>
          <a:p>
            <a:pPr marL="117475" indent="-3175"/>
            <a:r>
              <a:rPr lang="en-US" dirty="0"/>
              <a:t>Cancer is one of the leading causes of death</a:t>
            </a:r>
          </a:p>
        </p:txBody>
      </p:sp>
      <p:sp>
        <p:nvSpPr>
          <p:cNvPr id="10" name="Title 9">
            <a:extLst>
              <a:ext uri="{FF2B5EF4-FFF2-40B4-BE49-F238E27FC236}">
                <a16:creationId xmlns:a16="http://schemas.microsoft.com/office/drawing/2014/main" id="{1B86496D-AFFC-4829-9A05-221CF1E86559}"/>
              </a:ext>
            </a:extLst>
          </p:cNvPr>
          <p:cNvSpPr>
            <a:spLocks noGrp="1"/>
          </p:cNvSpPr>
          <p:nvPr>
            <p:ph type="ctrTitle" idx="8"/>
          </p:nvPr>
        </p:nvSpPr>
        <p:spPr/>
        <p:txBody>
          <a:bodyPr/>
          <a:lstStyle/>
          <a:p>
            <a:r>
              <a:rPr lang="en-US" dirty="0">
                <a:solidFill>
                  <a:schemeClr val="tx1"/>
                </a:solidFill>
              </a:rPr>
              <a:t>Metastasis</a:t>
            </a:r>
          </a:p>
        </p:txBody>
      </p:sp>
      <p:sp>
        <p:nvSpPr>
          <p:cNvPr id="11" name="Subtitle 10">
            <a:extLst>
              <a:ext uri="{FF2B5EF4-FFF2-40B4-BE49-F238E27FC236}">
                <a16:creationId xmlns:a16="http://schemas.microsoft.com/office/drawing/2014/main" id="{ED9A7A71-36A8-4DEA-9749-4493CB69328C}"/>
              </a:ext>
            </a:extLst>
          </p:cNvPr>
          <p:cNvSpPr>
            <a:spLocks noGrp="1"/>
          </p:cNvSpPr>
          <p:nvPr>
            <p:ph type="subTitle" idx="9"/>
          </p:nvPr>
        </p:nvSpPr>
        <p:spPr/>
        <p:txBody>
          <a:bodyPr/>
          <a:lstStyle/>
          <a:p>
            <a:pPr marL="117475" indent="-3175"/>
            <a:r>
              <a:rPr lang="en-US" dirty="0"/>
              <a:t>Cancer can spread through the body</a:t>
            </a:r>
          </a:p>
        </p:txBody>
      </p:sp>
      <p:sp>
        <p:nvSpPr>
          <p:cNvPr id="12" name="Title 11">
            <a:extLst>
              <a:ext uri="{FF2B5EF4-FFF2-40B4-BE49-F238E27FC236}">
                <a16:creationId xmlns:a16="http://schemas.microsoft.com/office/drawing/2014/main" id="{27FBA373-F2E7-4830-83F5-E5C619CCBEE4}"/>
              </a:ext>
            </a:extLst>
          </p:cNvPr>
          <p:cNvSpPr>
            <a:spLocks noGrp="1"/>
          </p:cNvSpPr>
          <p:nvPr>
            <p:ph type="ctrTitle" idx="13"/>
          </p:nvPr>
        </p:nvSpPr>
        <p:spPr/>
        <p:txBody>
          <a:bodyPr/>
          <a:lstStyle/>
          <a:p>
            <a:r>
              <a:rPr lang="en-US" dirty="0">
                <a:solidFill>
                  <a:schemeClr val="tx1"/>
                </a:solidFill>
              </a:rPr>
              <a:t>Cells</a:t>
            </a:r>
          </a:p>
        </p:txBody>
      </p:sp>
      <p:sp>
        <p:nvSpPr>
          <p:cNvPr id="13" name="Subtitle 12">
            <a:extLst>
              <a:ext uri="{FF2B5EF4-FFF2-40B4-BE49-F238E27FC236}">
                <a16:creationId xmlns:a16="http://schemas.microsoft.com/office/drawing/2014/main" id="{22BFFF09-E20D-4A06-A1EA-3DE6B864F213}"/>
              </a:ext>
            </a:extLst>
          </p:cNvPr>
          <p:cNvSpPr>
            <a:spLocks noGrp="1"/>
          </p:cNvSpPr>
          <p:nvPr>
            <p:ph type="subTitle" idx="14"/>
          </p:nvPr>
        </p:nvSpPr>
        <p:spPr/>
        <p:txBody>
          <a:bodyPr/>
          <a:lstStyle/>
          <a:p>
            <a:pPr marL="117475" indent="-3175"/>
            <a:r>
              <a:rPr lang="en-US" dirty="0"/>
              <a:t>Cells rapidly proliferate without control</a:t>
            </a:r>
          </a:p>
        </p:txBody>
      </p:sp>
      <p:sp>
        <p:nvSpPr>
          <p:cNvPr id="14" name="Title 13">
            <a:extLst>
              <a:ext uri="{FF2B5EF4-FFF2-40B4-BE49-F238E27FC236}">
                <a16:creationId xmlns:a16="http://schemas.microsoft.com/office/drawing/2014/main" id="{DD6BE461-4D4B-4598-BDB3-A31483990AF4}"/>
              </a:ext>
            </a:extLst>
          </p:cNvPr>
          <p:cNvSpPr>
            <a:spLocks noGrp="1"/>
          </p:cNvSpPr>
          <p:nvPr>
            <p:ph type="title" idx="15"/>
          </p:nvPr>
        </p:nvSpPr>
        <p:spPr>
          <a:xfrm>
            <a:off x="2342491" y="155593"/>
            <a:ext cx="4840412" cy="630000"/>
          </a:xfrm>
        </p:spPr>
        <p:txBody>
          <a:bodyPr/>
          <a:lstStyle/>
          <a:p>
            <a:r>
              <a:rPr lang="en-US" sz="7200" dirty="0">
                <a:solidFill>
                  <a:schemeClr val="accent1"/>
                </a:solidFill>
              </a:rPr>
              <a:t>What is Cancer?</a:t>
            </a:r>
          </a:p>
        </p:txBody>
      </p:sp>
    </p:spTree>
    <p:extLst>
      <p:ext uri="{BB962C8B-B14F-4D97-AF65-F5344CB8AC3E}">
        <p14:creationId xmlns:p14="http://schemas.microsoft.com/office/powerpoint/2010/main" val="272151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D1A3EA-19F9-4A49-81A9-3A579A3FBA87}"/>
              </a:ext>
            </a:extLst>
          </p:cNvPr>
          <p:cNvSpPr>
            <a:spLocks noGrp="1"/>
          </p:cNvSpPr>
          <p:nvPr>
            <p:ph type="body" idx="1"/>
          </p:nvPr>
        </p:nvSpPr>
        <p:spPr>
          <a:xfrm>
            <a:off x="355535" y="1817509"/>
            <a:ext cx="4347877" cy="2935713"/>
          </a:xfrm>
        </p:spPr>
        <p:txBody>
          <a:bodyPr anchor="t"/>
          <a:lstStyle/>
          <a:p>
            <a:pPr>
              <a:spcAft>
                <a:spcPts val="1200"/>
              </a:spcAft>
            </a:pPr>
            <a:r>
              <a:rPr lang="en-US" sz="1600" dirty="0"/>
              <a:t>Lung Cancer is composed of many diseases</a:t>
            </a:r>
          </a:p>
          <a:p>
            <a:pPr>
              <a:spcAft>
                <a:spcPts val="1200"/>
              </a:spcAft>
            </a:pPr>
            <a:r>
              <a:rPr lang="en-US" sz="1600" dirty="0"/>
              <a:t>SCLC Cancer is the 2nd most common type</a:t>
            </a:r>
          </a:p>
          <a:p>
            <a:pPr>
              <a:spcAft>
                <a:spcPts val="1200"/>
              </a:spcAft>
            </a:pPr>
            <a:r>
              <a:rPr lang="en-US" sz="1600" dirty="0"/>
              <a:t>NSCLC Cancer is the most common type</a:t>
            </a:r>
          </a:p>
          <a:p>
            <a:pPr>
              <a:spcAft>
                <a:spcPts val="1200"/>
              </a:spcAft>
            </a:pPr>
            <a:r>
              <a:rPr lang="en-US" sz="1600" dirty="0"/>
              <a:t>Lung Nodule Cancer is still prevalent and concerns this presentation</a:t>
            </a:r>
          </a:p>
        </p:txBody>
      </p:sp>
      <p:sp>
        <p:nvSpPr>
          <p:cNvPr id="3" name="Title 2">
            <a:extLst>
              <a:ext uri="{FF2B5EF4-FFF2-40B4-BE49-F238E27FC236}">
                <a16:creationId xmlns:a16="http://schemas.microsoft.com/office/drawing/2014/main" id="{16F50047-57AB-4631-A6EC-0C14777A7640}"/>
              </a:ext>
            </a:extLst>
          </p:cNvPr>
          <p:cNvSpPr>
            <a:spLocks noGrp="1"/>
          </p:cNvSpPr>
          <p:nvPr>
            <p:ph type="title"/>
          </p:nvPr>
        </p:nvSpPr>
        <p:spPr>
          <a:xfrm>
            <a:off x="1394276" y="95350"/>
            <a:ext cx="6355447" cy="630000"/>
          </a:xfrm>
        </p:spPr>
        <p:txBody>
          <a:bodyPr/>
          <a:lstStyle/>
          <a:p>
            <a:r>
              <a:rPr lang="en-US" sz="7200" dirty="0">
                <a:solidFill>
                  <a:schemeClr val="accent1"/>
                </a:solidFill>
              </a:rPr>
              <a:t>Lung Cancer Synopsis</a:t>
            </a:r>
          </a:p>
        </p:txBody>
      </p:sp>
      <p:pic>
        <p:nvPicPr>
          <p:cNvPr id="1026" name="Picture 2" descr="Image result for lung cancer">
            <a:extLst>
              <a:ext uri="{FF2B5EF4-FFF2-40B4-BE49-F238E27FC236}">
                <a16:creationId xmlns:a16="http://schemas.microsoft.com/office/drawing/2014/main" id="{0A7C9F20-DDF9-4B9C-B603-ABE415C9E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227" y="1817509"/>
            <a:ext cx="3931238" cy="235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11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71F9D71-A6C0-48FF-AFA8-E0585BF06842}"/>
              </a:ext>
            </a:extLst>
          </p:cNvPr>
          <p:cNvSpPr>
            <a:spLocks noGrp="1"/>
          </p:cNvSpPr>
          <p:nvPr>
            <p:ph type="subTitle" idx="1"/>
          </p:nvPr>
        </p:nvSpPr>
        <p:spPr>
          <a:xfrm flipH="1">
            <a:off x="546600" y="1394651"/>
            <a:ext cx="8050800" cy="1915700"/>
          </a:xfrm>
        </p:spPr>
        <p:txBody>
          <a:bodyPr/>
          <a:lstStyle/>
          <a:p>
            <a:pPr>
              <a:lnSpc>
                <a:spcPct val="150000"/>
              </a:lnSpc>
              <a:buFont typeface="Wingdings" panose="05000000000000000000" pitchFamily="2" charset="2"/>
              <a:buChar char="§"/>
            </a:pPr>
            <a:r>
              <a:rPr lang="en-US" sz="1400" b="1" dirty="0"/>
              <a:t>Lung Nodule Cancer diagnosis is convoluted and dangerous</a:t>
            </a:r>
          </a:p>
          <a:p>
            <a:pPr>
              <a:lnSpc>
                <a:spcPct val="150000"/>
              </a:lnSpc>
              <a:buFont typeface="Wingdings" panose="05000000000000000000" pitchFamily="2" charset="2"/>
              <a:buChar char="§"/>
            </a:pPr>
            <a:r>
              <a:rPr lang="en-US" sz="1400" b="1" dirty="0"/>
              <a:t>Diagnosis entails repeated medical visits</a:t>
            </a:r>
          </a:p>
          <a:p>
            <a:pPr>
              <a:lnSpc>
                <a:spcPct val="150000"/>
              </a:lnSpc>
              <a:buFont typeface="Wingdings" panose="05000000000000000000" pitchFamily="2" charset="2"/>
              <a:buChar char="§"/>
            </a:pPr>
            <a:r>
              <a:rPr lang="en-US" sz="1400" b="1" dirty="0"/>
              <a:t>Doctors use expensive CT scans to track tumor growth</a:t>
            </a:r>
          </a:p>
          <a:p>
            <a:pPr>
              <a:lnSpc>
                <a:spcPct val="150000"/>
              </a:lnSpc>
              <a:buFont typeface="Wingdings" panose="05000000000000000000" pitchFamily="2" charset="2"/>
              <a:buChar char="§"/>
            </a:pPr>
            <a:r>
              <a:rPr lang="en-US" sz="1400" b="1" dirty="0"/>
              <a:t>To qualify for a biopsy, patients may have to wait months to over a year</a:t>
            </a:r>
          </a:p>
          <a:p>
            <a:pPr>
              <a:lnSpc>
                <a:spcPct val="150000"/>
              </a:lnSpc>
              <a:buFont typeface="Wingdings" panose="05000000000000000000" pitchFamily="2" charset="2"/>
              <a:buChar char="§"/>
            </a:pPr>
            <a:r>
              <a:rPr lang="en-US" sz="1400" b="1" dirty="0"/>
              <a:t>The lag is potentially deadly, not to mention other harms</a:t>
            </a:r>
          </a:p>
        </p:txBody>
      </p:sp>
      <p:sp>
        <p:nvSpPr>
          <p:cNvPr id="3" name="Title 2">
            <a:extLst>
              <a:ext uri="{FF2B5EF4-FFF2-40B4-BE49-F238E27FC236}">
                <a16:creationId xmlns:a16="http://schemas.microsoft.com/office/drawing/2014/main" id="{85F602C9-EB58-4326-94FC-B2036CD884C9}"/>
              </a:ext>
            </a:extLst>
          </p:cNvPr>
          <p:cNvSpPr>
            <a:spLocks noGrp="1"/>
          </p:cNvSpPr>
          <p:nvPr>
            <p:ph type="title"/>
          </p:nvPr>
        </p:nvSpPr>
        <p:spPr/>
        <p:txBody>
          <a:bodyPr/>
          <a:lstStyle/>
          <a:p>
            <a:r>
              <a:rPr lang="en-US" sz="7200" dirty="0">
                <a:solidFill>
                  <a:schemeClr val="accent1"/>
                </a:solidFill>
              </a:rPr>
              <a:t>The Problem</a:t>
            </a:r>
          </a:p>
        </p:txBody>
      </p:sp>
      <p:grpSp>
        <p:nvGrpSpPr>
          <p:cNvPr id="33" name="Group 32">
            <a:extLst>
              <a:ext uri="{FF2B5EF4-FFF2-40B4-BE49-F238E27FC236}">
                <a16:creationId xmlns:a16="http://schemas.microsoft.com/office/drawing/2014/main" id="{A8AB2C21-D6D4-4AD8-B292-6B8015CA5A99}"/>
              </a:ext>
            </a:extLst>
          </p:cNvPr>
          <p:cNvGrpSpPr/>
          <p:nvPr/>
        </p:nvGrpSpPr>
        <p:grpSpPr>
          <a:xfrm>
            <a:off x="998087" y="3876588"/>
            <a:ext cx="7147826" cy="597815"/>
            <a:chOff x="876417" y="4122268"/>
            <a:chExt cx="6120516" cy="511895"/>
          </a:xfrm>
        </p:grpSpPr>
        <p:sp>
          <p:nvSpPr>
            <p:cNvPr id="8" name="Google Shape;1531;p58">
              <a:extLst>
                <a:ext uri="{FF2B5EF4-FFF2-40B4-BE49-F238E27FC236}">
                  <a16:creationId xmlns:a16="http://schemas.microsoft.com/office/drawing/2014/main" id="{0C697C9B-A1BB-4451-A2CA-C9F5C0DB615C}"/>
                </a:ext>
              </a:extLst>
            </p:cNvPr>
            <p:cNvSpPr/>
            <p:nvPr/>
          </p:nvSpPr>
          <p:spPr>
            <a:xfrm>
              <a:off x="1688698" y="4284413"/>
              <a:ext cx="352803" cy="253422"/>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6583;p65">
              <a:extLst>
                <a:ext uri="{FF2B5EF4-FFF2-40B4-BE49-F238E27FC236}">
                  <a16:creationId xmlns:a16="http://schemas.microsoft.com/office/drawing/2014/main" id="{56E36F18-361B-4753-B79E-136426EACAD4}"/>
                </a:ext>
              </a:extLst>
            </p:cNvPr>
            <p:cNvGrpSpPr/>
            <p:nvPr/>
          </p:nvGrpSpPr>
          <p:grpSpPr>
            <a:xfrm>
              <a:off x="6644131" y="4192157"/>
              <a:ext cx="352802" cy="429298"/>
              <a:chOff x="-24709100" y="3888875"/>
              <a:chExt cx="243400" cy="296175"/>
            </a:xfrm>
          </p:grpSpPr>
          <p:sp>
            <p:nvSpPr>
              <p:cNvPr id="10" name="Google Shape;6584;p65">
                <a:extLst>
                  <a:ext uri="{FF2B5EF4-FFF2-40B4-BE49-F238E27FC236}">
                    <a16:creationId xmlns:a16="http://schemas.microsoft.com/office/drawing/2014/main" id="{3419204D-4C7D-4FCA-9AFB-8C6C9CB3B791}"/>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85;p65">
                <a:extLst>
                  <a:ext uri="{FF2B5EF4-FFF2-40B4-BE49-F238E27FC236}">
                    <a16:creationId xmlns:a16="http://schemas.microsoft.com/office/drawing/2014/main" id="{8974E02E-CB8E-461A-A43F-9B3EA8367D00}"/>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86;p65">
                <a:extLst>
                  <a:ext uri="{FF2B5EF4-FFF2-40B4-BE49-F238E27FC236}">
                    <a16:creationId xmlns:a16="http://schemas.microsoft.com/office/drawing/2014/main" id="{92FE4488-9046-4AFE-9B62-12F48B92863D}"/>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6691;p65">
              <a:extLst>
                <a:ext uri="{FF2B5EF4-FFF2-40B4-BE49-F238E27FC236}">
                  <a16:creationId xmlns:a16="http://schemas.microsoft.com/office/drawing/2014/main" id="{288B9862-69BA-44ED-83EE-4CA452464854}"/>
                </a:ext>
              </a:extLst>
            </p:cNvPr>
            <p:cNvGrpSpPr/>
            <p:nvPr/>
          </p:nvGrpSpPr>
          <p:grpSpPr>
            <a:xfrm>
              <a:off x="876417" y="4165324"/>
              <a:ext cx="428139" cy="429262"/>
              <a:chOff x="-23615075" y="3148525"/>
              <a:chExt cx="295375" cy="296150"/>
            </a:xfrm>
          </p:grpSpPr>
          <p:sp>
            <p:nvSpPr>
              <p:cNvPr id="14" name="Google Shape;6692;p65">
                <a:extLst>
                  <a:ext uri="{FF2B5EF4-FFF2-40B4-BE49-F238E27FC236}">
                    <a16:creationId xmlns:a16="http://schemas.microsoft.com/office/drawing/2014/main" id="{402313A1-1E62-427D-B083-86377E32E4D9}"/>
                  </a:ext>
                </a:extLst>
              </p:cNvPr>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93;p65">
                <a:extLst>
                  <a:ext uri="{FF2B5EF4-FFF2-40B4-BE49-F238E27FC236}">
                    <a16:creationId xmlns:a16="http://schemas.microsoft.com/office/drawing/2014/main" id="{E68B2CB9-FA23-4975-8E07-AC0C12EDDBC5}"/>
                  </a:ext>
                </a:extLst>
              </p:cNvPr>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94;p65">
                <a:extLst>
                  <a:ext uri="{FF2B5EF4-FFF2-40B4-BE49-F238E27FC236}">
                    <a16:creationId xmlns:a16="http://schemas.microsoft.com/office/drawing/2014/main" id="{CA9918CC-3E1C-4EC3-8DCB-8057EB8E9703}"/>
                  </a:ext>
                </a:extLst>
              </p:cNvPr>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695;p65">
                <a:extLst>
                  <a:ext uri="{FF2B5EF4-FFF2-40B4-BE49-F238E27FC236}">
                    <a16:creationId xmlns:a16="http://schemas.microsoft.com/office/drawing/2014/main" id="{B7CCF854-BE29-45BB-9C19-39B578AA58DC}"/>
                  </a:ext>
                </a:extLst>
              </p:cNvPr>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2;p65">
              <a:extLst>
                <a:ext uri="{FF2B5EF4-FFF2-40B4-BE49-F238E27FC236}">
                  <a16:creationId xmlns:a16="http://schemas.microsoft.com/office/drawing/2014/main" id="{9F75B39E-EDDA-47FF-8C34-8143B66A4119}"/>
                </a:ext>
              </a:extLst>
            </p:cNvPr>
            <p:cNvGrpSpPr/>
            <p:nvPr/>
          </p:nvGrpSpPr>
          <p:grpSpPr>
            <a:xfrm>
              <a:off x="2369159" y="4196493"/>
              <a:ext cx="429262" cy="429262"/>
              <a:chOff x="-23245675" y="3148525"/>
              <a:chExt cx="296150" cy="296150"/>
            </a:xfrm>
          </p:grpSpPr>
          <p:sp>
            <p:nvSpPr>
              <p:cNvPr id="19" name="Google Shape;6723;p65">
                <a:extLst>
                  <a:ext uri="{FF2B5EF4-FFF2-40B4-BE49-F238E27FC236}">
                    <a16:creationId xmlns:a16="http://schemas.microsoft.com/office/drawing/2014/main" id="{E4FEA981-C1EF-46C0-BF5F-00D600BD2CE8}"/>
                  </a:ext>
                </a:extLst>
              </p:cNvPr>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24;p65">
                <a:extLst>
                  <a:ext uri="{FF2B5EF4-FFF2-40B4-BE49-F238E27FC236}">
                    <a16:creationId xmlns:a16="http://schemas.microsoft.com/office/drawing/2014/main" id="{18C3D42A-7893-45F5-B7BE-D7F5544F9BFD}"/>
                  </a:ext>
                </a:extLst>
              </p:cNvPr>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25;p65">
                <a:extLst>
                  <a:ext uri="{FF2B5EF4-FFF2-40B4-BE49-F238E27FC236}">
                    <a16:creationId xmlns:a16="http://schemas.microsoft.com/office/drawing/2014/main" id="{6CDAD3DA-9B58-43BB-BDCB-33D9F3F62CA2}"/>
                  </a:ext>
                </a:extLst>
              </p:cNvPr>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702;p65">
              <a:extLst>
                <a:ext uri="{FF2B5EF4-FFF2-40B4-BE49-F238E27FC236}">
                  <a16:creationId xmlns:a16="http://schemas.microsoft.com/office/drawing/2014/main" id="{8245F7F0-215B-4AAC-A6E1-3A367C92CA32}"/>
                </a:ext>
              </a:extLst>
            </p:cNvPr>
            <p:cNvGrpSpPr/>
            <p:nvPr/>
          </p:nvGrpSpPr>
          <p:grpSpPr>
            <a:xfrm>
              <a:off x="5279262" y="4192157"/>
              <a:ext cx="430423" cy="428973"/>
              <a:chOff x="-26980600" y="3175500"/>
              <a:chExt cx="296950" cy="295950"/>
            </a:xfrm>
          </p:grpSpPr>
          <p:sp>
            <p:nvSpPr>
              <p:cNvPr id="23" name="Google Shape;6703;p65">
                <a:extLst>
                  <a:ext uri="{FF2B5EF4-FFF2-40B4-BE49-F238E27FC236}">
                    <a16:creationId xmlns:a16="http://schemas.microsoft.com/office/drawing/2014/main" id="{16B61D92-2D96-477D-8539-4778822FF3F4}"/>
                  </a:ext>
                </a:extLst>
              </p:cNvPr>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04;p65">
                <a:extLst>
                  <a:ext uri="{FF2B5EF4-FFF2-40B4-BE49-F238E27FC236}">
                    <a16:creationId xmlns:a16="http://schemas.microsoft.com/office/drawing/2014/main" id="{E2B5C8E6-5420-46AA-8AB2-326F22D652D6}"/>
                  </a:ext>
                </a:extLst>
              </p:cNvPr>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05;p65">
                <a:extLst>
                  <a:ext uri="{FF2B5EF4-FFF2-40B4-BE49-F238E27FC236}">
                    <a16:creationId xmlns:a16="http://schemas.microsoft.com/office/drawing/2014/main" id="{97A0DB73-0C52-4121-B2B9-4D84972D85BA}"/>
                  </a:ext>
                </a:extLst>
              </p:cNvPr>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531;p58">
              <a:extLst>
                <a:ext uri="{FF2B5EF4-FFF2-40B4-BE49-F238E27FC236}">
                  <a16:creationId xmlns:a16="http://schemas.microsoft.com/office/drawing/2014/main" id="{5FFCC4C2-45EC-4686-97A2-342C73DA9C4A}"/>
                </a:ext>
              </a:extLst>
            </p:cNvPr>
            <p:cNvSpPr/>
            <p:nvPr/>
          </p:nvSpPr>
          <p:spPr>
            <a:xfrm>
              <a:off x="5954159" y="4292713"/>
              <a:ext cx="352803" cy="253422"/>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1;p58">
              <a:extLst>
                <a:ext uri="{FF2B5EF4-FFF2-40B4-BE49-F238E27FC236}">
                  <a16:creationId xmlns:a16="http://schemas.microsoft.com/office/drawing/2014/main" id="{B2ED6FCF-37C4-42DB-BE2F-DCAEC861F5F0}"/>
                </a:ext>
              </a:extLst>
            </p:cNvPr>
            <p:cNvSpPr/>
            <p:nvPr/>
          </p:nvSpPr>
          <p:spPr>
            <a:xfrm>
              <a:off x="4583239" y="4244912"/>
              <a:ext cx="352803" cy="253422"/>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1;p58">
              <a:extLst>
                <a:ext uri="{FF2B5EF4-FFF2-40B4-BE49-F238E27FC236}">
                  <a16:creationId xmlns:a16="http://schemas.microsoft.com/office/drawing/2014/main" id="{920BC816-ED31-401C-8CC5-811E7A7EFFF7}"/>
                </a:ext>
              </a:extLst>
            </p:cNvPr>
            <p:cNvSpPr/>
            <p:nvPr/>
          </p:nvSpPr>
          <p:spPr>
            <a:xfrm>
              <a:off x="3120610" y="4255518"/>
              <a:ext cx="352803" cy="253422"/>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482;p58">
              <a:extLst>
                <a:ext uri="{FF2B5EF4-FFF2-40B4-BE49-F238E27FC236}">
                  <a16:creationId xmlns:a16="http://schemas.microsoft.com/office/drawing/2014/main" id="{C01481D5-B216-46EC-ABE3-BFF1612DB891}"/>
                </a:ext>
              </a:extLst>
            </p:cNvPr>
            <p:cNvGrpSpPr/>
            <p:nvPr/>
          </p:nvGrpSpPr>
          <p:grpSpPr>
            <a:xfrm>
              <a:off x="3711184" y="4122268"/>
              <a:ext cx="544563" cy="511895"/>
              <a:chOff x="4815575" y="1416800"/>
              <a:chExt cx="73750" cy="71400"/>
            </a:xfrm>
          </p:grpSpPr>
          <p:sp>
            <p:nvSpPr>
              <p:cNvPr id="30" name="Google Shape;1483;p58">
                <a:extLst>
                  <a:ext uri="{FF2B5EF4-FFF2-40B4-BE49-F238E27FC236}">
                    <a16:creationId xmlns:a16="http://schemas.microsoft.com/office/drawing/2014/main" id="{91CC76C2-09B8-459B-848D-C9A7C1BF77F8}"/>
                  </a:ext>
                </a:extLst>
              </p:cNvPr>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4;p58">
                <a:extLst>
                  <a:ext uri="{FF2B5EF4-FFF2-40B4-BE49-F238E27FC236}">
                    <a16:creationId xmlns:a16="http://schemas.microsoft.com/office/drawing/2014/main" id="{33465AD2-B94E-4EB4-9414-09141E570D88}"/>
                  </a:ext>
                </a:extLst>
              </p:cNvPr>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5;p58">
                <a:extLst>
                  <a:ext uri="{FF2B5EF4-FFF2-40B4-BE49-F238E27FC236}">
                    <a16:creationId xmlns:a16="http://schemas.microsoft.com/office/drawing/2014/main" id="{D0E46CBD-F616-430E-9C39-E90A41E5570B}"/>
                  </a:ext>
                </a:extLst>
              </p:cNvPr>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0326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DB4D-8DD6-4461-9052-269B6B841597}"/>
              </a:ext>
            </a:extLst>
          </p:cNvPr>
          <p:cNvSpPr>
            <a:spLocks noGrp="1"/>
          </p:cNvSpPr>
          <p:nvPr>
            <p:ph type="ctrTitle"/>
          </p:nvPr>
        </p:nvSpPr>
        <p:spPr/>
        <p:txBody>
          <a:bodyPr/>
          <a:lstStyle/>
          <a:p>
            <a:r>
              <a:rPr lang="en-US" dirty="0"/>
              <a:t>Discovered by Chance</a:t>
            </a:r>
          </a:p>
        </p:txBody>
      </p:sp>
      <p:sp>
        <p:nvSpPr>
          <p:cNvPr id="3" name="Subtitle 2">
            <a:extLst>
              <a:ext uri="{FF2B5EF4-FFF2-40B4-BE49-F238E27FC236}">
                <a16:creationId xmlns:a16="http://schemas.microsoft.com/office/drawing/2014/main" id="{F8E64FF4-E06F-4C53-8BC0-10A1BF592A0F}"/>
              </a:ext>
            </a:extLst>
          </p:cNvPr>
          <p:cNvSpPr>
            <a:spLocks noGrp="1"/>
          </p:cNvSpPr>
          <p:nvPr>
            <p:ph type="subTitle" idx="1"/>
          </p:nvPr>
        </p:nvSpPr>
        <p:spPr>
          <a:xfrm flipH="1">
            <a:off x="6410545" y="2473075"/>
            <a:ext cx="1844222" cy="875400"/>
          </a:xfrm>
        </p:spPr>
        <p:txBody>
          <a:bodyPr/>
          <a:lstStyle/>
          <a:p>
            <a:pPr marL="117475" indent="-3175"/>
            <a:r>
              <a:rPr lang="en-US" dirty="0"/>
              <a:t>Discovered when patients undergo an X-ray or other scan</a:t>
            </a:r>
          </a:p>
        </p:txBody>
      </p:sp>
      <p:sp>
        <p:nvSpPr>
          <p:cNvPr id="4" name="Title 3">
            <a:extLst>
              <a:ext uri="{FF2B5EF4-FFF2-40B4-BE49-F238E27FC236}">
                <a16:creationId xmlns:a16="http://schemas.microsoft.com/office/drawing/2014/main" id="{8A5AC2E1-E795-46AA-A193-FF6C9A53CA44}"/>
              </a:ext>
            </a:extLst>
          </p:cNvPr>
          <p:cNvSpPr>
            <a:spLocks noGrp="1"/>
          </p:cNvSpPr>
          <p:nvPr>
            <p:ph type="ctrTitle" idx="2"/>
          </p:nvPr>
        </p:nvSpPr>
        <p:spPr>
          <a:xfrm flipH="1">
            <a:off x="3661896" y="2463578"/>
            <a:ext cx="1560600" cy="577800"/>
          </a:xfrm>
        </p:spPr>
        <p:txBody>
          <a:bodyPr/>
          <a:lstStyle/>
          <a:p>
            <a:r>
              <a:rPr lang="en-US" dirty="0"/>
              <a:t>Broad</a:t>
            </a:r>
          </a:p>
        </p:txBody>
      </p:sp>
      <p:sp>
        <p:nvSpPr>
          <p:cNvPr id="5" name="Subtitle 4">
            <a:extLst>
              <a:ext uri="{FF2B5EF4-FFF2-40B4-BE49-F238E27FC236}">
                <a16:creationId xmlns:a16="http://schemas.microsoft.com/office/drawing/2014/main" id="{B3D8DCB7-57F4-4964-8B99-7E7C28A0A95C}"/>
              </a:ext>
            </a:extLst>
          </p:cNvPr>
          <p:cNvSpPr>
            <a:spLocks noGrp="1"/>
          </p:cNvSpPr>
          <p:nvPr>
            <p:ph type="subTitle" idx="3"/>
          </p:nvPr>
        </p:nvSpPr>
        <p:spPr>
          <a:xfrm flipH="1">
            <a:off x="3532094" y="2896476"/>
            <a:ext cx="1820205" cy="875400"/>
          </a:xfrm>
        </p:spPr>
        <p:txBody>
          <a:bodyPr/>
          <a:lstStyle/>
          <a:p>
            <a:pPr marL="117475" indent="-3175"/>
            <a:r>
              <a:rPr lang="en-US" dirty="0"/>
              <a:t>There are many types of cancer for Lung Nodule Tumors</a:t>
            </a:r>
          </a:p>
        </p:txBody>
      </p:sp>
      <p:sp>
        <p:nvSpPr>
          <p:cNvPr id="6" name="Title 5">
            <a:extLst>
              <a:ext uri="{FF2B5EF4-FFF2-40B4-BE49-F238E27FC236}">
                <a16:creationId xmlns:a16="http://schemas.microsoft.com/office/drawing/2014/main" id="{D99E30EB-B2CD-475F-8C47-0C52659A0106}"/>
              </a:ext>
            </a:extLst>
          </p:cNvPr>
          <p:cNvSpPr>
            <a:spLocks noGrp="1"/>
          </p:cNvSpPr>
          <p:nvPr>
            <p:ph type="ctrTitle" idx="4"/>
          </p:nvPr>
        </p:nvSpPr>
        <p:spPr/>
        <p:txBody>
          <a:bodyPr/>
          <a:lstStyle/>
          <a:p>
            <a:r>
              <a:rPr lang="en-US" dirty="0"/>
              <a:t>Malignant</a:t>
            </a:r>
          </a:p>
        </p:txBody>
      </p:sp>
      <p:sp>
        <p:nvSpPr>
          <p:cNvPr id="7" name="Subtitle 6">
            <a:extLst>
              <a:ext uri="{FF2B5EF4-FFF2-40B4-BE49-F238E27FC236}">
                <a16:creationId xmlns:a16="http://schemas.microsoft.com/office/drawing/2014/main" id="{1CD6DDD4-882B-4C04-B255-EDCBAA1CAFE2}"/>
              </a:ext>
            </a:extLst>
          </p:cNvPr>
          <p:cNvSpPr>
            <a:spLocks noGrp="1"/>
          </p:cNvSpPr>
          <p:nvPr>
            <p:ph type="subTitle" idx="5"/>
          </p:nvPr>
        </p:nvSpPr>
        <p:spPr/>
        <p:txBody>
          <a:bodyPr/>
          <a:lstStyle/>
          <a:p>
            <a:pPr marL="117475" indent="-3175"/>
            <a:r>
              <a:rPr lang="en-US" dirty="0"/>
              <a:t>About 40% of nodules are malignant</a:t>
            </a:r>
          </a:p>
        </p:txBody>
      </p:sp>
      <p:sp>
        <p:nvSpPr>
          <p:cNvPr id="8" name="Title 7">
            <a:extLst>
              <a:ext uri="{FF2B5EF4-FFF2-40B4-BE49-F238E27FC236}">
                <a16:creationId xmlns:a16="http://schemas.microsoft.com/office/drawing/2014/main" id="{11651616-917F-4952-BFBD-4A0C7E2D1C6B}"/>
              </a:ext>
            </a:extLst>
          </p:cNvPr>
          <p:cNvSpPr>
            <a:spLocks noGrp="1"/>
          </p:cNvSpPr>
          <p:nvPr>
            <p:ph type="title" idx="6"/>
          </p:nvPr>
        </p:nvSpPr>
        <p:spPr>
          <a:xfrm>
            <a:off x="1210500" y="176032"/>
            <a:ext cx="6723000" cy="630000"/>
          </a:xfrm>
        </p:spPr>
        <p:txBody>
          <a:bodyPr/>
          <a:lstStyle/>
          <a:p>
            <a:r>
              <a:rPr lang="en-US" sz="6000" dirty="0">
                <a:solidFill>
                  <a:schemeClr val="accent1"/>
                </a:solidFill>
              </a:rPr>
              <a:t>Understanding Lung Nodules</a:t>
            </a:r>
          </a:p>
        </p:txBody>
      </p:sp>
    </p:spTree>
    <p:extLst>
      <p:ext uri="{BB962C8B-B14F-4D97-AF65-F5344CB8AC3E}">
        <p14:creationId xmlns:p14="http://schemas.microsoft.com/office/powerpoint/2010/main" val="176154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F790-9A91-4418-93A3-C1D2FA251300}"/>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B6C081F3-EE4F-4E16-857B-DB04DE03ECF0}"/>
              </a:ext>
            </a:extLst>
          </p:cNvPr>
          <p:cNvSpPr>
            <a:spLocks noGrp="1"/>
          </p:cNvSpPr>
          <p:nvPr>
            <p:ph type="subTitle" idx="1"/>
          </p:nvPr>
        </p:nvSpPr>
        <p:spPr/>
        <p:txBody>
          <a:bodyPr/>
          <a:lstStyle/>
          <a:p>
            <a:pPr marL="117475" indent="-3175"/>
            <a:r>
              <a:rPr lang="en-US" dirty="0"/>
              <a:t>Do background research on Lung Nodule Cancer to understand the problem</a:t>
            </a:r>
          </a:p>
        </p:txBody>
      </p:sp>
      <p:sp>
        <p:nvSpPr>
          <p:cNvPr id="4" name="Title 3">
            <a:extLst>
              <a:ext uri="{FF2B5EF4-FFF2-40B4-BE49-F238E27FC236}">
                <a16:creationId xmlns:a16="http://schemas.microsoft.com/office/drawing/2014/main" id="{BF2F491E-EB66-45A5-9F9B-C57BD42A7EA1}"/>
              </a:ext>
            </a:extLst>
          </p:cNvPr>
          <p:cNvSpPr>
            <a:spLocks noGrp="1"/>
          </p:cNvSpPr>
          <p:nvPr>
            <p:ph type="title" idx="2"/>
          </p:nvPr>
        </p:nvSpPr>
        <p:spPr>
          <a:xfrm>
            <a:off x="1103756" y="1191433"/>
            <a:ext cx="1843088" cy="577800"/>
          </a:xfrm>
        </p:spPr>
        <p:txBody>
          <a:bodyPr/>
          <a:lstStyle/>
          <a:p>
            <a:r>
              <a:rPr lang="en-US" dirty="0"/>
              <a:t>1</a:t>
            </a:r>
          </a:p>
        </p:txBody>
      </p:sp>
      <p:sp>
        <p:nvSpPr>
          <p:cNvPr id="5" name="Title 4">
            <a:extLst>
              <a:ext uri="{FF2B5EF4-FFF2-40B4-BE49-F238E27FC236}">
                <a16:creationId xmlns:a16="http://schemas.microsoft.com/office/drawing/2014/main" id="{23C287D6-97FD-4050-846F-D718C2EB269D}"/>
              </a:ext>
            </a:extLst>
          </p:cNvPr>
          <p:cNvSpPr>
            <a:spLocks noGrp="1"/>
          </p:cNvSpPr>
          <p:nvPr>
            <p:ph type="ctrTitle" idx="3"/>
          </p:nvPr>
        </p:nvSpPr>
        <p:spPr/>
        <p:txBody>
          <a:bodyPr/>
          <a:lstStyle/>
          <a:p>
            <a:r>
              <a:rPr lang="en-US" dirty="0"/>
              <a:t>Data Set</a:t>
            </a:r>
          </a:p>
        </p:txBody>
      </p:sp>
      <p:sp>
        <p:nvSpPr>
          <p:cNvPr id="6" name="Subtitle 5">
            <a:extLst>
              <a:ext uri="{FF2B5EF4-FFF2-40B4-BE49-F238E27FC236}">
                <a16:creationId xmlns:a16="http://schemas.microsoft.com/office/drawing/2014/main" id="{7C1314D6-2E71-442A-A732-C1A005496A3F}"/>
              </a:ext>
            </a:extLst>
          </p:cNvPr>
          <p:cNvSpPr>
            <a:spLocks noGrp="1"/>
          </p:cNvSpPr>
          <p:nvPr>
            <p:ph type="subTitle" idx="4"/>
          </p:nvPr>
        </p:nvSpPr>
        <p:spPr/>
        <p:txBody>
          <a:bodyPr/>
          <a:lstStyle/>
          <a:p>
            <a:pPr marL="117475" indent="-3175"/>
            <a:r>
              <a:rPr lang="en-US" dirty="0"/>
              <a:t>Find a data set containing the information to solve said problems</a:t>
            </a:r>
          </a:p>
        </p:txBody>
      </p:sp>
      <p:sp>
        <p:nvSpPr>
          <p:cNvPr id="7" name="Title 6">
            <a:extLst>
              <a:ext uri="{FF2B5EF4-FFF2-40B4-BE49-F238E27FC236}">
                <a16:creationId xmlns:a16="http://schemas.microsoft.com/office/drawing/2014/main" id="{C22E82EB-2F7B-4441-9F22-ADF74337F815}"/>
              </a:ext>
            </a:extLst>
          </p:cNvPr>
          <p:cNvSpPr>
            <a:spLocks noGrp="1"/>
          </p:cNvSpPr>
          <p:nvPr>
            <p:ph type="title" idx="5"/>
          </p:nvPr>
        </p:nvSpPr>
        <p:spPr/>
        <p:txBody>
          <a:bodyPr/>
          <a:lstStyle/>
          <a:p>
            <a:r>
              <a:rPr lang="en-US" dirty="0"/>
              <a:t>2</a:t>
            </a:r>
          </a:p>
        </p:txBody>
      </p:sp>
      <p:sp>
        <p:nvSpPr>
          <p:cNvPr id="8" name="Title 7">
            <a:extLst>
              <a:ext uri="{FF2B5EF4-FFF2-40B4-BE49-F238E27FC236}">
                <a16:creationId xmlns:a16="http://schemas.microsoft.com/office/drawing/2014/main" id="{F477A760-05FB-4A26-B4A7-A85B8B725297}"/>
              </a:ext>
            </a:extLst>
          </p:cNvPr>
          <p:cNvSpPr>
            <a:spLocks noGrp="1"/>
          </p:cNvSpPr>
          <p:nvPr>
            <p:ph type="ctrTitle" idx="6"/>
          </p:nvPr>
        </p:nvSpPr>
        <p:spPr/>
        <p:txBody>
          <a:bodyPr/>
          <a:lstStyle/>
          <a:p>
            <a:r>
              <a:rPr lang="en-US" dirty="0"/>
              <a:t>R Programming</a:t>
            </a:r>
          </a:p>
        </p:txBody>
      </p:sp>
      <p:sp>
        <p:nvSpPr>
          <p:cNvPr id="9" name="Subtitle 8">
            <a:extLst>
              <a:ext uri="{FF2B5EF4-FFF2-40B4-BE49-F238E27FC236}">
                <a16:creationId xmlns:a16="http://schemas.microsoft.com/office/drawing/2014/main" id="{56D858D9-2AC2-4323-BBEE-8BADAEB2F2D7}"/>
              </a:ext>
            </a:extLst>
          </p:cNvPr>
          <p:cNvSpPr>
            <a:spLocks noGrp="1"/>
          </p:cNvSpPr>
          <p:nvPr>
            <p:ph type="subTitle" idx="7"/>
          </p:nvPr>
        </p:nvSpPr>
        <p:spPr/>
        <p:txBody>
          <a:bodyPr/>
          <a:lstStyle/>
          <a:p>
            <a:pPr marL="117475" indent="-3175"/>
            <a:r>
              <a:rPr lang="en-US" dirty="0"/>
              <a:t>Use R to extract the necessary data to solve the problem</a:t>
            </a:r>
          </a:p>
        </p:txBody>
      </p:sp>
      <p:sp>
        <p:nvSpPr>
          <p:cNvPr id="10" name="Title 9">
            <a:extLst>
              <a:ext uri="{FF2B5EF4-FFF2-40B4-BE49-F238E27FC236}">
                <a16:creationId xmlns:a16="http://schemas.microsoft.com/office/drawing/2014/main" id="{71722F18-FC5A-4DD5-87ED-06FD256644A2}"/>
              </a:ext>
            </a:extLst>
          </p:cNvPr>
          <p:cNvSpPr>
            <a:spLocks noGrp="1"/>
          </p:cNvSpPr>
          <p:nvPr>
            <p:ph type="title" idx="8"/>
          </p:nvPr>
        </p:nvSpPr>
        <p:spPr/>
        <p:txBody>
          <a:bodyPr/>
          <a:lstStyle/>
          <a:p>
            <a:r>
              <a:rPr lang="en-US" dirty="0"/>
              <a:t>3</a:t>
            </a:r>
          </a:p>
        </p:txBody>
      </p:sp>
      <p:sp>
        <p:nvSpPr>
          <p:cNvPr id="11" name="Title 10">
            <a:extLst>
              <a:ext uri="{FF2B5EF4-FFF2-40B4-BE49-F238E27FC236}">
                <a16:creationId xmlns:a16="http://schemas.microsoft.com/office/drawing/2014/main" id="{D3251AA4-844A-4CE2-BA79-2A59AE144009}"/>
              </a:ext>
            </a:extLst>
          </p:cNvPr>
          <p:cNvSpPr>
            <a:spLocks noGrp="1"/>
          </p:cNvSpPr>
          <p:nvPr>
            <p:ph type="ctrTitle" idx="9"/>
          </p:nvPr>
        </p:nvSpPr>
        <p:spPr/>
        <p:txBody>
          <a:bodyPr/>
          <a:lstStyle/>
          <a:p>
            <a:r>
              <a:rPr lang="en-US" dirty="0"/>
              <a:t>Python Programming</a:t>
            </a:r>
          </a:p>
        </p:txBody>
      </p:sp>
      <p:sp>
        <p:nvSpPr>
          <p:cNvPr id="12" name="Subtitle 11">
            <a:extLst>
              <a:ext uri="{FF2B5EF4-FFF2-40B4-BE49-F238E27FC236}">
                <a16:creationId xmlns:a16="http://schemas.microsoft.com/office/drawing/2014/main" id="{26FB903C-389B-4B01-B427-FDA8E4EC0EF4}"/>
              </a:ext>
            </a:extLst>
          </p:cNvPr>
          <p:cNvSpPr>
            <a:spLocks noGrp="1"/>
          </p:cNvSpPr>
          <p:nvPr>
            <p:ph type="subTitle" idx="13"/>
          </p:nvPr>
        </p:nvSpPr>
        <p:spPr/>
        <p:txBody>
          <a:bodyPr/>
          <a:lstStyle/>
          <a:p>
            <a:pPr marL="117475" indent="-3175"/>
            <a:r>
              <a:rPr lang="en-US" dirty="0"/>
              <a:t>Refine and combine the data to prep it for the AI</a:t>
            </a:r>
          </a:p>
        </p:txBody>
      </p:sp>
      <p:sp>
        <p:nvSpPr>
          <p:cNvPr id="13" name="Title 12">
            <a:extLst>
              <a:ext uri="{FF2B5EF4-FFF2-40B4-BE49-F238E27FC236}">
                <a16:creationId xmlns:a16="http://schemas.microsoft.com/office/drawing/2014/main" id="{5707B6CB-1EC3-42F8-9298-64FAFA89F79E}"/>
              </a:ext>
            </a:extLst>
          </p:cNvPr>
          <p:cNvSpPr>
            <a:spLocks noGrp="1"/>
          </p:cNvSpPr>
          <p:nvPr>
            <p:ph type="title" idx="14"/>
          </p:nvPr>
        </p:nvSpPr>
        <p:spPr/>
        <p:txBody>
          <a:bodyPr/>
          <a:lstStyle/>
          <a:p>
            <a:r>
              <a:rPr lang="en-US" dirty="0"/>
              <a:t>4</a:t>
            </a:r>
          </a:p>
        </p:txBody>
      </p:sp>
      <p:sp>
        <p:nvSpPr>
          <p:cNvPr id="14" name="Title 13">
            <a:extLst>
              <a:ext uri="{FF2B5EF4-FFF2-40B4-BE49-F238E27FC236}">
                <a16:creationId xmlns:a16="http://schemas.microsoft.com/office/drawing/2014/main" id="{E4F13432-5B41-408C-8ACD-7AE0E3C81C64}"/>
              </a:ext>
            </a:extLst>
          </p:cNvPr>
          <p:cNvSpPr>
            <a:spLocks noGrp="1"/>
          </p:cNvSpPr>
          <p:nvPr>
            <p:ph type="ctrTitle" idx="15"/>
          </p:nvPr>
        </p:nvSpPr>
        <p:spPr/>
        <p:txBody>
          <a:bodyPr/>
          <a:lstStyle/>
          <a:p>
            <a:r>
              <a:rPr lang="en-US" dirty="0"/>
              <a:t>AI deployment</a:t>
            </a:r>
          </a:p>
        </p:txBody>
      </p:sp>
      <p:sp>
        <p:nvSpPr>
          <p:cNvPr id="15" name="Subtitle 14">
            <a:extLst>
              <a:ext uri="{FF2B5EF4-FFF2-40B4-BE49-F238E27FC236}">
                <a16:creationId xmlns:a16="http://schemas.microsoft.com/office/drawing/2014/main" id="{6573EF72-C2C8-43FD-B622-DD1DD03E9895}"/>
              </a:ext>
            </a:extLst>
          </p:cNvPr>
          <p:cNvSpPr>
            <a:spLocks noGrp="1"/>
          </p:cNvSpPr>
          <p:nvPr>
            <p:ph type="subTitle" idx="16"/>
          </p:nvPr>
        </p:nvSpPr>
        <p:spPr/>
        <p:txBody>
          <a:bodyPr/>
          <a:lstStyle/>
          <a:p>
            <a:pPr marL="117475" indent="-3175"/>
            <a:r>
              <a:rPr lang="en-US" dirty="0"/>
              <a:t>Train the data under a Naive Bayes AI</a:t>
            </a:r>
          </a:p>
        </p:txBody>
      </p:sp>
      <p:sp>
        <p:nvSpPr>
          <p:cNvPr id="16" name="Title 15">
            <a:extLst>
              <a:ext uri="{FF2B5EF4-FFF2-40B4-BE49-F238E27FC236}">
                <a16:creationId xmlns:a16="http://schemas.microsoft.com/office/drawing/2014/main" id="{4B0539CE-ADF2-4E3E-A433-52546AD0BD1A}"/>
              </a:ext>
            </a:extLst>
          </p:cNvPr>
          <p:cNvSpPr>
            <a:spLocks noGrp="1"/>
          </p:cNvSpPr>
          <p:nvPr>
            <p:ph type="title" idx="17"/>
          </p:nvPr>
        </p:nvSpPr>
        <p:spPr/>
        <p:txBody>
          <a:bodyPr/>
          <a:lstStyle/>
          <a:p>
            <a:r>
              <a:rPr lang="en-US" dirty="0"/>
              <a:t>5</a:t>
            </a:r>
          </a:p>
        </p:txBody>
      </p:sp>
      <p:sp>
        <p:nvSpPr>
          <p:cNvPr id="17" name="Title 16">
            <a:extLst>
              <a:ext uri="{FF2B5EF4-FFF2-40B4-BE49-F238E27FC236}">
                <a16:creationId xmlns:a16="http://schemas.microsoft.com/office/drawing/2014/main" id="{D5EF4DC0-00F0-4537-A3D1-3E88A50B9323}"/>
              </a:ext>
            </a:extLst>
          </p:cNvPr>
          <p:cNvSpPr>
            <a:spLocks noGrp="1"/>
          </p:cNvSpPr>
          <p:nvPr>
            <p:ph type="title" idx="18"/>
          </p:nvPr>
        </p:nvSpPr>
        <p:spPr>
          <a:xfrm>
            <a:off x="2344456" y="25425"/>
            <a:ext cx="4302000" cy="630000"/>
          </a:xfrm>
        </p:spPr>
        <p:txBody>
          <a:bodyPr/>
          <a:lstStyle/>
          <a:p>
            <a:r>
              <a:rPr lang="en-US" sz="7200" dirty="0">
                <a:solidFill>
                  <a:schemeClr val="accent1"/>
                </a:solidFill>
              </a:rPr>
              <a:t>The Plan</a:t>
            </a:r>
          </a:p>
        </p:txBody>
      </p:sp>
    </p:spTree>
    <p:extLst>
      <p:ext uri="{BB962C8B-B14F-4D97-AF65-F5344CB8AC3E}">
        <p14:creationId xmlns:p14="http://schemas.microsoft.com/office/powerpoint/2010/main" val="24803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34A6-6945-4648-860C-93B4E6596EB2}"/>
              </a:ext>
            </a:extLst>
          </p:cNvPr>
          <p:cNvSpPr>
            <a:spLocks noGrp="1"/>
          </p:cNvSpPr>
          <p:nvPr>
            <p:ph type="title"/>
          </p:nvPr>
        </p:nvSpPr>
        <p:spPr/>
        <p:txBody>
          <a:bodyPr/>
          <a:lstStyle/>
          <a:p>
            <a:r>
              <a:rPr lang="en-US" dirty="0"/>
              <a:t>The Dataset</a:t>
            </a:r>
          </a:p>
        </p:txBody>
      </p:sp>
      <p:sp>
        <p:nvSpPr>
          <p:cNvPr id="3" name="Subtitle 2">
            <a:extLst>
              <a:ext uri="{FF2B5EF4-FFF2-40B4-BE49-F238E27FC236}">
                <a16:creationId xmlns:a16="http://schemas.microsoft.com/office/drawing/2014/main" id="{3BA6FC2A-9F14-4E4A-B09D-2235F08E34D6}"/>
              </a:ext>
            </a:extLst>
          </p:cNvPr>
          <p:cNvSpPr>
            <a:spLocks noGrp="1"/>
          </p:cNvSpPr>
          <p:nvPr>
            <p:ph type="subTitle" idx="1"/>
          </p:nvPr>
        </p:nvSpPr>
        <p:spPr>
          <a:xfrm>
            <a:off x="364965" y="1495310"/>
            <a:ext cx="3821469" cy="1431600"/>
          </a:xfrm>
        </p:spPr>
        <p:txBody>
          <a:bodyPr/>
          <a:lstStyle/>
          <a:p>
            <a:pPr>
              <a:spcAft>
                <a:spcPts val="1200"/>
              </a:spcAft>
              <a:buFont typeface="Arial" panose="020B0604020202020204" pitchFamily="34" charset="0"/>
              <a:buChar char="•"/>
            </a:pPr>
            <a:r>
              <a:rPr lang="en-US" dirty="0"/>
              <a:t>Found on Gene Expression Omnibus (GEO)</a:t>
            </a:r>
          </a:p>
          <a:p>
            <a:pPr>
              <a:spcAft>
                <a:spcPts val="1200"/>
              </a:spcAft>
              <a:buFont typeface="Arial" panose="020B0604020202020204" pitchFamily="34" charset="0"/>
              <a:buChar char="•"/>
            </a:pPr>
            <a:r>
              <a:rPr lang="en-US" dirty="0"/>
              <a:t>Named GSE 135304</a:t>
            </a:r>
          </a:p>
          <a:p>
            <a:pPr>
              <a:spcAft>
                <a:spcPts val="1200"/>
              </a:spcAft>
              <a:buFont typeface="Arial" panose="020B0604020202020204" pitchFamily="34" charset="0"/>
              <a:buChar char="•"/>
            </a:pPr>
            <a:r>
              <a:rPr lang="en-US" dirty="0"/>
              <a:t>Measured gene expression level of patients with malignant and benign lung nodules</a:t>
            </a:r>
          </a:p>
          <a:p>
            <a:pPr>
              <a:spcAft>
                <a:spcPts val="1200"/>
              </a:spcAft>
              <a:buFont typeface="Arial" panose="020B0604020202020204" pitchFamily="34" charset="0"/>
              <a:buChar char="•"/>
            </a:pPr>
            <a:r>
              <a:rPr lang="en-US" dirty="0"/>
              <a:t>Measured expression from peripheral blood</a:t>
            </a:r>
          </a:p>
          <a:p>
            <a:pPr>
              <a:spcAft>
                <a:spcPts val="1200"/>
              </a:spcAft>
              <a:buFont typeface="Arial" panose="020B0604020202020204" pitchFamily="34" charset="0"/>
              <a:buChar char="•"/>
            </a:pPr>
            <a:r>
              <a:rPr lang="en-US" dirty="0"/>
              <a:t>Expression level is the amount of mRNA</a:t>
            </a:r>
          </a:p>
        </p:txBody>
      </p:sp>
      <p:pic>
        <p:nvPicPr>
          <p:cNvPr id="5" name="Picture 4">
            <a:extLst>
              <a:ext uri="{FF2B5EF4-FFF2-40B4-BE49-F238E27FC236}">
                <a16:creationId xmlns:a16="http://schemas.microsoft.com/office/drawing/2014/main" id="{BC92A7FB-391B-4E63-9E3D-8C4C0BCB1F1B}"/>
              </a:ext>
            </a:extLst>
          </p:cNvPr>
          <p:cNvPicPr>
            <a:picLocks noChangeAspect="1"/>
          </p:cNvPicPr>
          <p:nvPr/>
        </p:nvPicPr>
        <p:blipFill rotWithShape="1">
          <a:blip r:embed="rId3"/>
          <a:srcRect l="-1" r="46327"/>
          <a:stretch/>
        </p:blipFill>
        <p:spPr>
          <a:xfrm>
            <a:off x="4509244" y="1189592"/>
            <a:ext cx="4589931" cy="3146396"/>
          </a:xfrm>
          <a:prstGeom prst="rect">
            <a:avLst/>
          </a:prstGeom>
        </p:spPr>
      </p:pic>
    </p:spTree>
    <p:extLst>
      <p:ext uri="{BB962C8B-B14F-4D97-AF65-F5344CB8AC3E}">
        <p14:creationId xmlns:p14="http://schemas.microsoft.com/office/powerpoint/2010/main" val="320989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8692-065E-470A-997E-B4D777118779}"/>
              </a:ext>
            </a:extLst>
          </p:cNvPr>
          <p:cNvSpPr>
            <a:spLocks noGrp="1"/>
          </p:cNvSpPr>
          <p:nvPr>
            <p:ph type="ctrTitle"/>
          </p:nvPr>
        </p:nvSpPr>
        <p:spPr>
          <a:xfrm>
            <a:off x="4007650" y="439272"/>
            <a:ext cx="4535700" cy="822900"/>
          </a:xfrm>
        </p:spPr>
        <p:txBody>
          <a:bodyPr/>
          <a:lstStyle/>
          <a:p>
            <a:r>
              <a:rPr lang="en-US" sz="7200" dirty="0"/>
              <a:t>R Code</a:t>
            </a:r>
          </a:p>
        </p:txBody>
      </p:sp>
      <p:sp>
        <p:nvSpPr>
          <p:cNvPr id="3" name="Subtitle 2">
            <a:extLst>
              <a:ext uri="{FF2B5EF4-FFF2-40B4-BE49-F238E27FC236}">
                <a16:creationId xmlns:a16="http://schemas.microsoft.com/office/drawing/2014/main" id="{4AEB01BA-BACA-4D89-AAB1-73AEA6B715B4}"/>
              </a:ext>
            </a:extLst>
          </p:cNvPr>
          <p:cNvSpPr>
            <a:spLocks noGrp="1"/>
          </p:cNvSpPr>
          <p:nvPr>
            <p:ph type="subTitle" idx="1"/>
          </p:nvPr>
        </p:nvSpPr>
        <p:spPr>
          <a:xfrm>
            <a:off x="5264578" y="1012456"/>
            <a:ext cx="3577418" cy="3118587"/>
          </a:xfrm>
        </p:spPr>
        <p:txBody>
          <a:bodyPr/>
          <a:lstStyle/>
          <a:p>
            <a:pPr algn="l">
              <a:spcAft>
                <a:spcPts val="600"/>
              </a:spcAft>
            </a:pPr>
            <a:r>
              <a:rPr lang="en-US" b="1" u="sng" dirty="0"/>
              <a:t>Summary:</a:t>
            </a:r>
          </a:p>
          <a:p>
            <a:pPr algn="l">
              <a:spcAft>
                <a:spcPts val="600"/>
              </a:spcAft>
              <a:buFont typeface="Arial" panose="020B0604020202020204" pitchFamily="34" charset="0"/>
              <a:buChar char="•"/>
            </a:pPr>
            <a:r>
              <a:rPr lang="en-US" dirty="0"/>
              <a:t>Libraries </a:t>
            </a:r>
            <a:r>
              <a:rPr lang="en-US" dirty="0" err="1"/>
              <a:t>limma</a:t>
            </a:r>
            <a:r>
              <a:rPr lang="en-US" dirty="0"/>
              <a:t>, </a:t>
            </a:r>
            <a:r>
              <a:rPr lang="en-US" dirty="0" err="1"/>
              <a:t>Biobase</a:t>
            </a:r>
            <a:r>
              <a:rPr lang="en-US" dirty="0"/>
              <a:t>, and </a:t>
            </a:r>
            <a:r>
              <a:rPr lang="en-US" dirty="0" err="1"/>
              <a:t>GEOquery</a:t>
            </a:r>
            <a:r>
              <a:rPr lang="en-US" dirty="0"/>
              <a:t> used</a:t>
            </a:r>
          </a:p>
          <a:p>
            <a:pPr algn="l">
              <a:spcAft>
                <a:spcPts val="600"/>
              </a:spcAft>
              <a:buFont typeface="+mj-lt"/>
              <a:buAutoNum type="arabicPeriod"/>
            </a:pPr>
            <a:r>
              <a:rPr lang="en-US" dirty="0"/>
              <a:t>Loaded in samples and expression from GEO</a:t>
            </a:r>
          </a:p>
          <a:p>
            <a:pPr algn="l">
              <a:spcAft>
                <a:spcPts val="600"/>
              </a:spcAft>
              <a:buFont typeface="+mj-lt"/>
              <a:buAutoNum type="arabicPeriod"/>
            </a:pPr>
            <a:r>
              <a:rPr lang="en-US" dirty="0"/>
              <a:t>Unnecessary data values were deleted</a:t>
            </a:r>
          </a:p>
          <a:p>
            <a:pPr algn="l">
              <a:spcAft>
                <a:spcPts val="600"/>
              </a:spcAft>
              <a:buFont typeface="+mj-lt"/>
              <a:buAutoNum type="arabicPeriod"/>
            </a:pPr>
            <a:r>
              <a:rPr lang="en-US" dirty="0"/>
              <a:t>Expression values were normalized for fair comparison</a:t>
            </a:r>
          </a:p>
          <a:p>
            <a:pPr algn="l">
              <a:spcAft>
                <a:spcPts val="600"/>
              </a:spcAft>
              <a:buFont typeface="+mj-lt"/>
              <a:buAutoNum type="arabicPeriod"/>
            </a:pPr>
            <a:r>
              <a:rPr lang="en-US" dirty="0"/>
              <a:t>Exported file as csv to be accessed by Python file</a:t>
            </a:r>
          </a:p>
          <a:p>
            <a:pPr algn="l">
              <a:spcAft>
                <a:spcPts val="600"/>
              </a:spcAft>
              <a:buFont typeface="+mj-lt"/>
              <a:buAutoNum type="arabicPeriod"/>
            </a:pPr>
            <a:r>
              <a:rPr lang="en-US" dirty="0"/>
              <a:t>Loaded in GSE matrix containing sample descriptors</a:t>
            </a:r>
          </a:p>
          <a:p>
            <a:pPr algn="l">
              <a:spcAft>
                <a:spcPts val="600"/>
              </a:spcAft>
              <a:buFont typeface="+mj-lt"/>
              <a:buAutoNum type="arabicPeriod"/>
            </a:pPr>
            <a:r>
              <a:rPr lang="en-US" dirty="0"/>
              <a:t>Exported file CSV to be accessed by Python</a:t>
            </a:r>
          </a:p>
        </p:txBody>
      </p:sp>
      <p:pic>
        <p:nvPicPr>
          <p:cNvPr id="6" name="Picture 5">
            <a:extLst>
              <a:ext uri="{FF2B5EF4-FFF2-40B4-BE49-F238E27FC236}">
                <a16:creationId xmlns:a16="http://schemas.microsoft.com/office/drawing/2014/main" id="{8654678B-8484-4B5B-9695-F8D320E12F73}"/>
              </a:ext>
            </a:extLst>
          </p:cNvPr>
          <p:cNvPicPr>
            <a:picLocks noChangeAspect="1"/>
          </p:cNvPicPr>
          <p:nvPr/>
        </p:nvPicPr>
        <p:blipFill>
          <a:blip r:embed="rId3"/>
          <a:stretch>
            <a:fillRect/>
          </a:stretch>
        </p:blipFill>
        <p:spPr>
          <a:xfrm>
            <a:off x="77275" y="1262172"/>
            <a:ext cx="5187303" cy="3338101"/>
          </a:xfrm>
          <a:prstGeom prst="rect">
            <a:avLst/>
          </a:prstGeom>
        </p:spPr>
      </p:pic>
    </p:spTree>
    <p:extLst>
      <p:ext uri="{BB962C8B-B14F-4D97-AF65-F5344CB8AC3E}">
        <p14:creationId xmlns:p14="http://schemas.microsoft.com/office/powerpoint/2010/main" val="88844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8692-065E-470A-997E-B4D777118779}"/>
              </a:ext>
            </a:extLst>
          </p:cNvPr>
          <p:cNvSpPr>
            <a:spLocks noGrp="1"/>
          </p:cNvSpPr>
          <p:nvPr>
            <p:ph type="ctrTitle"/>
          </p:nvPr>
        </p:nvSpPr>
        <p:spPr>
          <a:xfrm>
            <a:off x="3152503" y="439272"/>
            <a:ext cx="5390847" cy="822900"/>
          </a:xfrm>
        </p:spPr>
        <p:txBody>
          <a:bodyPr/>
          <a:lstStyle/>
          <a:p>
            <a:r>
              <a:rPr lang="en-US" sz="7200" dirty="0"/>
              <a:t>Python Code – </a:t>
            </a:r>
            <a:r>
              <a:rPr lang="en-US" sz="7200" dirty="0" err="1"/>
              <a:t>pt</a:t>
            </a:r>
            <a:r>
              <a:rPr lang="en-US" sz="7200" dirty="0"/>
              <a:t> 1</a:t>
            </a:r>
          </a:p>
        </p:txBody>
      </p:sp>
      <p:sp>
        <p:nvSpPr>
          <p:cNvPr id="3" name="Subtitle 2">
            <a:extLst>
              <a:ext uri="{FF2B5EF4-FFF2-40B4-BE49-F238E27FC236}">
                <a16:creationId xmlns:a16="http://schemas.microsoft.com/office/drawing/2014/main" id="{4AEB01BA-BACA-4D89-AAB1-73AEA6B715B4}"/>
              </a:ext>
            </a:extLst>
          </p:cNvPr>
          <p:cNvSpPr>
            <a:spLocks noGrp="1"/>
          </p:cNvSpPr>
          <p:nvPr>
            <p:ph type="subTitle" idx="1"/>
          </p:nvPr>
        </p:nvSpPr>
        <p:spPr>
          <a:xfrm>
            <a:off x="4807132" y="1262172"/>
            <a:ext cx="3736219" cy="3118587"/>
          </a:xfrm>
        </p:spPr>
        <p:txBody>
          <a:bodyPr/>
          <a:lstStyle/>
          <a:p>
            <a:pPr algn="l">
              <a:spcAft>
                <a:spcPts val="1200"/>
              </a:spcAft>
            </a:pPr>
            <a:r>
              <a:rPr lang="en-US" b="1" u="sng" dirty="0"/>
              <a:t>Summary:</a:t>
            </a:r>
          </a:p>
          <a:p>
            <a:pPr algn="l">
              <a:spcAft>
                <a:spcPts val="1200"/>
              </a:spcAft>
              <a:buFont typeface="Arial" panose="020B0604020202020204" pitchFamily="34" charset="0"/>
              <a:buChar char="•"/>
            </a:pPr>
            <a:r>
              <a:rPr lang="en-US" dirty="0"/>
              <a:t>Module Pandas used</a:t>
            </a:r>
          </a:p>
          <a:p>
            <a:pPr algn="l">
              <a:spcAft>
                <a:spcPts val="1200"/>
              </a:spcAft>
              <a:buFont typeface="+mj-lt"/>
              <a:buAutoNum type="arabicPeriod"/>
            </a:pPr>
            <a:r>
              <a:rPr lang="en-US" dirty="0"/>
              <a:t>Both data frames were loaded in</a:t>
            </a:r>
          </a:p>
          <a:p>
            <a:pPr algn="l">
              <a:spcAft>
                <a:spcPts val="1200"/>
              </a:spcAft>
              <a:buFont typeface="+mj-lt"/>
              <a:buAutoNum type="arabicPeriod"/>
            </a:pPr>
            <a:r>
              <a:rPr lang="en-US" dirty="0" err="1"/>
              <a:t>NaN</a:t>
            </a:r>
            <a:r>
              <a:rPr lang="en-US" dirty="0"/>
              <a:t> and unnecessary data was rejected</a:t>
            </a:r>
          </a:p>
          <a:p>
            <a:pPr algn="l">
              <a:spcAft>
                <a:spcPts val="1200"/>
              </a:spcAft>
              <a:buFont typeface="+mj-lt"/>
              <a:buAutoNum type="arabicPeriod"/>
            </a:pPr>
            <a:r>
              <a:rPr lang="en-US" dirty="0"/>
              <a:t>The top 50 most differently regulated genes were chosen</a:t>
            </a:r>
          </a:p>
          <a:p>
            <a:pPr algn="l">
              <a:spcAft>
                <a:spcPts val="1200"/>
              </a:spcAft>
              <a:buFont typeface="+mj-lt"/>
              <a:buAutoNum type="arabicPeriod"/>
            </a:pPr>
            <a:r>
              <a:rPr lang="en-US" dirty="0"/>
              <a:t>Patients’ individual expression value and label were associated in a master data frame</a:t>
            </a:r>
          </a:p>
        </p:txBody>
      </p:sp>
      <p:pic>
        <p:nvPicPr>
          <p:cNvPr id="5" name="Picture 4">
            <a:extLst>
              <a:ext uri="{FF2B5EF4-FFF2-40B4-BE49-F238E27FC236}">
                <a16:creationId xmlns:a16="http://schemas.microsoft.com/office/drawing/2014/main" id="{0922BA75-3C9D-4D81-9DDB-974E361DE04A}"/>
              </a:ext>
            </a:extLst>
          </p:cNvPr>
          <p:cNvPicPr>
            <a:picLocks noChangeAspect="1"/>
          </p:cNvPicPr>
          <p:nvPr/>
        </p:nvPicPr>
        <p:blipFill>
          <a:blip r:embed="rId3"/>
          <a:stretch>
            <a:fillRect/>
          </a:stretch>
        </p:blipFill>
        <p:spPr>
          <a:xfrm>
            <a:off x="363870" y="1011513"/>
            <a:ext cx="3973000" cy="4011386"/>
          </a:xfrm>
          <a:prstGeom prst="rect">
            <a:avLst/>
          </a:prstGeom>
        </p:spPr>
      </p:pic>
    </p:spTree>
    <p:extLst>
      <p:ext uri="{BB962C8B-B14F-4D97-AF65-F5344CB8AC3E}">
        <p14:creationId xmlns:p14="http://schemas.microsoft.com/office/powerpoint/2010/main" val="975757898"/>
      </p:ext>
    </p:extLst>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11408</TotalTime>
  <Words>2612</Words>
  <Application>Microsoft Office PowerPoint</Application>
  <PresentationFormat>On-screen Show (16:9)</PresentationFormat>
  <Paragraphs>192</Paragraphs>
  <Slides>16</Slides>
  <Notes>15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Hind Vadodara Light</vt:lpstr>
      <vt:lpstr>Wingdings</vt:lpstr>
      <vt:lpstr>Teko Light</vt:lpstr>
      <vt:lpstr>Nunito Light</vt:lpstr>
      <vt:lpstr>Raleway</vt:lpstr>
      <vt:lpstr>Arial</vt:lpstr>
      <vt:lpstr>Fira Sans Extra Condensed Medium</vt:lpstr>
      <vt:lpstr>Roboto Condensed Light</vt:lpstr>
      <vt:lpstr>Science Fair Newsletter by Slidesgo</vt:lpstr>
      <vt:lpstr>NAIVE BAYES AI FOR LUNG CANCER DIAGNOSIS</vt:lpstr>
      <vt:lpstr>Group</vt:lpstr>
      <vt:lpstr>Lung Cancer Synopsis</vt:lpstr>
      <vt:lpstr>The Problem</vt:lpstr>
      <vt:lpstr>Discovered by Chance</vt:lpstr>
      <vt:lpstr>Research</vt:lpstr>
      <vt:lpstr>The Dataset</vt:lpstr>
      <vt:lpstr>R Code</vt:lpstr>
      <vt:lpstr>Python Code – pt 1</vt:lpstr>
      <vt:lpstr>AI</vt:lpstr>
      <vt:lpstr>Python – pt 2</vt:lpstr>
      <vt:lpstr>Results</vt:lpstr>
      <vt:lpstr>Faster Biopsies</vt:lpstr>
      <vt:lpstr>Democratization</vt:lpstr>
      <vt:lpstr>Thank You!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AI FOR LUNG CANCER DIAGNOSIS</dc:title>
  <dc:creator>Noah Black</dc:creator>
  <cp:lastModifiedBy>Black, Noah B.</cp:lastModifiedBy>
  <cp:revision>119</cp:revision>
  <dcterms:modified xsi:type="dcterms:W3CDTF">2021-02-24T03:29:35Z</dcterms:modified>
</cp:coreProperties>
</file>