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7" r:id="rId5"/>
    <p:sldId id="283" r:id="rId6"/>
    <p:sldId id="279" r:id="rId7"/>
    <p:sldId id="281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EA0F2F-C298-421D-8A21-682EAF7BA44B}" v="1" dt="2019-07-16T06:18:36.467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0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rushotham.eu-gb.mybluemix.net/ui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400" y="1514320"/>
            <a:ext cx="11071290" cy="13565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ea typeface="+mj-lt"/>
                <a:cs typeface="+mj-lt"/>
              </a:rPr>
              <a:t>HEALTH  INSURANCE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AB22AC69-0917-4ED6-B333-DD48EBBF1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3259596"/>
            <a:ext cx="6832599" cy="26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B78F5A94-3BBA-4B7B-B7DA-BFF1C90CC069}"/>
              </a:ext>
            </a:extLst>
          </p:cNvPr>
          <p:cNvSpPr>
            <a:spLocks noGrp="1"/>
          </p:cNvSpPr>
          <p:nvPr/>
        </p:nvSpPr>
        <p:spPr>
          <a:xfrm>
            <a:off x="787400" y="288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Advantages: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13D87DD8-21EB-4B01-A288-1D3F09C68DE9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Predicting insurance </a:t>
            </a:r>
            <a:r>
              <a:rPr lang="en-US" sz="2400" dirty="0" smtClean="0"/>
              <a:t>claim</a:t>
            </a:r>
            <a:endParaRPr lang="en-US" sz="2400" dirty="0"/>
          </a:p>
          <a:p>
            <a:r>
              <a:rPr lang="en-US" sz="2400" dirty="0"/>
              <a:t>Reducing time</a:t>
            </a:r>
          </a:p>
          <a:p>
            <a:r>
              <a:rPr lang="en-US" sz="2400" dirty="0"/>
              <a:t>No need of consulting  insurance agent</a:t>
            </a:r>
          </a:p>
          <a:p>
            <a:r>
              <a:rPr lang="en-US" sz="2400" dirty="0"/>
              <a:t>No need of document verification(i,e Aadhar ,pan, income</a:t>
            </a:r>
            <a:r>
              <a:rPr lang="en-US" sz="2400" dirty="0" smtClean="0"/>
              <a:t>...)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3"/>
                </a:solidFill>
              </a:rPr>
              <a:t>Disadvantages: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But it is not good for all companies policies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14" y="354776"/>
            <a:ext cx="5522495" cy="603782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4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04670" y="463197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95273" y="4567807"/>
            <a:ext cx="3601451" cy="501497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ea typeface="+mj-lt"/>
                <a:cs typeface="+mj-lt"/>
              </a:rPr>
              <a:t>SEALIONS</a:t>
            </a:r>
            <a:endParaRPr lang="en-US" sz="4000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850230" y="1379617"/>
            <a:ext cx="3204411" cy="2229857"/>
          </a:xfrm>
          <a:prstGeom prst="snip2Diag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0"/>
              </a:spcBef>
            </a:pPr>
            <a:r>
              <a:rPr lang="en-US" sz="2800" dirty="0" smtClean="0">
                <a:solidFill>
                  <a:schemeClr val="accent3"/>
                </a:solidFill>
                <a:latin typeface="Comic Sans MS"/>
              </a:rPr>
              <a:t>Purushotham</a:t>
            </a:r>
          </a:p>
          <a:p>
            <a:pPr>
              <a:spcBef>
                <a:spcPts val="1000"/>
              </a:spcBef>
            </a:pPr>
            <a:r>
              <a:rPr lang="en-US" sz="2800" dirty="0" smtClean="0">
                <a:solidFill>
                  <a:schemeClr val="tx1"/>
                </a:solidFill>
                <a:latin typeface="Comic Sans MS"/>
                <a:ea typeface="+mn-lt"/>
                <a:cs typeface="+mn-lt"/>
              </a:rPr>
              <a:t>prathap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8526380" y="1379617"/>
            <a:ext cx="3080084" cy="2229857"/>
          </a:xfrm>
          <a:prstGeom prst="snip2Diag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0"/>
              </a:spcBef>
            </a:pPr>
            <a:r>
              <a:rPr lang="en-US" sz="3200" dirty="0">
                <a:solidFill>
                  <a:schemeClr val="accent3"/>
                </a:solidFill>
                <a:latin typeface="Comic Sans MS"/>
              </a:rPr>
              <a:t>P Lokesh </a:t>
            </a:r>
            <a:endParaRPr lang="en-US" sz="3200" dirty="0">
              <a:solidFill>
                <a:schemeClr val="accent3"/>
              </a:solidFill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US" sz="3200" dirty="0">
                <a:solidFill>
                  <a:schemeClr val="tx1"/>
                </a:solidFill>
                <a:latin typeface="Comic Sans MS"/>
              </a:rPr>
              <a:t>A Lokesh</a:t>
            </a:r>
            <a:endParaRPr lang="en-US" sz="32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0" name="Bevel 9"/>
          <p:cNvSpPr/>
          <p:nvPr/>
        </p:nvSpPr>
        <p:spPr>
          <a:xfrm>
            <a:off x="5197641" y="5518484"/>
            <a:ext cx="1804737" cy="1110916"/>
          </a:xfrm>
          <a:prstGeom prst="bevel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mic Sans MS"/>
              </a:rPr>
              <a:t>Muni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mic Sans MS"/>
              </a:rPr>
              <a:t>Bhaskar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827617"/>
            <a:ext cx="7670800" cy="7239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ea typeface="+mj-lt"/>
                <a:cs typeface="+mj-lt"/>
              </a:rPr>
              <a:t>AGENDA:</a:t>
            </a:r>
            <a:endParaRPr lang="en-US" dirty="0">
              <a:solidFill>
                <a:srgbClr val="FFC000"/>
              </a:solidFill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90600" y="1524000"/>
            <a:ext cx="9601200" cy="522972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endParaRPr lang="en-US" dirty="0"/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sz="2000" dirty="0" smtClean="0">
                <a:ea typeface="+mn-lt"/>
                <a:cs typeface="+mn-lt"/>
              </a:rPr>
              <a:t>Abstract</a:t>
            </a:r>
            <a:endParaRPr lang="en-US" sz="2000" dirty="0">
              <a:ea typeface="+mn-lt"/>
              <a:cs typeface="+mn-lt"/>
            </a:endParaRP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endParaRPr lang="en-US" sz="2000" dirty="0">
              <a:ea typeface="+mn-lt"/>
              <a:cs typeface="+mn-lt"/>
            </a:endParaRP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Tools &amp; Technologies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endParaRPr lang="en-US" sz="2000" dirty="0">
              <a:ea typeface="+mn-lt"/>
              <a:cs typeface="+mn-lt"/>
            </a:endParaRP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sz="2000" dirty="0" smtClean="0">
                <a:ea typeface="+mn-lt"/>
                <a:cs typeface="+mn-lt"/>
              </a:rPr>
              <a:t>Dataset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endParaRPr lang="en-US" sz="2000" dirty="0">
              <a:ea typeface="+mn-lt"/>
              <a:cs typeface="+mn-lt"/>
            </a:endParaRP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sz="2000" dirty="0" smtClean="0">
                <a:ea typeface="+mn-lt"/>
                <a:cs typeface="+mn-lt"/>
              </a:rPr>
              <a:t>Best Model(K-NN)</a:t>
            </a:r>
            <a:endParaRPr lang="en-US" sz="2000" dirty="0">
              <a:ea typeface="+mn-lt"/>
              <a:cs typeface="+mn-lt"/>
            </a:endParaRP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endParaRPr lang="en-US" sz="2000" dirty="0">
              <a:ea typeface="+mn-lt"/>
              <a:cs typeface="+mn-lt"/>
            </a:endParaRP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sz="2000" dirty="0" smtClean="0">
                <a:ea typeface="+mn-lt"/>
                <a:cs typeface="+mn-lt"/>
              </a:rPr>
              <a:t>Prediction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endParaRPr lang="en-US" sz="2000" dirty="0" smtClean="0">
              <a:ea typeface="+mn-lt"/>
              <a:cs typeface="+mn-lt"/>
            </a:endParaRPr>
          </a:p>
          <a:p>
            <a:pPr lvl="1">
              <a:spcBef>
                <a:spcPts val="500"/>
              </a:spcBef>
              <a:buFont typeface="Wingdings" pitchFamily="2" charset="2"/>
              <a:buChar char="q"/>
            </a:pPr>
            <a:r>
              <a:rPr lang="en-US" sz="2000" dirty="0" smtClean="0">
                <a:ea typeface="+mn-lt"/>
                <a:cs typeface="+mn-lt"/>
              </a:rPr>
              <a:t>Advantages</a:t>
            </a:r>
          </a:p>
          <a:p>
            <a:pPr lvl="1">
              <a:spcBef>
                <a:spcPts val="500"/>
              </a:spcBef>
              <a:buFont typeface="Wingdings,Sans-Serif" pitchFamily="34" charset="0"/>
              <a:buChar char="Ø"/>
            </a:pPr>
            <a:endParaRPr lang="en-US" sz="2000" dirty="0" smtClean="0">
              <a:ea typeface="+mn-lt"/>
              <a:cs typeface="+mn-lt"/>
            </a:endParaRPr>
          </a:p>
          <a:p>
            <a:pPr lvl="1">
              <a:spcBef>
                <a:spcPts val="500"/>
              </a:spcBef>
              <a:buFont typeface="Wingdings,Sans-Serif" pitchFamily="34" charset="0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403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0455"/>
            <a:ext cx="8226490" cy="101790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C000"/>
                </a:solidFill>
                <a:ea typeface="+mj-lt"/>
                <a:cs typeface="+mj-lt"/>
              </a:rPr>
              <a:t>Abstract: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CB739A-2FD6-46C5-A657-4CC9D8D4A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736354"/>
            <a:ext cx="8957733" cy="4326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Why we need Health Insurance</a:t>
            </a:r>
            <a:endParaRPr lang="en-US" dirty="0"/>
          </a:p>
          <a:p>
            <a:pPr marL="285750" indent="-285750">
              <a:spcBef>
                <a:spcPts val="1000"/>
              </a:spcBef>
              <a:buFont typeface="Arial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How can  we get Health </a:t>
            </a:r>
            <a:r>
              <a:rPr lang="en-US" dirty="0" smtClean="0">
                <a:ea typeface="+mn-lt"/>
                <a:cs typeface="+mn-lt"/>
              </a:rPr>
              <a:t>Insurance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Why Health Insurance is important</a:t>
            </a:r>
          </a:p>
          <a:p>
            <a:pPr marL="285750" indent="-285750">
              <a:spcBef>
                <a:spcPts val="1000"/>
              </a:spcBef>
              <a:buFont typeface="Arial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Font typeface="Courier New" pitchFamily="34" charset="0"/>
              <a:buChar char="o"/>
            </a:pP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="" xmlns:a16="http://schemas.microsoft.com/office/drawing/2014/main" id="{786388EB-C819-4B57-A8E0-D1BB2DDDF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933" y="1925053"/>
            <a:ext cx="3505200" cy="397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7575" y="1117814"/>
            <a:ext cx="8199728" cy="69043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Calibri Light"/>
                <a:cs typeface="Calibri Light"/>
              </a:rPr>
              <a:t> </a:t>
            </a:r>
            <a:r>
              <a:rPr lang="en-US" sz="4800" b="1" dirty="0">
                <a:solidFill>
                  <a:srgbClr val="FFC000"/>
                </a:solidFill>
                <a:latin typeface="Calibri Light"/>
                <a:cs typeface="Calibri Light"/>
              </a:rPr>
              <a:t>Tools &amp; Technologies</a:t>
            </a:r>
            <a:endParaRPr lang="en-US" sz="4800" dirty="0">
              <a:solidFill>
                <a:srgbClr val="FFC000"/>
              </a:solidFill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39846" y="1214255"/>
            <a:ext cx="3205086" cy="13420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itchFamily="34" charset="0"/>
              <a:buChar char="q"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Anaconda </a:t>
            </a:r>
            <a:r>
              <a:rPr lang="en-US" sz="1600" dirty="0" smtClean="0">
                <a:solidFill>
                  <a:schemeClr val="tx2"/>
                </a:solidFill>
                <a:ea typeface="+mn-lt"/>
                <a:cs typeface="+mn-lt"/>
              </a:rPr>
              <a:t>Navigator:</a:t>
            </a:r>
          </a:p>
          <a:p>
            <a:pPr marL="342900" indent="-342900">
              <a:buFont typeface="Wingdings" pitchFamily="34" charset="0"/>
              <a:buChar char="q"/>
            </a:pPr>
            <a:r>
              <a:rPr lang="en-US" sz="1600" dirty="0"/>
              <a:t> is a desktop graphical user interface (GUI) included in </a:t>
            </a:r>
            <a:r>
              <a:rPr lang="en-US" sz="1600" b="1" dirty="0" smtClean="0"/>
              <a:t>Anaconda</a:t>
            </a:r>
            <a:r>
              <a:rPr lang="en-US" sz="1600" dirty="0" smtClean="0"/>
              <a:t> distribution.</a:t>
            </a:r>
            <a:endParaRPr lang="en-US" sz="1600" dirty="0"/>
          </a:p>
        </p:txBody>
      </p:sp>
      <p:pic>
        <p:nvPicPr>
          <p:cNvPr id="2050" name="Picture 2" descr="C:\Users\Prathap\Pictures\Anaconda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909" y="1314032"/>
            <a:ext cx="1182806" cy="59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rathap\Pictures\python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006" y="1428073"/>
            <a:ext cx="909606" cy="61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rathap\Pictures\ibm-wat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073" y="2543867"/>
            <a:ext cx="1456982" cy="14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Prathap\Pictures\Jupyter-1024x6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932" y="4804998"/>
            <a:ext cx="1048783" cy="70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Prathap\Pictures\Node-RE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780" y="4817333"/>
            <a:ext cx="996832" cy="90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86482" y="1027585"/>
            <a:ext cx="3529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4"/>
                </a:solidFill>
              </a:rPr>
              <a:t>Python</a:t>
            </a:r>
            <a:r>
              <a:rPr lang="en-US" dirty="0"/>
              <a:t> is an interpreted, high-level, general-purpose programming language. Created by Guido van Rossum and first released in </a:t>
            </a:r>
            <a:r>
              <a:rPr lang="en-US" dirty="0" smtClean="0"/>
              <a:t>1991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1000" y="3817922"/>
            <a:ext cx="2906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Jupyter Notebook</a:t>
            </a:r>
            <a:r>
              <a:rPr lang="en-US" dirty="0"/>
              <a:t> is an open-source web application </a:t>
            </a:r>
            <a:r>
              <a:rPr lang="en-US" dirty="0" smtClean="0"/>
              <a:t>that allows you to create and share documents that contain live code, equations, visualizations and narrative text. 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6482" y="4519440"/>
            <a:ext cx="2999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 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Node-RED</a:t>
            </a:r>
            <a:r>
              <a:rPr lang="en-US" dirty="0"/>
              <a:t> provides </a:t>
            </a:r>
            <a:r>
              <a:rPr lang="en-US" dirty="0" smtClean="0"/>
              <a:t> interface between the deployment model  and Graphical user Interface(GUI)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9">
            <a:extLst>
              <a:ext uri="{FF2B5EF4-FFF2-40B4-BE49-F238E27FC236}">
                <a16:creationId xmlns="" xmlns:a16="http://schemas.microsoft.com/office/drawing/2014/main" id="{6DB28135-6651-4BB4-AE19-F28667F06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467" y="703421"/>
            <a:ext cx="6917267" cy="5808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ea typeface="+mn-lt"/>
                <a:cs typeface="+mn-lt"/>
              </a:rPr>
              <a:t>DATASET: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Supervised Data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Attributes: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Independent Attributes(inputs)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Dependent Attributes(outputs)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Model prediction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Classification Model</a:t>
            </a:r>
          </a:p>
          <a:p>
            <a:endParaRPr lang="en-US" sz="4400" dirty="0"/>
          </a:p>
          <a:p>
            <a:endParaRPr lang="en-US" dirty="0"/>
          </a:p>
        </p:txBody>
      </p:sp>
      <p:pic>
        <p:nvPicPr>
          <p:cNvPr id="31" name="Picture 31">
            <a:extLst>
              <a:ext uri="{FF2B5EF4-FFF2-40B4-BE49-F238E27FC236}">
                <a16:creationId xmlns="" xmlns:a16="http://schemas.microsoft.com/office/drawing/2014/main" id="{E7590F29-B786-4641-99DB-E8C5F42BE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467" y="450380"/>
            <a:ext cx="5003799" cy="599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99042"/>
            <a:ext cx="9025467" cy="1024128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Choosing Best Model in  Classification: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1941237"/>
            <a:ext cx="8102600" cy="4597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1000"/>
              </a:spcBef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Logistic Regression</a:t>
            </a:r>
          </a:p>
          <a:p>
            <a:pPr marL="342900" indent="-342900">
              <a:spcBef>
                <a:spcPts val="1000"/>
              </a:spcBef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K-Nearest Neighbors (K-NN)</a:t>
            </a:r>
          </a:p>
          <a:p>
            <a:pPr marL="342900" indent="-342900">
              <a:spcBef>
                <a:spcPts val="1000"/>
              </a:spcBef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Support Vector Machine (SVM)</a:t>
            </a:r>
          </a:p>
          <a:p>
            <a:pPr marL="342900" indent="-342900">
              <a:spcBef>
                <a:spcPts val="1000"/>
              </a:spcBef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Random Forest</a:t>
            </a:r>
          </a:p>
          <a:p>
            <a:pPr marL="342900" indent="-342900">
              <a:spcBef>
                <a:spcPts val="1000"/>
              </a:spcBef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Decision tree</a:t>
            </a:r>
          </a:p>
          <a:p>
            <a:pPr marL="342900" indent="-342900">
              <a:spcBef>
                <a:spcPts val="1000"/>
              </a:spcBef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spcBef>
                <a:spcPts val="1000"/>
              </a:spcBef>
              <a:buFont typeface="Arial,Sans-Serif"/>
              <a:buChar char="•"/>
            </a:pP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342900" indent="-342900">
              <a:spcBef>
                <a:spcPts val="1000"/>
              </a:spcBef>
              <a:buFont typeface="Arial,Sans-Serif"/>
              <a:buChar char="•"/>
            </a:pP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342900" indent="-342900">
              <a:spcBef>
                <a:spcPts val="1000"/>
              </a:spcBef>
              <a:buFont typeface="Wingdings,Sans-Serif"/>
              <a:buChar char="Ø"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By observing the above 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bar graph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we conclude that  </a:t>
            </a:r>
            <a:r>
              <a:rPr lang="en-US" sz="2000" dirty="0" smtClean="0">
                <a:solidFill>
                  <a:srgbClr val="FF0000"/>
                </a:solidFill>
                <a:ea typeface="+mn-lt"/>
                <a:cs typeface="+mn-lt"/>
              </a:rPr>
              <a:t>“K-NN"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is the best model  for our dataset.</a:t>
            </a:r>
          </a:p>
          <a:p>
            <a:pPr marL="342900" indent="-342900">
              <a:spcBef>
                <a:spcPts val="1000"/>
              </a:spcBef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08AB5CD3-B5D9-4012-93C6-5FA960AF7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441760"/>
            <a:ext cx="4682066" cy="332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946" y="251253"/>
            <a:ext cx="3429000" cy="1210394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ea typeface="+mj-lt"/>
                <a:cs typeface="+mj-lt"/>
              </a:rPr>
              <a:t> </a:t>
            </a:r>
            <a:r>
              <a:rPr lang="en-US" sz="4400" dirty="0" smtClean="0">
                <a:solidFill>
                  <a:srgbClr val="FFFF00"/>
                </a:solidFill>
                <a:ea typeface="+mj-lt"/>
                <a:cs typeface="+mj-lt"/>
              </a:rPr>
              <a:t>K-NN</a:t>
            </a:r>
            <a:r>
              <a:rPr lang="en-US" sz="4400" dirty="0" smtClean="0">
                <a:solidFill>
                  <a:srgbClr val="7030A0"/>
                </a:solidFill>
                <a:ea typeface="+mj-lt"/>
                <a:cs typeface="+mj-lt"/>
              </a:rPr>
              <a:t> </a:t>
            </a:r>
            <a:r>
              <a:rPr lang="en-US" sz="4400" dirty="0">
                <a:solidFill>
                  <a:srgbClr val="FFFF00"/>
                </a:solidFill>
                <a:ea typeface="+mj-lt"/>
                <a:cs typeface="+mj-lt"/>
              </a:rPr>
              <a:t>Model</a:t>
            </a:r>
          </a:p>
          <a:p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781" y="1314704"/>
            <a:ext cx="4783667" cy="4233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/>
              <a:buChar char="v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What is knn model: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342900" indent="-342900">
              <a:buFont typeface="Wingdings"/>
              <a:buChar char="v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F625C6-7867-47D7-A754-0E68E6D2A2C0}"/>
              </a:ext>
            </a:extLst>
          </p:cNvPr>
          <p:cNvSpPr txBox="1"/>
          <p:nvPr/>
        </p:nvSpPr>
        <p:spPr>
          <a:xfrm>
            <a:off x="1735667" y="1862667"/>
            <a:ext cx="3555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It classifies the new data based on similarity measure..</a:t>
            </a:r>
            <a:endParaRPr lang="en-US" dirty="0"/>
          </a:p>
        </p:txBody>
      </p:sp>
      <p:sp>
        <p:nvSpPr>
          <p:cNvPr id="8" name="TextBox 1">
            <a:extLst>
              <a:ext uri="{FF2B5EF4-FFF2-40B4-BE49-F238E27FC236}">
                <a16:creationId xmlns="" xmlns:a16="http://schemas.microsoft.com/office/drawing/2014/main" id="{CD39C4F0-C495-413B-840D-09E04EA25A11}"/>
              </a:ext>
            </a:extLst>
          </p:cNvPr>
          <p:cNvSpPr txBox="1"/>
          <p:nvPr/>
        </p:nvSpPr>
        <p:spPr>
          <a:xfrm>
            <a:off x="1001637" y="2827412"/>
            <a:ext cx="3296556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is k in knn: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="" xmlns:a16="http://schemas.microsoft.com/office/drawing/2014/main" id="{870DDB28-34C1-4D74-9EC6-7EA0CDFAE6C0}"/>
              </a:ext>
            </a:extLst>
          </p:cNvPr>
          <p:cNvSpPr txBox="1"/>
          <p:nvPr/>
        </p:nvSpPr>
        <p:spPr>
          <a:xfrm>
            <a:off x="1843012" y="3569606"/>
            <a:ext cx="401319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dirty="0"/>
              <a:t>Number of nearest neighbors.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="" xmlns:a16="http://schemas.microsoft.com/office/drawing/2014/main" id="{1DBF7E3B-C2C8-42B7-A637-0EEDABC150F6}"/>
              </a:ext>
            </a:extLst>
          </p:cNvPr>
          <p:cNvSpPr txBox="1"/>
          <p:nvPr/>
        </p:nvSpPr>
        <p:spPr>
          <a:xfrm>
            <a:off x="1001637" y="4147009"/>
            <a:ext cx="4911270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How does the knn algorithm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works in my Model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="" xmlns:a16="http://schemas.microsoft.com/office/drawing/2014/main" id="{094A769C-86C8-42C8-82A0-54A109B90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614" y="1461647"/>
            <a:ext cx="3471332" cy="319319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32016"/>
              </p:ext>
            </p:extLst>
          </p:nvPr>
        </p:nvGraphicFramePr>
        <p:xfrm>
          <a:off x="1179096" y="4908885"/>
          <a:ext cx="5558590" cy="152057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79295"/>
                <a:gridCol w="2779295"/>
              </a:tblGrid>
              <a:tr h="4080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K-Value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K=6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8A89B72-4208-4B80-8419-DD972B635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895" y="0"/>
            <a:ext cx="8229600" cy="635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Prediction: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75" y="314325"/>
            <a:ext cx="3486150" cy="43291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53725" y="4780538"/>
            <a:ext cx="586338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3"/>
              </a:rPr>
              <a:t>Click here </a:t>
            </a:r>
            <a:r>
              <a:rPr lang="en-US" sz="2400" dirty="0">
                <a:solidFill>
                  <a:schemeClr val="accent1"/>
                </a:solidFill>
              </a:rPr>
              <a:t>f</a:t>
            </a:r>
            <a:r>
              <a:rPr lang="en-US" sz="2400" dirty="0" smtClean="0">
                <a:solidFill>
                  <a:schemeClr val="accent1"/>
                </a:solidFill>
              </a:rPr>
              <a:t>or predict this model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                        </a:t>
            </a:r>
            <a:r>
              <a:rPr lang="en-US" sz="2400" dirty="0" smtClean="0">
                <a:solidFill>
                  <a:srgbClr val="FFC000"/>
                </a:solidFill>
              </a:rPr>
              <a:t>or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You can directly access from the following URL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895" y="589546"/>
            <a:ext cx="6412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ENTER THE INPUTS AS ACCORDINGLY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32554"/>
              </p:ext>
            </p:extLst>
          </p:nvPr>
        </p:nvGraphicFramePr>
        <p:xfrm>
          <a:off x="340895" y="1051211"/>
          <a:ext cx="5973880" cy="340364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86940"/>
                <a:gridCol w="1493470"/>
                <a:gridCol w="1493470"/>
              </a:tblGrid>
              <a:tr h="433509">
                <a:tc rowSpan="2">
                  <a:txBody>
                    <a:bodyPr/>
                    <a:lstStyle/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GENDER: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FEMALE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335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MALE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33509">
                <a:tc rowSpan="2">
                  <a:txBody>
                    <a:bodyPr/>
                    <a:lstStyle/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SMOKER: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NON-SMOKER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335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SMOKER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16754">
                <a:tc rowSpan="4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REGION: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NE-US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167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NW-US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167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SE-US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16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SW-US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6958012" y="6015036"/>
            <a:ext cx="5028447" cy="5857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t</a:t>
            </a:r>
            <a:r>
              <a:rPr lang="en-US" sz="2800" dirty="0" smtClean="0">
                <a:solidFill>
                  <a:srgbClr val="FF0000"/>
                </a:solidFill>
              </a:rPr>
              <a:t>inyurl.com/sealions143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76566"/>
              </p:ext>
            </p:extLst>
          </p:nvPr>
        </p:nvGraphicFramePr>
        <p:xfrm>
          <a:off x="244642" y="5110311"/>
          <a:ext cx="6117056" cy="13747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58528"/>
                <a:gridCol w="3058528"/>
              </a:tblGrid>
              <a:tr h="3399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Predicted value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Result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5608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Insurance not</a:t>
                      </a:r>
                      <a:r>
                        <a:rPr lang="en-US" b="1" baseline="0" dirty="0" smtClean="0">
                          <a:solidFill>
                            <a:srgbClr val="FFFF00"/>
                          </a:solidFill>
                        </a:rPr>
                        <a:t> claimed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4480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Insurance</a:t>
                      </a:r>
                      <a:r>
                        <a:rPr lang="en-US" b="1" baseline="0" dirty="0" smtClean="0">
                          <a:solidFill>
                            <a:srgbClr val="FFFF00"/>
                          </a:solidFill>
                        </a:rPr>
                        <a:t>  claimed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0895" y="4710201"/>
            <a:ext cx="1884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OUTPUT: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14CB3C-DD6A-4589-8D58-5C0829F3884F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4FFF20D-36EF-4221-967D-256FA4FE1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5835C7-785B-4573-B65C-743B0CF8D8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</Words>
  <Application>Microsoft Office PowerPoint</Application>
  <PresentationFormat>Custom</PresentationFormat>
  <Paragraphs>113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Brushed Metal 16x9</vt:lpstr>
      <vt:lpstr>HEALTH  INSURANCE</vt:lpstr>
      <vt:lpstr>PowerPoint Presentation</vt:lpstr>
      <vt:lpstr>AGENDA:</vt:lpstr>
      <vt:lpstr>Abstract:</vt:lpstr>
      <vt:lpstr> Tools &amp; Technologies </vt:lpstr>
      <vt:lpstr>PowerPoint Presentation</vt:lpstr>
      <vt:lpstr>Choosing Best Model in  Classification:</vt:lpstr>
      <vt:lpstr> K-NN Model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270</cp:revision>
  <dcterms:created xsi:type="dcterms:W3CDTF">2013-07-31T17:44:39Z</dcterms:created>
  <dcterms:modified xsi:type="dcterms:W3CDTF">2019-07-17T04:48:16Z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