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96ef0f2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96ef0f2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96ef0f2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96ef0f2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6ef0f2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96ef0f2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96ef0f2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96ef0f2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96ef0f2c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96ef0f2c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96ef0f2c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96ef0f2c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96ef0f2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96ef0f2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96ef0f2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96ef0f2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6ef0f2c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6ef0f2c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96ef0f2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96ef0f2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94a09a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94a09a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96ef0f2c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96ef0f2c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94a09ad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94a09ad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4a09ad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94a09ad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94a09ad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94a09ad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96ef0f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96ef0f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6ef0f2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6ef0f2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6ef0f2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6ef0f2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96ef0f2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96ef0f2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4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CCS3102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Recall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Out of all actual positives, how many were correctly predicted.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High recall = few false negatives.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Important when missing a positive case is costly.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Example: Disease detection (missing a sick patient is dangerous).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Limitation: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Recall only considers True Positives (TP) and False Negatives (FN).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It does not account for False Positives (FP) — i.e., how many incorrect positive predictions the model makes.</a:t>
            </a:r>
            <a:endParaRPr sz="11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5096" t="5096"/>
          <a:stretch/>
        </p:blipFill>
        <p:spPr>
          <a:xfrm>
            <a:off x="2814463" y="305755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F1-score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You can’t always maximize both. Often increasing precision reduces recall, and vice versa.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Precision vs Recall Trade-off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b="1" lang="en" sz="1100">
                <a:solidFill>
                  <a:srgbClr val="595959"/>
                </a:solidFill>
              </a:rPr>
              <a:t>Harmonic Mean</a:t>
            </a:r>
            <a:endParaRPr b="1"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The harmonic mean is always less than or equal to the arithmetic mean. It gives more weight to the smaller value.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This means: if either precision or recall is very low, the F1 score will also be low.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400" y="2407375"/>
            <a:ext cx="4400249" cy="2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ROC Curve &amp; AUC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ROC Curve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Plots True Positive Rate (Recall / Sensitivity) vs False Positive Rate (Specificity) at different thresholds.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Shows how model performance changes with classification threshold.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 curve closer to top-left indicates better performance.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AUC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Measures the area under the ROC curve.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Ranges from 0 to 1. Closer to 1 = better model.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AUC = 0.5: No better than random.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AUC = 1.0: Perfect classifier.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79" y="2262350"/>
            <a:ext cx="3908226" cy="2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Precision - Recall Curve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PR Curve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 Precision-Recall Curve is a plot that shows the </a:t>
            </a:r>
            <a:r>
              <a:rPr lang="en" sz="1100">
                <a:solidFill>
                  <a:srgbClr val="595959"/>
                </a:solidFill>
              </a:rPr>
              <a:t>tradeoff</a:t>
            </a:r>
            <a:r>
              <a:rPr lang="en" sz="1100">
                <a:solidFill>
                  <a:srgbClr val="595959"/>
                </a:solidFill>
              </a:rPr>
              <a:t> between Precision (y-axis) and Recall (x-axis).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Shows how model performance changes with classification threshold.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 curve closer to top-right indicates better performance.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The PR curve is especially useful when the positive class is rare.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The PR curve focuses only on positive predictions, making it more informative in imbalanced scenarios.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AU-PRC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Measures the area under the ROC curve.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Ranges from 0 to 1. Closer to 1 = better model.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AU-PRC = 0.5: No better than random.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AU-PRC = 1.0: Perfect classifier.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200" y="2571750"/>
            <a:ext cx="2470249" cy="24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50" y="1108475"/>
            <a:ext cx="79438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Why is Data Scaling Important?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Machine Learning algorithms often rely on distance, gradient, or regularization. If features have very different scales: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eriod"/>
            </a:pPr>
            <a:r>
              <a:rPr lang="en" sz="1100">
                <a:solidFill>
                  <a:srgbClr val="595959"/>
                </a:solidFill>
              </a:rPr>
              <a:t>One feature may dominate others (e.g., age in years vs. salary in thousands).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eriod"/>
            </a:pPr>
            <a:r>
              <a:rPr lang="en" sz="1100">
                <a:solidFill>
                  <a:srgbClr val="595959"/>
                </a:solidFill>
              </a:rPr>
              <a:t>Algorithms may take longer to converge.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eriod"/>
            </a:pPr>
            <a:r>
              <a:rPr lang="en" sz="1100">
                <a:solidFill>
                  <a:srgbClr val="595959"/>
                </a:solidFill>
              </a:rPr>
              <a:t>Some algorithms may perform poorly or make wrong assumptions.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Example: K-Nearest Neighbors (KNN), Logistic Regression, SVM, and Gradient Descent-based models are very sensitive to feature scale.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55450" y="94640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Why is Data Scaling Important?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1️⃣ "One feature may dominate others"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🔔 Problem: When features are on very different scales, larger-scale features can overpower smaller ones.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💡 Example: Suppose you're building a model to predict if someone will buy a product based on: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Age (e.g., 20–70 years), Annual Salary (e.g., $20,000–$200,000)</a:t>
            </a:r>
            <a:endParaRPr sz="11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If you don’t scale, the salary values (in thousands) dominate the age values: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Unscaled Input Example: Age = 30, Salary = 150000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The model might "think" salary is much more important simply because 150000 &gt; 30 — even if age is more predictive.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⚠️ Affected Algorithms: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KNN: Uses distance - larger feature dominates distance.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SVM, Logistic Regression: May give higher weight to bigger-scaled features.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655450" y="94640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Why is Data Scaling Important?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2️⃣ "Algorithms may take longer to converge"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🔔 Problem: Some models (like logistic regression or neural networks) use gradient descent to optimize. If features are on different scales, the cost function surface becomes elongated/warped, making optimization slower.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💡 Intuition: Think of finding the bottom of a bowl (minimum). If the bowl is stretched in one direction, it’s harder for the algorithm to find the shortest path. It may zig-zag a lot before converging.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⚠️ Affected Algorithms: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Linear Regression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Logistic Regression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Neural Networks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✅ Scaling helps: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Smooth, symmetric optimization landscape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Faster and more stable training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655450" y="946400"/>
            <a:ext cx="7881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Why is Data Scaling Important?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3️⃣ "Some algorithms may perform poorly or make wrong assumptions"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🔔 Problem: Some algorithms (like PCA, SVM, or regularized regression) assume features are on the same scale. If not, they give unfair importance to features with larger values.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💡 Example: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PCA (Principal Component Analysis): </a:t>
            </a:r>
            <a:endParaRPr sz="1100">
              <a:solidFill>
                <a:srgbClr val="5959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Finds directions of max variance.</a:t>
            </a:r>
            <a:endParaRPr sz="1100">
              <a:solidFill>
                <a:srgbClr val="5959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If salary has larger magnitude, PCA will mostly capture salary variance, ignoring age even if it's important.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Regularization (L1/L2 penalty):</a:t>
            </a:r>
            <a:endParaRPr sz="1100">
              <a:solidFill>
                <a:srgbClr val="5959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Penalizes large coefficients.</a:t>
            </a:r>
            <a:endParaRPr sz="1100">
              <a:solidFill>
                <a:srgbClr val="5959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If a feature has larger scale, its coefficient may be smaller - but not because it's less important.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⚠️ Affected Algorithms: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PCA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SVM</a:t>
            </a:r>
            <a:endParaRPr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Ridge, Lasso Regression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433075" y="796550"/>
            <a:ext cx="7881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Types of Data Scaling Techniques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59" y="1223172"/>
            <a:ext cx="5706825" cy="3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F1-score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ROC Curves &amp; AUC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 Curves &amp; AU-PRC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Dummy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Standardization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Practical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Scaling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33075" y="796550"/>
            <a:ext cx="7881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Types of Data Scaling Techniques</a:t>
            </a:r>
            <a:endParaRPr b="1"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50" y="1144025"/>
            <a:ext cx="5667900" cy="3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 flipH="1" rot="10800000">
            <a:off x="2545325" y="4202200"/>
            <a:ext cx="1494900" cy="96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5"/>
          <p:cNvGrpSpPr/>
          <p:nvPr/>
        </p:nvGrpSpPr>
        <p:grpSpPr>
          <a:xfrm>
            <a:off x="370550" y="796550"/>
            <a:ext cx="8025600" cy="3962750"/>
            <a:chOff x="370550" y="796550"/>
            <a:chExt cx="8025600" cy="3962750"/>
          </a:xfrm>
        </p:grpSpPr>
        <p:sp>
          <p:nvSpPr>
            <p:cNvPr id="68" name="Google Shape;68;p15"/>
            <p:cNvSpPr txBox="1"/>
            <p:nvPr/>
          </p:nvSpPr>
          <p:spPr>
            <a:xfrm>
              <a:off x="2180350" y="880500"/>
              <a:ext cx="12774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Model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370550" y="796550"/>
              <a:ext cx="8025600" cy="3962750"/>
              <a:chOff x="370550" y="796550"/>
              <a:chExt cx="8025600" cy="3962750"/>
            </a:xfrm>
          </p:grpSpPr>
          <p:grpSp>
            <p:nvGrpSpPr>
              <p:cNvPr id="70" name="Google Shape;70;p15"/>
              <p:cNvGrpSpPr/>
              <p:nvPr/>
            </p:nvGrpSpPr>
            <p:grpSpPr>
              <a:xfrm>
                <a:off x="2992625" y="1329717"/>
                <a:ext cx="2670300" cy="1073113"/>
                <a:chOff x="625475" y="1579123"/>
                <a:chExt cx="2670300" cy="1679100"/>
              </a:xfrm>
            </p:grpSpPr>
            <p:sp>
              <p:nvSpPr>
                <p:cNvPr id="71" name="Google Shape;71;p15"/>
                <p:cNvSpPr/>
                <p:nvPr/>
              </p:nvSpPr>
              <p:spPr>
                <a:xfrm>
                  <a:off x="625475" y="1579123"/>
                  <a:ext cx="2670300" cy="1679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/>
                    <a:t>f(X) ~ y</a:t>
                  </a:r>
                  <a:endParaRPr sz="2000"/>
                </a:p>
              </p:txBody>
            </p:sp>
            <p:sp>
              <p:nvSpPr>
                <p:cNvPr id="72" name="Google Shape;72;p15"/>
                <p:cNvSpPr txBox="1"/>
                <p:nvPr/>
              </p:nvSpPr>
              <p:spPr>
                <a:xfrm>
                  <a:off x="1958150" y="2152552"/>
                  <a:ext cx="322500" cy="77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rgbClr val="000000"/>
                      </a:solidFill>
                    </a:rPr>
                    <a:t>~</a:t>
                  </a:r>
                  <a:endParaRPr sz="200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73" name="Google Shape;73;p15"/>
              <p:cNvCxnSpPr/>
              <p:nvPr/>
            </p:nvCxnSpPr>
            <p:spPr>
              <a:xfrm>
                <a:off x="2641375" y="1234250"/>
                <a:ext cx="1210500" cy="63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4" name="Google Shape;74;p15"/>
              <p:cNvCxnSpPr/>
              <p:nvPr/>
            </p:nvCxnSpPr>
            <p:spPr>
              <a:xfrm flipH="1">
                <a:off x="4759375" y="1258250"/>
                <a:ext cx="1287000" cy="63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5" name="Google Shape;75;p15"/>
              <p:cNvSpPr txBox="1"/>
              <p:nvPr/>
            </p:nvSpPr>
            <p:spPr>
              <a:xfrm>
                <a:off x="5629850" y="796550"/>
                <a:ext cx="2766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Target / Label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76" name="Google Shape;76;p15"/>
              <p:cNvCxnSpPr/>
              <p:nvPr/>
            </p:nvCxnSpPr>
            <p:spPr>
              <a:xfrm flipH="1">
                <a:off x="3909325" y="2021975"/>
                <a:ext cx="7251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4730475" y="2012250"/>
                <a:ext cx="8454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8" name="Google Shape;78;p15"/>
              <p:cNvSpPr txBox="1"/>
              <p:nvPr/>
            </p:nvSpPr>
            <p:spPr>
              <a:xfrm>
                <a:off x="3184075" y="2977575"/>
                <a:ext cx="1387800" cy="3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6AA84F"/>
                    </a:solidFill>
                  </a:rPr>
                  <a:t>Regression</a:t>
                </a:r>
                <a:endParaRPr sz="1800">
                  <a:solidFill>
                    <a:srgbClr val="6AA84F"/>
                  </a:solidFill>
                </a:endParaRPr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5094200" y="2977575"/>
                <a:ext cx="1552500" cy="32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6AA84F"/>
                    </a:solidFill>
                  </a:rPr>
                  <a:t>Classification</a:t>
                </a:r>
                <a:endParaRPr sz="1800">
                  <a:solidFill>
                    <a:srgbClr val="6AA84F"/>
                  </a:solidFill>
                </a:endParaRPr>
              </a:p>
            </p:txBody>
          </p:sp>
          <p:sp>
            <p:nvSpPr>
              <p:cNvPr id="80" name="Google Shape;80;p15"/>
              <p:cNvSpPr txBox="1"/>
              <p:nvPr/>
            </p:nvSpPr>
            <p:spPr>
              <a:xfrm>
                <a:off x="4423125" y="3942875"/>
                <a:ext cx="15225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6AA84F"/>
                    </a:solidFill>
                  </a:rPr>
                  <a:t>Binary</a:t>
                </a:r>
                <a:endParaRPr sz="1800">
                  <a:solidFill>
                    <a:srgbClr val="6AA84F"/>
                  </a:solidFill>
                </a:endParaRPr>
              </a:p>
            </p:txBody>
          </p:sp>
          <p:sp>
            <p:nvSpPr>
              <p:cNvPr id="81" name="Google Shape;81;p15"/>
              <p:cNvSpPr txBox="1"/>
              <p:nvPr/>
            </p:nvSpPr>
            <p:spPr>
              <a:xfrm>
                <a:off x="6155550" y="3942875"/>
                <a:ext cx="15225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6AA84F"/>
                    </a:solidFill>
                  </a:rPr>
                  <a:t>Multiclass</a:t>
                </a:r>
                <a:endParaRPr sz="1800">
                  <a:solidFill>
                    <a:srgbClr val="6AA84F"/>
                  </a:solidFill>
                </a:endParaRPr>
              </a:p>
            </p:txBody>
          </p:sp>
          <p:cxnSp>
            <p:nvCxnSpPr>
              <p:cNvPr id="82" name="Google Shape;82;p15"/>
              <p:cNvCxnSpPr>
                <a:stCxn id="79" idx="2"/>
              </p:cNvCxnSpPr>
              <p:nvPr/>
            </p:nvCxnSpPr>
            <p:spPr>
              <a:xfrm flipH="1">
                <a:off x="4922450" y="3299475"/>
                <a:ext cx="948000" cy="73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3" name="Google Shape;83;p15"/>
              <p:cNvCxnSpPr>
                <a:stCxn id="79" idx="2"/>
                <a:endCxn id="81" idx="0"/>
              </p:cNvCxnSpPr>
              <p:nvPr/>
            </p:nvCxnSpPr>
            <p:spPr>
              <a:xfrm>
                <a:off x="5870450" y="3299475"/>
                <a:ext cx="1046400" cy="64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" name="Google Shape;84;p15"/>
              <p:cNvSpPr/>
              <p:nvPr/>
            </p:nvSpPr>
            <p:spPr>
              <a:xfrm>
                <a:off x="4040150" y="3606700"/>
                <a:ext cx="1589700" cy="1152600"/>
              </a:xfrm>
              <a:prstGeom prst="ellipse">
                <a:avLst/>
              </a:prstGeom>
              <a:noFill/>
              <a:ln cap="flat" cmpd="sng" w="9525">
                <a:solidFill>
                  <a:srgbClr val="A61C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 txBox="1"/>
              <p:nvPr/>
            </p:nvSpPr>
            <p:spPr>
              <a:xfrm>
                <a:off x="370550" y="3952150"/>
                <a:ext cx="2766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A61C00"/>
                    </a:solidFill>
                  </a:rPr>
                  <a:t>Logistic Regression</a:t>
                </a:r>
                <a:endParaRPr sz="1800">
                  <a:solidFill>
                    <a:srgbClr val="A61C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180350" y="880500"/>
            <a:ext cx="1277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992625" y="1329717"/>
            <a:ext cx="2670300" cy="1073113"/>
            <a:chOff x="625475" y="1579123"/>
            <a:chExt cx="2670300" cy="1679100"/>
          </a:xfrm>
        </p:grpSpPr>
        <p:sp>
          <p:nvSpPr>
            <p:cNvPr id="93" name="Google Shape;93;p16"/>
            <p:cNvSpPr/>
            <p:nvPr/>
          </p:nvSpPr>
          <p:spPr>
            <a:xfrm>
              <a:off x="625475" y="1579123"/>
              <a:ext cx="2670300" cy="16791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f(X) ~ y</a:t>
              </a:r>
              <a:endParaRPr sz="2000"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958150" y="2152552"/>
              <a:ext cx="3225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</a:rPr>
                <a:t>~</a:t>
              </a:r>
              <a:endParaRPr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95" name="Google Shape;95;p16"/>
          <p:cNvCxnSpPr/>
          <p:nvPr/>
        </p:nvCxnSpPr>
        <p:spPr>
          <a:xfrm>
            <a:off x="2641375" y="1234250"/>
            <a:ext cx="12105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 flipH="1">
            <a:off x="4759375" y="1258250"/>
            <a:ext cx="12870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5629850" y="796550"/>
            <a:ext cx="27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Target / Label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 flipH="1">
            <a:off x="3621175" y="2936000"/>
            <a:ext cx="725100" cy="93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4644025" y="2905525"/>
            <a:ext cx="845400" cy="93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753125" y="2574275"/>
            <a:ext cx="1522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y</a:t>
            </a:r>
            <a:r>
              <a:rPr baseline="-25000" lang="en" sz="1800">
                <a:solidFill>
                  <a:srgbClr val="6AA84F"/>
                </a:solidFill>
              </a:rPr>
              <a:t>i </a:t>
            </a:r>
            <a:r>
              <a:rPr lang="en" sz="1800">
                <a:solidFill>
                  <a:srgbClr val="6AA84F"/>
                </a:solidFill>
              </a:rPr>
              <a:t>∈ {0, 1}</a:t>
            </a:r>
            <a:r>
              <a:rPr baseline="-25000" lang="en" sz="1800">
                <a:solidFill>
                  <a:srgbClr val="6AA84F"/>
                </a:solidFill>
              </a:rPr>
              <a:t> </a:t>
            </a:r>
            <a:endParaRPr baseline="-25000" sz="1800">
              <a:solidFill>
                <a:srgbClr val="6AA84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665400" y="3803600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Negative class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01275" y="3803600"/>
            <a:ext cx="19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Positive</a:t>
            </a:r>
            <a:r>
              <a:rPr lang="en" sz="1800">
                <a:solidFill>
                  <a:schemeClr val="dk2"/>
                </a:solidFill>
              </a:rPr>
              <a:t> class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81425" y="1647250"/>
            <a:ext cx="3000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 linear regression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f(X) = X.w      (-</a:t>
            </a:r>
            <a:r>
              <a:rPr b="1" lang="en" sz="1500">
                <a:solidFill>
                  <a:schemeClr val="dk2"/>
                </a:solidFill>
              </a:rPr>
              <a:t>∞, ∞</a:t>
            </a:r>
            <a:r>
              <a:rPr b="1" lang="en" sz="1200">
                <a:solidFill>
                  <a:schemeClr val="dk2"/>
                </a:solidFill>
              </a:rPr>
              <a:t>) </a:t>
            </a:r>
            <a:r>
              <a:rPr b="1" lang="en" sz="1500">
                <a:solidFill>
                  <a:schemeClr val="dk2"/>
                </a:solidFill>
              </a:rPr>
              <a:t>∊IR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But for logistic regression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f(X) = </a:t>
            </a:r>
            <a:r>
              <a:rPr b="1" lang="en" sz="1200">
                <a:solidFill>
                  <a:srgbClr val="6AA84F"/>
                </a:solidFill>
              </a:rPr>
              <a:t>sigmoid(</a:t>
            </a:r>
            <a:r>
              <a:rPr b="1" lang="en" sz="1200">
                <a:solidFill>
                  <a:schemeClr val="dk2"/>
                </a:solidFill>
              </a:rPr>
              <a:t>X.w</a:t>
            </a:r>
            <a:r>
              <a:rPr b="1" lang="en" sz="1200">
                <a:solidFill>
                  <a:srgbClr val="6AA84F"/>
                </a:solidFill>
              </a:rPr>
              <a:t>)</a:t>
            </a:r>
            <a:r>
              <a:rPr b="1" lang="en" sz="1200">
                <a:solidFill>
                  <a:schemeClr val="dk2"/>
                </a:solidFill>
              </a:rPr>
              <a:t>      (</a:t>
            </a:r>
            <a:r>
              <a:rPr b="1" lang="en" sz="1500">
                <a:solidFill>
                  <a:schemeClr val="dk2"/>
                </a:solidFill>
              </a:rPr>
              <a:t>0, 1</a:t>
            </a:r>
            <a:r>
              <a:rPr b="1" lang="en" sz="1200">
                <a:solidFill>
                  <a:schemeClr val="dk2"/>
                </a:solidFill>
              </a:rPr>
              <a:t>) </a:t>
            </a:r>
            <a:r>
              <a:rPr b="1" lang="en" sz="1500">
                <a:solidFill>
                  <a:schemeClr val="dk2"/>
                </a:solidFill>
              </a:rPr>
              <a:t>∊IR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Then we apply a threshold to the outcome to get binary labels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 example &gt;= 0.5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125" y="948913"/>
            <a:ext cx="4657774" cy="310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18600" y="113550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After training a model, we need to evaluate its performance on unseen data. This helps answer:</a:t>
            </a:r>
            <a:endParaRPr b="1"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b="1" lang="en" sz="1100">
                <a:solidFill>
                  <a:srgbClr val="595959"/>
                </a:solidFill>
              </a:rPr>
              <a:t>How well is the model generalizing?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b="1" lang="en" sz="1100">
                <a:solidFill>
                  <a:srgbClr val="595959"/>
                </a:solidFill>
              </a:rPr>
              <a:t>Is it making useful predictions?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b="1" lang="en" sz="1100">
                <a:solidFill>
                  <a:srgbClr val="595959"/>
                </a:solidFill>
              </a:rPr>
              <a:t>Which model is best?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60600" y="89860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Confusion Matrix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What it is: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A table used to describe the performance of a classification model.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It helps visualize errors and understand types of mistakes the model is making.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2112500"/>
            <a:ext cx="3819099" cy="2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399" y="2067825"/>
            <a:ext cx="4981324" cy="2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13750" y="9276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Accuracy</a:t>
            </a:r>
            <a:endParaRPr b="1"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When to use</a:t>
            </a:r>
            <a:r>
              <a:rPr lang="en" sz="1100">
                <a:solidFill>
                  <a:srgbClr val="595959"/>
                </a:solidFill>
              </a:rPr>
              <a:t>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When classes are balanced.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Gives overall correctness of the model.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Limitation: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Misleading in imbalanced datasets. E.g., predicting 100% "no disease" in 99% healthy population gives 99% accuracy — but it's useless.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88" y="2658775"/>
            <a:ext cx="3250225" cy="18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13750" y="796550"/>
            <a:ext cx="684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Precision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Why it’s useful: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Out of all positive predictions, how many were actually correct.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High precision = few false positives.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Important when false positives are costly.</a:t>
            </a:r>
            <a:endParaRPr sz="1100">
              <a:solidFill>
                <a:srgbClr val="595959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Example: Predicting spam emails (you don’t want to mark genuine emails as spam).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Limitation: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In imbalanced datasets, where positives are rare, a model might get high precision by predicting very few positives. But this doesn't mean it's useful — because it might fail to detect most positive cases.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 sz="1100">
                <a:solidFill>
                  <a:srgbClr val="595959"/>
                </a:solidFill>
              </a:rPr>
              <a:t>It doesn't care about False Negatives (FN) — i.e., how many actual positives the model missed.</a:t>
            </a:r>
            <a:endParaRPr sz="11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3929" l="0" r="0" t="-3929"/>
          <a:stretch/>
        </p:blipFill>
        <p:spPr>
          <a:xfrm>
            <a:off x="2673376" y="3045300"/>
            <a:ext cx="3277451" cy="184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