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5bb5ed8e26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35bb5ed8e26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35bb5ed8e26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35bb5ed8e26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35bb5ed8e26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35bb5ed8e26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35bb5ed8e26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35bb5ed8e26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35bb5ed8e26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35bb5ed8e26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35bb5ed8e26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35bb5ed8e26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35bb5ed8e26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35bb5ed8e26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35bb5ed8e26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35bb5ed8e26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35bb5ed8e26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35bb5ed8e26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35bb5ed8e26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35bb5ed8e26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3533629686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3533629686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35bb5ed8e26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35bb5ed8e26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35bb5ed8e26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35bb5ed8e26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35bb5ed8e26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35bb5ed8e26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35bb5ed8e26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35bb5ed8e26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35bb5ed8e26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35bb5ed8e26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35bb5ed8e26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35bb5ed8e26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35bb5ed8e26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35bb5ed8e26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35bb5ed8e26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35bb5ed8e26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35bb5ed8e26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35bb5ed8e26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35bb5ed8e26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35bb5ed8e26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54c6b34b4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54c6b34b4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35bb5ed8e26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35bb5ed8e26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35bb5ed8e26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35bb5ed8e26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35bb5ed8e26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35bb5ed8e26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35bb5ed8e26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35bb5ed8e26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35bb5ed8e26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35bb5ed8e26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35bb5ed8e26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35bb5ed8e26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35bb5ed8e26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35bb5ed8e26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35bb5ed8e26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35bb5ed8e26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35bb5ed8e26_0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35bb5ed8e26_0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35bb5ed8e26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35bb5ed8e26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5bb5ed8e26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5bb5ed8e26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35bb5ed8e26_0_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35bb5ed8e26_0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5bb5ed8e2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5bb5ed8e2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5bb5ed8e2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5bb5ed8e2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5bb5ed8e26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5bb5ed8e26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35bb5ed8e26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35bb5ed8e26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35bb5ed8e26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35bb5ed8e26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311700" y="194297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Introduction to Machine Learning</a:t>
            </a:r>
            <a:endParaRPr/>
          </a:p>
          <a:p>
            <a:pPr indent="0" lvl="0" marL="0" rtl="0" algn="ctr">
              <a:spcBef>
                <a:spcPts val="0"/>
              </a:spcBef>
              <a:spcAft>
                <a:spcPts val="0"/>
              </a:spcAft>
              <a:buNone/>
            </a:pPr>
            <a:r>
              <a:rPr lang="en"/>
              <a:t>CCS3102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Supervised Learning</a:t>
            </a:r>
            <a:endParaRPr/>
          </a:p>
        </p:txBody>
      </p:sp>
      <p:sp>
        <p:nvSpPr>
          <p:cNvPr id="241" name="Google Shape;241;p22"/>
          <p:cNvSpPr txBox="1"/>
          <p:nvPr/>
        </p:nvSpPr>
        <p:spPr>
          <a:xfrm>
            <a:off x="437850" y="1472325"/>
            <a:ext cx="7587900" cy="372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2"/>
                </a:solidFill>
              </a:rPr>
              <a:t>This is a subset of the broader hypothesis space, created by imposing constraints or biases on the possible hypotheses. These biases can be explicit (e.g., specifying that the algorithm should only consider linear models) or implicit (e.g., the algorithm's structure favoring certain types of patterns).</a:t>
            </a:r>
            <a:endParaRPr sz="1500">
              <a:solidFill>
                <a:schemeClr val="dk2"/>
              </a:solidFill>
            </a:endParaRPr>
          </a:p>
          <a:p>
            <a:pPr indent="0" lvl="0" marL="0" rtl="0" algn="l">
              <a:spcBef>
                <a:spcPts val="0"/>
              </a:spcBef>
              <a:spcAft>
                <a:spcPts val="0"/>
              </a:spcAft>
              <a:buNone/>
            </a:pPr>
            <a:r>
              <a:t/>
            </a:r>
            <a:endParaRPr sz="1500">
              <a:solidFill>
                <a:schemeClr val="dk2"/>
              </a:solidFill>
            </a:endParaRPr>
          </a:p>
          <a:p>
            <a:pPr indent="0" lvl="0" marL="0" rtl="0" algn="l">
              <a:spcBef>
                <a:spcPts val="0"/>
              </a:spcBef>
              <a:spcAft>
                <a:spcPts val="0"/>
              </a:spcAft>
              <a:buNone/>
            </a:pPr>
            <a:r>
              <a:rPr lang="en" sz="1500">
                <a:solidFill>
                  <a:schemeClr val="dk2"/>
                </a:solidFill>
              </a:rPr>
              <a:t>A biased hypothesis space can lead to faster learning and potentially better generalization if the bias is well-chosen and aligns with the underlying structure of the data. However, a poorly chosen bias can limit the model's ability to learn complex relationships and can lead to suboptimal performance.</a:t>
            </a:r>
            <a:endParaRPr sz="1500">
              <a:solidFill>
                <a:schemeClr val="dk2"/>
              </a:solidFill>
            </a:endParaRPr>
          </a:p>
        </p:txBody>
      </p:sp>
      <p:sp>
        <p:nvSpPr>
          <p:cNvPr id="242" name="Google Shape;242;p22"/>
          <p:cNvSpPr txBox="1"/>
          <p:nvPr/>
        </p:nvSpPr>
        <p:spPr>
          <a:xfrm>
            <a:off x="437850" y="971950"/>
            <a:ext cx="6207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2"/>
                </a:solidFill>
              </a:rPr>
              <a:t>We need a biased Hypothesis space</a:t>
            </a:r>
            <a:endParaRPr sz="15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Supervised Learning</a:t>
            </a:r>
            <a:endParaRPr/>
          </a:p>
        </p:txBody>
      </p:sp>
      <p:sp>
        <p:nvSpPr>
          <p:cNvPr id="248" name="Google Shape;248;p23"/>
          <p:cNvSpPr txBox="1"/>
          <p:nvPr/>
        </p:nvSpPr>
        <p:spPr>
          <a:xfrm>
            <a:off x="437850" y="1472325"/>
            <a:ext cx="7587900" cy="37290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dk2"/>
              </a:buClr>
              <a:buSzPts val="1500"/>
              <a:buAutoNum type="arabicPeriod"/>
            </a:pPr>
            <a:r>
              <a:rPr lang="en" sz="1500">
                <a:solidFill>
                  <a:schemeClr val="dk2"/>
                </a:solidFill>
              </a:rPr>
              <a:t>Linear Regression: The hypothesis space is limited to linear functions, introducing a bias towards linear relationships. </a:t>
            </a:r>
            <a:endParaRPr sz="1500">
              <a:solidFill>
                <a:schemeClr val="dk2"/>
              </a:solidFill>
            </a:endParaRPr>
          </a:p>
          <a:p>
            <a:pPr indent="-323850" lvl="0" marL="457200" rtl="0" algn="l">
              <a:spcBef>
                <a:spcPts val="0"/>
              </a:spcBef>
              <a:spcAft>
                <a:spcPts val="0"/>
              </a:spcAft>
              <a:buClr>
                <a:schemeClr val="dk2"/>
              </a:buClr>
              <a:buSzPts val="1500"/>
              <a:buAutoNum type="arabicPeriod"/>
            </a:pPr>
            <a:r>
              <a:rPr lang="en" sz="1500">
                <a:solidFill>
                  <a:schemeClr val="dk2"/>
                </a:solidFill>
              </a:rPr>
              <a:t>Decision Trees: The hypothesis space can be restricted to a certain depth, limiting the complexity of the decision rules, which introduces a bias towards simpler decision boundaries. </a:t>
            </a:r>
            <a:endParaRPr sz="1500">
              <a:solidFill>
                <a:schemeClr val="dk2"/>
              </a:solidFill>
            </a:endParaRPr>
          </a:p>
          <a:p>
            <a:pPr indent="-323850" lvl="0" marL="457200" rtl="0" algn="l">
              <a:spcBef>
                <a:spcPts val="0"/>
              </a:spcBef>
              <a:spcAft>
                <a:spcPts val="0"/>
              </a:spcAft>
              <a:buClr>
                <a:schemeClr val="dk2"/>
              </a:buClr>
              <a:buSzPts val="1500"/>
              <a:buAutoNum type="arabicPeriod"/>
            </a:pPr>
            <a:r>
              <a:rPr lang="en" sz="1500">
                <a:solidFill>
                  <a:schemeClr val="dk2"/>
                </a:solidFill>
              </a:rPr>
              <a:t>Neural Networks: The architecture and parameters of a neural network (e.g., number of layers, activation functions) introduce biases that influence the type of patterns the network can learn.</a:t>
            </a:r>
            <a:endParaRPr sz="1500">
              <a:solidFill>
                <a:schemeClr val="dk2"/>
              </a:solidFill>
            </a:endParaRPr>
          </a:p>
        </p:txBody>
      </p:sp>
      <p:sp>
        <p:nvSpPr>
          <p:cNvPr id="249" name="Google Shape;249;p23"/>
          <p:cNvSpPr txBox="1"/>
          <p:nvPr/>
        </p:nvSpPr>
        <p:spPr>
          <a:xfrm>
            <a:off x="437850" y="971950"/>
            <a:ext cx="2771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Examples of biases</a:t>
            </a:r>
            <a:endParaRPr sz="18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 Life Cycle</a:t>
            </a:r>
            <a:endParaRPr/>
          </a:p>
        </p:txBody>
      </p:sp>
      <p:sp>
        <p:nvSpPr>
          <p:cNvPr id="255" name="Google Shape;255;p24"/>
          <p:cNvSpPr/>
          <p:nvPr/>
        </p:nvSpPr>
        <p:spPr>
          <a:xfrm>
            <a:off x="1371250" y="2386475"/>
            <a:ext cx="986400" cy="572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Business Goal</a:t>
            </a:r>
            <a:endParaRPr sz="1200"/>
          </a:p>
        </p:txBody>
      </p:sp>
      <p:sp>
        <p:nvSpPr>
          <p:cNvPr id="256" name="Google Shape;256;p24"/>
          <p:cNvSpPr/>
          <p:nvPr/>
        </p:nvSpPr>
        <p:spPr>
          <a:xfrm>
            <a:off x="2168425" y="1520425"/>
            <a:ext cx="986400" cy="572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ML Problem Framing</a:t>
            </a:r>
            <a:endParaRPr sz="1200"/>
          </a:p>
        </p:txBody>
      </p:sp>
      <p:sp>
        <p:nvSpPr>
          <p:cNvPr id="257" name="Google Shape;257;p24"/>
          <p:cNvSpPr/>
          <p:nvPr/>
        </p:nvSpPr>
        <p:spPr>
          <a:xfrm>
            <a:off x="3759425" y="1116250"/>
            <a:ext cx="1028100" cy="572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Data </a:t>
            </a:r>
            <a:r>
              <a:rPr lang="en" sz="1200"/>
              <a:t>Collection</a:t>
            </a:r>
            <a:endParaRPr sz="1200"/>
          </a:p>
        </p:txBody>
      </p:sp>
      <p:sp>
        <p:nvSpPr>
          <p:cNvPr id="258" name="Google Shape;258;p24"/>
          <p:cNvSpPr/>
          <p:nvPr/>
        </p:nvSpPr>
        <p:spPr>
          <a:xfrm>
            <a:off x="5318375" y="1438625"/>
            <a:ext cx="986400" cy="572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Data Cleaning</a:t>
            </a:r>
            <a:endParaRPr sz="1200"/>
          </a:p>
        </p:txBody>
      </p:sp>
      <p:sp>
        <p:nvSpPr>
          <p:cNvPr id="259" name="Google Shape;259;p24"/>
          <p:cNvSpPr/>
          <p:nvPr/>
        </p:nvSpPr>
        <p:spPr>
          <a:xfrm>
            <a:off x="6409000" y="2386475"/>
            <a:ext cx="1092000" cy="572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Feature Engineering</a:t>
            </a:r>
            <a:endParaRPr sz="1200"/>
          </a:p>
        </p:txBody>
      </p:sp>
      <p:sp>
        <p:nvSpPr>
          <p:cNvPr id="260" name="Google Shape;260;p24"/>
          <p:cNvSpPr/>
          <p:nvPr/>
        </p:nvSpPr>
        <p:spPr>
          <a:xfrm>
            <a:off x="6163600" y="3272050"/>
            <a:ext cx="1092000" cy="572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Model Training</a:t>
            </a:r>
            <a:endParaRPr sz="1200"/>
          </a:p>
        </p:txBody>
      </p:sp>
      <p:sp>
        <p:nvSpPr>
          <p:cNvPr id="261" name="Google Shape;261;p24"/>
          <p:cNvSpPr/>
          <p:nvPr/>
        </p:nvSpPr>
        <p:spPr>
          <a:xfrm>
            <a:off x="4962325" y="4192500"/>
            <a:ext cx="1092000" cy="572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Model Evaluation</a:t>
            </a:r>
            <a:endParaRPr sz="1200"/>
          </a:p>
        </p:txBody>
      </p:sp>
      <p:sp>
        <p:nvSpPr>
          <p:cNvPr id="262" name="Google Shape;262;p24"/>
          <p:cNvSpPr/>
          <p:nvPr/>
        </p:nvSpPr>
        <p:spPr>
          <a:xfrm>
            <a:off x="2835625" y="4192500"/>
            <a:ext cx="1092000" cy="572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Deployment</a:t>
            </a:r>
            <a:endParaRPr sz="1200"/>
          </a:p>
        </p:txBody>
      </p:sp>
      <p:sp>
        <p:nvSpPr>
          <p:cNvPr id="263" name="Google Shape;263;p24"/>
          <p:cNvSpPr/>
          <p:nvPr/>
        </p:nvSpPr>
        <p:spPr>
          <a:xfrm>
            <a:off x="1692350" y="3394400"/>
            <a:ext cx="1092000" cy="572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Monitoring</a:t>
            </a:r>
            <a:endParaRPr sz="1200"/>
          </a:p>
        </p:txBody>
      </p:sp>
      <p:sp>
        <p:nvSpPr>
          <p:cNvPr id="264" name="Google Shape;264;p24"/>
          <p:cNvSpPr txBox="1"/>
          <p:nvPr/>
        </p:nvSpPr>
        <p:spPr>
          <a:xfrm>
            <a:off x="2474825" y="2540300"/>
            <a:ext cx="1284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2"/>
                </a:solidFill>
              </a:rPr>
              <a:t>Start Here</a:t>
            </a:r>
            <a:endParaRPr sz="1100">
              <a:solidFill>
                <a:schemeClr val="dk2"/>
              </a:solidFill>
            </a:endParaRPr>
          </a:p>
        </p:txBody>
      </p:sp>
      <p:cxnSp>
        <p:nvCxnSpPr>
          <p:cNvPr id="265" name="Google Shape;265;p24"/>
          <p:cNvCxnSpPr>
            <a:stCxn id="255" idx="0"/>
            <a:endCxn id="256" idx="1"/>
          </p:cNvCxnSpPr>
          <p:nvPr/>
        </p:nvCxnSpPr>
        <p:spPr>
          <a:xfrm flipH="1" rot="10800000">
            <a:off x="1864450" y="1806875"/>
            <a:ext cx="303900" cy="579600"/>
          </a:xfrm>
          <a:prstGeom prst="straightConnector1">
            <a:avLst/>
          </a:prstGeom>
          <a:noFill/>
          <a:ln cap="flat" cmpd="sng" w="9525">
            <a:solidFill>
              <a:schemeClr val="dk2"/>
            </a:solidFill>
            <a:prstDash val="solid"/>
            <a:round/>
            <a:headEnd len="med" w="med" type="none"/>
            <a:tailEnd len="med" w="med" type="triangle"/>
          </a:ln>
        </p:spPr>
      </p:cxnSp>
      <p:cxnSp>
        <p:nvCxnSpPr>
          <p:cNvPr id="266" name="Google Shape;266;p24"/>
          <p:cNvCxnSpPr>
            <a:stCxn id="256" idx="3"/>
            <a:endCxn id="257" idx="1"/>
          </p:cNvCxnSpPr>
          <p:nvPr/>
        </p:nvCxnSpPr>
        <p:spPr>
          <a:xfrm flipH="1" rot="10800000">
            <a:off x="3154825" y="1402675"/>
            <a:ext cx="604500" cy="404100"/>
          </a:xfrm>
          <a:prstGeom prst="straightConnector1">
            <a:avLst/>
          </a:prstGeom>
          <a:noFill/>
          <a:ln cap="flat" cmpd="sng" w="9525">
            <a:solidFill>
              <a:schemeClr val="dk2"/>
            </a:solidFill>
            <a:prstDash val="solid"/>
            <a:round/>
            <a:headEnd len="med" w="med" type="none"/>
            <a:tailEnd len="med" w="med" type="triangle"/>
          </a:ln>
        </p:spPr>
      </p:cxnSp>
      <p:cxnSp>
        <p:nvCxnSpPr>
          <p:cNvPr id="267" name="Google Shape;267;p24"/>
          <p:cNvCxnSpPr>
            <a:stCxn id="257" idx="3"/>
            <a:endCxn id="258" idx="1"/>
          </p:cNvCxnSpPr>
          <p:nvPr/>
        </p:nvCxnSpPr>
        <p:spPr>
          <a:xfrm>
            <a:off x="4787525" y="1402600"/>
            <a:ext cx="531000" cy="322500"/>
          </a:xfrm>
          <a:prstGeom prst="straightConnector1">
            <a:avLst/>
          </a:prstGeom>
          <a:noFill/>
          <a:ln cap="flat" cmpd="sng" w="9525">
            <a:solidFill>
              <a:schemeClr val="dk2"/>
            </a:solidFill>
            <a:prstDash val="solid"/>
            <a:round/>
            <a:headEnd len="med" w="med" type="none"/>
            <a:tailEnd len="med" w="med" type="triangle"/>
          </a:ln>
        </p:spPr>
      </p:cxnSp>
      <p:cxnSp>
        <p:nvCxnSpPr>
          <p:cNvPr id="268" name="Google Shape;268;p24"/>
          <p:cNvCxnSpPr>
            <a:stCxn id="258" idx="3"/>
            <a:endCxn id="259" idx="0"/>
          </p:cNvCxnSpPr>
          <p:nvPr/>
        </p:nvCxnSpPr>
        <p:spPr>
          <a:xfrm>
            <a:off x="6304775" y="1724975"/>
            <a:ext cx="650100" cy="661500"/>
          </a:xfrm>
          <a:prstGeom prst="straightConnector1">
            <a:avLst/>
          </a:prstGeom>
          <a:noFill/>
          <a:ln cap="flat" cmpd="sng" w="9525">
            <a:solidFill>
              <a:schemeClr val="dk2"/>
            </a:solidFill>
            <a:prstDash val="solid"/>
            <a:round/>
            <a:headEnd len="med" w="med" type="none"/>
            <a:tailEnd len="med" w="med" type="triangle"/>
          </a:ln>
        </p:spPr>
      </p:cxnSp>
      <p:cxnSp>
        <p:nvCxnSpPr>
          <p:cNvPr id="269" name="Google Shape;269;p24"/>
          <p:cNvCxnSpPr>
            <a:stCxn id="259" idx="2"/>
            <a:endCxn id="260" idx="0"/>
          </p:cNvCxnSpPr>
          <p:nvPr/>
        </p:nvCxnSpPr>
        <p:spPr>
          <a:xfrm flipH="1">
            <a:off x="6709600" y="2959175"/>
            <a:ext cx="245400" cy="312900"/>
          </a:xfrm>
          <a:prstGeom prst="straightConnector1">
            <a:avLst/>
          </a:prstGeom>
          <a:noFill/>
          <a:ln cap="flat" cmpd="sng" w="9525">
            <a:solidFill>
              <a:schemeClr val="dk2"/>
            </a:solidFill>
            <a:prstDash val="solid"/>
            <a:round/>
            <a:headEnd len="med" w="med" type="none"/>
            <a:tailEnd len="med" w="med" type="triangle"/>
          </a:ln>
        </p:spPr>
      </p:cxnSp>
      <p:cxnSp>
        <p:nvCxnSpPr>
          <p:cNvPr id="270" name="Google Shape;270;p24"/>
          <p:cNvCxnSpPr>
            <a:stCxn id="260" idx="2"/>
            <a:endCxn id="261" idx="3"/>
          </p:cNvCxnSpPr>
          <p:nvPr/>
        </p:nvCxnSpPr>
        <p:spPr>
          <a:xfrm flipH="1">
            <a:off x="6054400" y="3844750"/>
            <a:ext cx="655200" cy="634200"/>
          </a:xfrm>
          <a:prstGeom prst="straightConnector1">
            <a:avLst/>
          </a:prstGeom>
          <a:noFill/>
          <a:ln cap="flat" cmpd="sng" w="9525">
            <a:solidFill>
              <a:schemeClr val="dk2"/>
            </a:solidFill>
            <a:prstDash val="solid"/>
            <a:round/>
            <a:headEnd len="med" w="med" type="none"/>
            <a:tailEnd len="med" w="med" type="triangle"/>
          </a:ln>
        </p:spPr>
      </p:cxnSp>
      <p:cxnSp>
        <p:nvCxnSpPr>
          <p:cNvPr id="271" name="Google Shape;271;p24"/>
          <p:cNvCxnSpPr>
            <a:stCxn id="261" idx="1"/>
            <a:endCxn id="262" idx="3"/>
          </p:cNvCxnSpPr>
          <p:nvPr/>
        </p:nvCxnSpPr>
        <p:spPr>
          <a:xfrm rot="10800000">
            <a:off x="3927625" y="4478850"/>
            <a:ext cx="1034700" cy="0"/>
          </a:xfrm>
          <a:prstGeom prst="straightConnector1">
            <a:avLst/>
          </a:prstGeom>
          <a:noFill/>
          <a:ln cap="flat" cmpd="sng" w="9525">
            <a:solidFill>
              <a:schemeClr val="dk2"/>
            </a:solidFill>
            <a:prstDash val="solid"/>
            <a:round/>
            <a:headEnd len="med" w="med" type="none"/>
            <a:tailEnd len="med" w="med" type="triangle"/>
          </a:ln>
        </p:spPr>
      </p:cxnSp>
      <p:cxnSp>
        <p:nvCxnSpPr>
          <p:cNvPr id="272" name="Google Shape;272;p24"/>
          <p:cNvCxnSpPr>
            <a:stCxn id="262" idx="1"/>
            <a:endCxn id="263" idx="2"/>
          </p:cNvCxnSpPr>
          <p:nvPr/>
        </p:nvCxnSpPr>
        <p:spPr>
          <a:xfrm rot="10800000">
            <a:off x="2238325" y="3967050"/>
            <a:ext cx="597300" cy="511800"/>
          </a:xfrm>
          <a:prstGeom prst="straightConnector1">
            <a:avLst/>
          </a:prstGeom>
          <a:noFill/>
          <a:ln cap="flat" cmpd="sng" w="9525">
            <a:solidFill>
              <a:schemeClr val="dk2"/>
            </a:solidFill>
            <a:prstDash val="solid"/>
            <a:round/>
            <a:headEnd len="med" w="med" type="none"/>
            <a:tailEnd len="med" w="med" type="triangle"/>
          </a:ln>
        </p:spPr>
      </p:cxnSp>
      <p:cxnSp>
        <p:nvCxnSpPr>
          <p:cNvPr id="273" name="Google Shape;273;p24"/>
          <p:cNvCxnSpPr>
            <a:stCxn id="263" idx="0"/>
            <a:endCxn id="255" idx="2"/>
          </p:cNvCxnSpPr>
          <p:nvPr/>
        </p:nvCxnSpPr>
        <p:spPr>
          <a:xfrm rot="10800000">
            <a:off x="1864550" y="2959100"/>
            <a:ext cx="373800" cy="435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 Life Cycle</a:t>
            </a:r>
            <a:endParaRPr/>
          </a:p>
        </p:txBody>
      </p:sp>
      <p:sp>
        <p:nvSpPr>
          <p:cNvPr id="279" name="Google Shape;279;p25"/>
          <p:cNvSpPr txBox="1"/>
          <p:nvPr/>
        </p:nvSpPr>
        <p:spPr>
          <a:xfrm>
            <a:off x="457100" y="1294300"/>
            <a:ext cx="6842100" cy="3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Business Goal</a:t>
            </a:r>
            <a:endParaRPr sz="1800">
              <a:solidFill>
                <a:schemeClr val="dk2"/>
              </a:solidFill>
            </a:endParaRPr>
          </a:p>
          <a:p>
            <a:pPr indent="-342900" lvl="0" marL="457200" rtl="0" algn="l">
              <a:spcBef>
                <a:spcPts val="0"/>
              </a:spcBef>
              <a:spcAft>
                <a:spcPts val="0"/>
              </a:spcAft>
              <a:buClr>
                <a:schemeClr val="dk2"/>
              </a:buClr>
              <a:buSzPts val="1800"/>
              <a:buAutoNum type="arabicPeriod"/>
            </a:pPr>
            <a:r>
              <a:rPr lang="en" sz="1800">
                <a:solidFill>
                  <a:schemeClr val="dk2"/>
                </a:solidFill>
              </a:rPr>
              <a:t>Understand the real-world problem you're trying to solve.</a:t>
            </a:r>
            <a:endParaRPr sz="1800">
              <a:solidFill>
                <a:schemeClr val="dk2"/>
              </a:solidFill>
            </a:endParaRPr>
          </a:p>
          <a:p>
            <a:pPr indent="-342900" lvl="0" marL="457200" rtl="0" algn="l">
              <a:spcBef>
                <a:spcPts val="0"/>
              </a:spcBef>
              <a:spcAft>
                <a:spcPts val="0"/>
              </a:spcAft>
              <a:buClr>
                <a:schemeClr val="dk2"/>
              </a:buClr>
              <a:buSzPts val="1800"/>
              <a:buAutoNum type="arabicPeriod"/>
            </a:pPr>
            <a:r>
              <a:rPr lang="en" sz="1800">
                <a:solidFill>
                  <a:schemeClr val="dk2"/>
                </a:solidFill>
              </a:rPr>
              <a:t>Define clear objectives (e.g., increase sales, reduce churn).</a:t>
            </a:r>
            <a:endParaRPr sz="1800">
              <a:solidFill>
                <a:schemeClr val="dk2"/>
              </a:solidFill>
            </a:endParaRPr>
          </a:p>
          <a:p>
            <a:pPr indent="-342900" lvl="0" marL="457200" rtl="0" algn="l">
              <a:spcBef>
                <a:spcPts val="0"/>
              </a:spcBef>
              <a:spcAft>
                <a:spcPts val="0"/>
              </a:spcAft>
              <a:buClr>
                <a:schemeClr val="dk2"/>
              </a:buClr>
              <a:buSzPts val="1800"/>
              <a:buAutoNum type="arabicPeriod"/>
            </a:pPr>
            <a:r>
              <a:rPr lang="en" sz="1800">
                <a:solidFill>
                  <a:schemeClr val="dk2"/>
                </a:solidFill>
              </a:rPr>
              <a:t>Identify success criteria and constraints (e.g., time, budget, accuracy).</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 Life Cycle</a:t>
            </a:r>
            <a:endParaRPr/>
          </a:p>
        </p:txBody>
      </p:sp>
      <p:sp>
        <p:nvSpPr>
          <p:cNvPr id="285" name="Google Shape;285;p26"/>
          <p:cNvSpPr txBox="1"/>
          <p:nvPr/>
        </p:nvSpPr>
        <p:spPr>
          <a:xfrm>
            <a:off x="457100" y="1294300"/>
            <a:ext cx="6842100" cy="3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ML Problem Framing</a:t>
            </a:r>
            <a:endParaRPr sz="1800">
              <a:solidFill>
                <a:schemeClr val="dk2"/>
              </a:solidFill>
            </a:endParaRPr>
          </a:p>
          <a:p>
            <a:pPr indent="-342900" lvl="0" marL="457200" rtl="0" algn="l">
              <a:spcBef>
                <a:spcPts val="0"/>
              </a:spcBef>
              <a:spcAft>
                <a:spcPts val="0"/>
              </a:spcAft>
              <a:buClr>
                <a:schemeClr val="dk2"/>
              </a:buClr>
              <a:buSzPts val="1800"/>
              <a:buAutoNum type="arabicPeriod"/>
            </a:pPr>
            <a:r>
              <a:rPr lang="en" sz="1800">
                <a:solidFill>
                  <a:schemeClr val="dk2"/>
                </a:solidFill>
              </a:rPr>
              <a:t>Translate the business goal into a machine learning task: Is it classification, regression, clustering, etc.?</a:t>
            </a:r>
            <a:endParaRPr sz="1800">
              <a:solidFill>
                <a:schemeClr val="dk2"/>
              </a:solidFill>
            </a:endParaRPr>
          </a:p>
          <a:p>
            <a:pPr indent="-342900" lvl="0" marL="457200" rtl="0" algn="l">
              <a:spcBef>
                <a:spcPts val="0"/>
              </a:spcBef>
              <a:spcAft>
                <a:spcPts val="0"/>
              </a:spcAft>
              <a:buClr>
                <a:schemeClr val="dk2"/>
              </a:buClr>
              <a:buSzPts val="1800"/>
              <a:buAutoNum type="arabicPeriod"/>
            </a:pPr>
            <a:r>
              <a:rPr lang="en" sz="1800">
                <a:solidFill>
                  <a:schemeClr val="dk2"/>
                </a:solidFill>
              </a:rPr>
              <a:t>Define inputs (features) and outputs (target variable).</a:t>
            </a:r>
            <a:endParaRPr sz="1800">
              <a:solidFill>
                <a:schemeClr val="dk2"/>
              </a:solidFill>
            </a:endParaRPr>
          </a:p>
          <a:p>
            <a:pPr indent="-342900" lvl="0" marL="457200" rtl="0" algn="l">
              <a:spcBef>
                <a:spcPts val="0"/>
              </a:spcBef>
              <a:spcAft>
                <a:spcPts val="0"/>
              </a:spcAft>
              <a:buClr>
                <a:schemeClr val="dk2"/>
              </a:buClr>
              <a:buSzPts val="1800"/>
              <a:buAutoNum type="arabicPeriod"/>
            </a:pPr>
            <a:r>
              <a:rPr lang="en" sz="1800">
                <a:solidFill>
                  <a:schemeClr val="dk2"/>
                </a:solidFill>
              </a:rPr>
              <a:t>Determine if ML is the right solution (vs. rule-based or statistical approaches).</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 Life Cycle</a:t>
            </a:r>
            <a:endParaRPr/>
          </a:p>
        </p:txBody>
      </p:sp>
      <p:sp>
        <p:nvSpPr>
          <p:cNvPr id="291" name="Google Shape;291;p27"/>
          <p:cNvSpPr txBox="1"/>
          <p:nvPr/>
        </p:nvSpPr>
        <p:spPr>
          <a:xfrm>
            <a:off x="452275" y="1275050"/>
            <a:ext cx="6842100" cy="3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Data Collection</a:t>
            </a:r>
            <a:endParaRPr sz="1800">
              <a:solidFill>
                <a:schemeClr val="dk2"/>
              </a:solidFill>
            </a:endParaRPr>
          </a:p>
          <a:p>
            <a:pPr indent="-342900" lvl="0" marL="457200" rtl="0" algn="l">
              <a:spcBef>
                <a:spcPts val="0"/>
              </a:spcBef>
              <a:spcAft>
                <a:spcPts val="0"/>
              </a:spcAft>
              <a:buClr>
                <a:schemeClr val="dk2"/>
              </a:buClr>
              <a:buSzPts val="1800"/>
              <a:buAutoNum type="arabicPeriod"/>
            </a:pPr>
            <a:r>
              <a:rPr lang="en" sz="1800">
                <a:solidFill>
                  <a:schemeClr val="dk2"/>
                </a:solidFill>
              </a:rPr>
              <a:t>Gather data from various sources: Databases, APIs, web scraping, sensors, user logs.</a:t>
            </a:r>
            <a:endParaRPr sz="1800">
              <a:solidFill>
                <a:schemeClr val="dk2"/>
              </a:solidFill>
            </a:endParaRPr>
          </a:p>
          <a:p>
            <a:pPr indent="-342900" lvl="0" marL="457200" rtl="0" algn="l">
              <a:spcBef>
                <a:spcPts val="0"/>
              </a:spcBef>
              <a:spcAft>
                <a:spcPts val="0"/>
              </a:spcAft>
              <a:buClr>
                <a:schemeClr val="dk2"/>
              </a:buClr>
              <a:buSzPts val="1800"/>
              <a:buAutoNum type="arabicPeriod"/>
            </a:pPr>
            <a:r>
              <a:rPr lang="en" sz="1800">
                <a:solidFill>
                  <a:schemeClr val="dk2"/>
                </a:solidFill>
              </a:rPr>
              <a:t>Ensure data is relevant, sufficient, and representative.</a:t>
            </a:r>
            <a:endParaRPr sz="1800">
              <a:solidFill>
                <a:schemeClr val="dk2"/>
              </a:solidFill>
            </a:endParaRPr>
          </a:p>
          <a:p>
            <a:pPr indent="-342900" lvl="0" marL="457200" rtl="0" algn="l">
              <a:spcBef>
                <a:spcPts val="0"/>
              </a:spcBef>
              <a:spcAft>
                <a:spcPts val="0"/>
              </a:spcAft>
              <a:buClr>
                <a:schemeClr val="dk2"/>
              </a:buClr>
              <a:buSzPts val="1800"/>
              <a:buAutoNum type="arabicPeriod"/>
            </a:pPr>
            <a:r>
              <a:rPr lang="en" sz="1800">
                <a:solidFill>
                  <a:schemeClr val="dk2"/>
                </a:solidFill>
              </a:rPr>
              <a:t>Consider data privacy, ethics, and compliance (e.g., GDPR).</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 Life Cycle</a:t>
            </a:r>
            <a:endParaRPr/>
          </a:p>
        </p:txBody>
      </p:sp>
      <p:sp>
        <p:nvSpPr>
          <p:cNvPr id="297" name="Google Shape;297;p28"/>
          <p:cNvSpPr txBox="1"/>
          <p:nvPr/>
        </p:nvSpPr>
        <p:spPr>
          <a:xfrm>
            <a:off x="452275" y="1275050"/>
            <a:ext cx="6842100" cy="3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Data Cleaning</a:t>
            </a:r>
            <a:endParaRPr sz="1800">
              <a:solidFill>
                <a:schemeClr val="dk2"/>
              </a:solidFill>
            </a:endParaRPr>
          </a:p>
          <a:p>
            <a:pPr indent="-342900" lvl="0" marL="457200" rtl="0" algn="l">
              <a:spcBef>
                <a:spcPts val="0"/>
              </a:spcBef>
              <a:spcAft>
                <a:spcPts val="0"/>
              </a:spcAft>
              <a:buClr>
                <a:schemeClr val="dk2"/>
              </a:buClr>
              <a:buSzPts val="1800"/>
              <a:buAutoNum type="arabicPeriod"/>
            </a:pPr>
            <a:r>
              <a:rPr lang="en" sz="1800">
                <a:solidFill>
                  <a:schemeClr val="dk2"/>
                </a:solidFill>
              </a:rPr>
              <a:t>Remove or fix:</a:t>
            </a:r>
            <a:endParaRPr sz="1800">
              <a:solidFill>
                <a:schemeClr val="dk2"/>
              </a:solidFill>
            </a:endParaRPr>
          </a:p>
          <a:p>
            <a:pPr indent="-342900" lvl="1" marL="914400" rtl="0" algn="l">
              <a:spcBef>
                <a:spcPts val="0"/>
              </a:spcBef>
              <a:spcAft>
                <a:spcPts val="0"/>
              </a:spcAft>
              <a:buClr>
                <a:schemeClr val="dk2"/>
              </a:buClr>
              <a:buSzPts val="1800"/>
              <a:buAutoNum type="alphaLcPeriod"/>
            </a:pPr>
            <a:r>
              <a:rPr lang="en" sz="1800">
                <a:solidFill>
                  <a:schemeClr val="dk2"/>
                </a:solidFill>
              </a:rPr>
              <a:t>Missing values</a:t>
            </a:r>
            <a:endParaRPr sz="1800">
              <a:solidFill>
                <a:schemeClr val="dk2"/>
              </a:solidFill>
            </a:endParaRPr>
          </a:p>
          <a:p>
            <a:pPr indent="-342900" lvl="1" marL="914400" rtl="0" algn="l">
              <a:spcBef>
                <a:spcPts val="0"/>
              </a:spcBef>
              <a:spcAft>
                <a:spcPts val="0"/>
              </a:spcAft>
              <a:buClr>
                <a:schemeClr val="dk2"/>
              </a:buClr>
              <a:buSzPts val="1800"/>
              <a:buAutoNum type="alphaLcPeriod"/>
            </a:pPr>
            <a:r>
              <a:rPr lang="en" sz="1800">
                <a:solidFill>
                  <a:schemeClr val="dk2"/>
                </a:solidFill>
              </a:rPr>
              <a:t>Duplicates</a:t>
            </a:r>
            <a:endParaRPr sz="1800">
              <a:solidFill>
                <a:schemeClr val="dk2"/>
              </a:solidFill>
            </a:endParaRPr>
          </a:p>
          <a:p>
            <a:pPr indent="-342900" lvl="1" marL="914400" rtl="0" algn="l">
              <a:spcBef>
                <a:spcPts val="0"/>
              </a:spcBef>
              <a:spcAft>
                <a:spcPts val="0"/>
              </a:spcAft>
              <a:buClr>
                <a:schemeClr val="dk2"/>
              </a:buClr>
              <a:buSzPts val="1800"/>
              <a:buAutoNum type="alphaLcPeriod"/>
            </a:pPr>
            <a:r>
              <a:rPr lang="en" sz="1800">
                <a:solidFill>
                  <a:schemeClr val="dk2"/>
                </a:solidFill>
              </a:rPr>
              <a:t>Inconsistent formats</a:t>
            </a:r>
            <a:endParaRPr sz="1800">
              <a:solidFill>
                <a:schemeClr val="dk2"/>
              </a:solidFill>
            </a:endParaRPr>
          </a:p>
          <a:p>
            <a:pPr indent="-342900" lvl="1" marL="914400" rtl="0" algn="l">
              <a:spcBef>
                <a:spcPts val="0"/>
              </a:spcBef>
              <a:spcAft>
                <a:spcPts val="0"/>
              </a:spcAft>
              <a:buClr>
                <a:schemeClr val="dk2"/>
              </a:buClr>
              <a:buSzPts val="1800"/>
              <a:buAutoNum type="alphaLcPeriod"/>
            </a:pPr>
            <a:r>
              <a:rPr lang="en" sz="1800">
                <a:solidFill>
                  <a:schemeClr val="dk2"/>
                </a:solidFill>
              </a:rPr>
              <a:t>Outliers (if necessary)</a:t>
            </a:r>
            <a:endParaRPr sz="1800">
              <a:solidFill>
                <a:schemeClr val="dk2"/>
              </a:solidFill>
            </a:endParaRPr>
          </a:p>
          <a:p>
            <a:pPr indent="-342900" lvl="0" marL="457200" rtl="0" algn="l">
              <a:spcBef>
                <a:spcPts val="0"/>
              </a:spcBef>
              <a:spcAft>
                <a:spcPts val="0"/>
              </a:spcAft>
              <a:buClr>
                <a:schemeClr val="dk2"/>
              </a:buClr>
              <a:buSzPts val="1800"/>
              <a:buAutoNum type="arabicPeriod"/>
            </a:pPr>
            <a:r>
              <a:rPr lang="en" sz="1800">
                <a:solidFill>
                  <a:schemeClr val="dk2"/>
                </a:solidFill>
              </a:rPr>
              <a:t>Ensure data quality and integrity for accurate modeling.</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 Life Cycle</a:t>
            </a:r>
            <a:endParaRPr/>
          </a:p>
        </p:txBody>
      </p:sp>
      <p:sp>
        <p:nvSpPr>
          <p:cNvPr id="303" name="Google Shape;303;p29"/>
          <p:cNvSpPr txBox="1"/>
          <p:nvPr/>
        </p:nvSpPr>
        <p:spPr>
          <a:xfrm>
            <a:off x="452275" y="1275050"/>
            <a:ext cx="6842100" cy="3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Feature Engineering</a:t>
            </a:r>
            <a:endParaRPr sz="1800">
              <a:solidFill>
                <a:schemeClr val="dk2"/>
              </a:solidFill>
            </a:endParaRPr>
          </a:p>
          <a:p>
            <a:pPr indent="-342900" lvl="0" marL="457200" rtl="0" algn="l">
              <a:spcBef>
                <a:spcPts val="0"/>
              </a:spcBef>
              <a:spcAft>
                <a:spcPts val="0"/>
              </a:spcAft>
              <a:buClr>
                <a:schemeClr val="dk2"/>
              </a:buClr>
              <a:buSzPts val="1800"/>
              <a:buAutoNum type="arabicPeriod"/>
            </a:pPr>
            <a:r>
              <a:rPr lang="en" sz="1800">
                <a:solidFill>
                  <a:schemeClr val="dk2"/>
                </a:solidFill>
              </a:rPr>
              <a:t>Create new features from raw data to improve model performance.</a:t>
            </a:r>
            <a:endParaRPr sz="1800">
              <a:solidFill>
                <a:schemeClr val="dk2"/>
              </a:solidFill>
            </a:endParaRPr>
          </a:p>
          <a:p>
            <a:pPr indent="-342900" lvl="0" marL="457200" rtl="0" algn="l">
              <a:spcBef>
                <a:spcPts val="0"/>
              </a:spcBef>
              <a:spcAft>
                <a:spcPts val="0"/>
              </a:spcAft>
              <a:buClr>
                <a:schemeClr val="dk2"/>
              </a:buClr>
              <a:buSzPts val="1800"/>
              <a:buAutoNum type="arabicPeriod"/>
            </a:pPr>
            <a:r>
              <a:rPr lang="en" sz="1800">
                <a:solidFill>
                  <a:schemeClr val="dk2"/>
                </a:solidFill>
              </a:rPr>
              <a:t>Techniques include:</a:t>
            </a:r>
            <a:endParaRPr sz="1800">
              <a:solidFill>
                <a:schemeClr val="dk2"/>
              </a:solidFill>
            </a:endParaRPr>
          </a:p>
          <a:p>
            <a:pPr indent="-342900" lvl="1" marL="914400" rtl="0" algn="l">
              <a:spcBef>
                <a:spcPts val="0"/>
              </a:spcBef>
              <a:spcAft>
                <a:spcPts val="0"/>
              </a:spcAft>
              <a:buClr>
                <a:schemeClr val="dk2"/>
              </a:buClr>
              <a:buSzPts val="1800"/>
              <a:buAutoNum type="alphaLcPeriod"/>
            </a:pPr>
            <a:r>
              <a:rPr lang="en" sz="1800">
                <a:solidFill>
                  <a:schemeClr val="dk2"/>
                </a:solidFill>
              </a:rPr>
              <a:t>Encoding categorical variables (e.g., one-hot, label encoding)</a:t>
            </a:r>
            <a:endParaRPr sz="1800">
              <a:solidFill>
                <a:schemeClr val="dk2"/>
              </a:solidFill>
            </a:endParaRPr>
          </a:p>
          <a:p>
            <a:pPr indent="-342900" lvl="1" marL="914400" rtl="0" algn="l">
              <a:spcBef>
                <a:spcPts val="0"/>
              </a:spcBef>
              <a:spcAft>
                <a:spcPts val="0"/>
              </a:spcAft>
              <a:buClr>
                <a:schemeClr val="dk2"/>
              </a:buClr>
              <a:buSzPts val="1800"/>
              <a:buAutoNum type="alphaLcPeriod"/>
            </a:pPr>
            <a:r>
              <a:rPr lang="en" sz="1800">
                <a:solidFill>
                  <a:schemeClr val="dk2"/>
                </a:solidFill>
              </a:rPr>
              <a:t>Scaling numeric values</a:t>
            </a:r>
            <a:endParaRPr sz="1800">
              <a:solidFill>
                <a:schemeClr val="dk2"/>
              </a:solidFill>
            </a:endParaRPr>
          </a:p>
          <a:p>
            <a:pPr indent="-342900" lvl="1" marL="914400" rtl="0" algn="l">
              <a:spcBef>
                <a:spcPts val="0"/>
              </a:spcBef>
              <a:spcAft>
                <a:spcPts val="0"/>
              </a:spcAft>
              <a:buClr>
                <a:schemeClr val="dk2"/>
              </a:buClr>
              <a:buSzPts val="1800"/>
              <a:buAutoNum type="alphaLcPeriod"/>
            </a:pPr>
            <a:r>
              <a:rPr lang="en" sz="1800">
                <a:solidFill>
                  <a:schemeClr val="dk2"/>
                </a:solidFill>
              </a:rPr>
              <a:t>Extracting useful patterns (e.g., time-based features)</a:t>
            </a:r>
            <a:endParaRPr sz="1800">
              <a:solidFill>
                <a:schemeClr val="dk2"/>
              </a:solidFill>
            </a:endParaRPr>
          </a:p>
          <a:p>
            <a:pPr indent="-342900" lvl="0" marL="457200" rtl="0" algn="l">
              <a:spcBef>
                <a:spcPts val="0"/>
              </a:spcBef>
              <a:spcAft>
                <a:spcPts val="0"/>
              </a:spcAft>
              <a:buClr>
                <a:schemeClr val="dk2"/>
              </a:buClr>
              <a:buSzPts val="1800"/>
              <a:buAutoNum type="arabicPeriod"/>
            </a:pPr>
            <a:r>
              <a:rPr lang="en" sz="1800">
                <a:solidFill>
                  <a:schemeClr val="dk2"/>
                </a:solidFill>
              </a:rPr>
              <a:t>Feature selection to remove irrelevant or redundant features.</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 Life Cycle</a:t>
            </a:r>
            <a:endParaRPr/>
          </a:p>
        </p:txBody>
      </p:sp>
      <p:sp>
        <p:nvSpPr>
          <p:cNvPr id="309" name="Google Shape;309;p30"/>
          <p:cNvSpPr txBox="1"/>
          <p:nvPr/>
        </p:nvSpPr>
        <p:spPr>
          <a:xfrm>
            <a:off x="452275" y="1275050"/>
            <a:ext cx="6842100" cy="3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Model Training</a:t>
            </a:r>
            <a:endParaRPr sz="1800">
              <a:solidFill>
                <a:schemeClr val="dk2"/>
              </a:solidFill>
            </a:endParaRPr>
          </a:p>
          <a:p>
            <a:pPr indent="-342900" lvl="0" marL="457200" rtl="0" algn="l">
              <a:spcBef>
                <a:spcPts val="0"/>
              </a:spcBef>
              <a:spcAft>
                <a:spcPts val="0"/>
              </a:spcAft>
              <a:buClr>
                <a:schemeClr val="dk2"/>
              </a:buClr>
              <a:buSzPts val="1800"/>
              <a:buAutoNum type="arabicPeriod"/>
            </a:pPr>
            <a:r>
              <a:rPr lang="en" sz="1800">
                <a:solidFill>
                  <a:schemeClr val="dk2"/>
                </a:solidFill>
              </a:rPr>
              <a:t>Choose appropriate ML algorithms based on the problem type.</a:t>
            </a:r>
            <a:endParaRPr sz="1800">
              <a:solidFill>
                <a:schemeClr val="dk2"/>
              </a:solidFill>
            </a:endParaRPr>
          </a:p>
          <a:p>
            <a:pPr indent="-342900" lvl="0" marL="457200" rtl="0" algn="l">
              <a:spcBef>
                <a:spcPts val="0"/>
              </a:spcBef>
              <a:spcAft>
                <a:spcPts val="0"/>
              </a:spcAft>
              <a:buClr>
                <a:schemeClr val="dk2"/>
              </a:buClr>
              <a:buSzPts val="1800"/>
              <a:buAutoNum type="arabicPeriod"/>
            </a:pPr>
            <a:r>
              <a:rPr lang="en" sz="1800">
                <a:solidFill>
                  <a:schemeClr val="dk2"/>
                </a:solidFill>
              </a:rPr>
              <a:t>Split data into:</a:t>
            </a:r>
            <a:endParaRPr sz="1800">
              <a:solidFill>
                <a:schemeClr val="dk2"/>
              </a:solidFill>
            </a:endParaRPr>
          </a:p>
          <a:p>
            <a:pPr indent="-342900" lvl="1" marL="914400" rtl="0" algn="l">
              <a:spcBef>
                <a:spcPts val="0"/>
              </a:spcBef>
              <a:spcAft>
                <a:spcPts val="0"/>
              </a:spcAft>
              <a:buClr>
                <a:schemeClr val="dk2"/>
              </a:buClr>
              <a:buSzPts val="1800"/>
              <a:buAutoNum type="alphaLcPeriod"/>
            </a:pPr>
            <a:r>
              <a:rPr lang="en" sz="1800">
                <a:solidFill>
                  <a:schemeClr val="dk2"/>
                </a:solidFill>
              </a:rPr>
              <a:t>Training set (for learning)</a:t>
            </a:r>
            <a:endParaRPr sz="1800">
              <a:solidFill>
                <a:schemeClr val="dk2"/>
              </a:solidFill>
            </a:endParaRPr>
          </a:p>
          <a:p>
            <a:pPr indent="-342900" lvl="1" marL="914400" rtl="0" algn="l">
              <a:spcBef>
                <a:spcPts val="0"/>
              </a:spcBef>
              <a:spcAft>
                <a:spcPts val="0"/>
              </a:spcAft>
              <a:buClr>
                <a:schemeClr val="dk2"/>
              </a:buClr>
              <a:buSzPts val="1800"/>
              <a:buAutoNum type="alphaLcPeriod"/>
            </a:pPr>
            <a:r>
              <a:rPr lang="en" sz="1800">
                <a:solidFill>
                  <a:schemeClr val="dk2"/>
                </a:solidFill>
              </a:rPr>
              <a:t>Validation set (for tuning hyperparameters)</a:t>
            </a:r>
            <a:endParaRPr sz="1800">
              <a:solidFill>
                <a:schemeClr val="dk2"/>
              </a:solidFill>
            </a:endParaRPr>
          </a:p>
          <a:p>
            <a:pPr indent="-342900" lvl="1" marL="914400" rtl="0" algn="l">
              <a:spcBef>
                <a:spcPts val="0"/>
              </a:spcBef>
              <a:spcAft>
                <a:spcPts val="0"/>
              </a:spcAft>
              <a:buClr>
                <a:schemeClr val="dk2"/>
              </a:buClr>
              <a:buSzPts val="1800"/>
              <a:buAutoNum type="alphaLcPeriod"/>
            </a:pPr>
            <a:r>
              <a:rPr lang="en" sz="1800">
                <a:solidFill>
                  <a:schemeClr val="dk2"/>
                </a:solidFill>
              </a:rPr>
              <a:t>Test set (for evaluating model on unseen data)</a:t>
            </a:r>
            <a:endParaRPr sz="1800">
              <a:solidFill>
                <a:schemeClr val="dk2"/>
              </a:solidFill>
            </a:endParaRPr>
          </a:p>
          <a:p>
            <a:pPr indent="-342900" lvl="0" marL="457200" rtl="0" algn="l">
              <a:spcBef>
                <a:spcPts val="0"/>
              </a:spcBef>
              <a:spcAft>
                <a:spcPts val="0"/>
              </a:spcAft>
              <a:buClr>
                <a:schemeClr val="dk2"/>
              </a:buClr>
              <a:buSzPts val="1800"/>
              <a:buAutoNum type="arabicPeriod"/>
            </a:pPr>
            <a:r>
              <a:rPr lang="en" sz="1800">
                <a:solidFill>
                  <a:schemeClr val="dk2"/>
                </a:solidFill>
              </a:rPr>
              <a:t>Train model to learn patterns in data.</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 Life Cycle</a:t>
            </a:r>
            <a:endParaRPr/>
          </a:p>
        </p:txBody>
      </p:sp>
      <p:sp>
        <p:nvSpPr>
          <p:cNvPr id="315" name="Google Shape;315;p31"/>
          <p:cNvSpPr txBox="1"/>
          <p:nvPr/>
        </p:nvSpPr>
        <p:spPr>
          <a:xfrm>
            <a:off x="452275" y="1275050"/>
            <a:ext cx="6842100" cy="3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Model Evaluation</a:t>
            </a:r>
            <a:endParaRPr sz="1800">
              <a:solidFill>
                <a:schemeClr val="dk2"/>
              </a:solidFill>
            </a:endParaRPr>
          </a:p>
          <a:p>
            <a:pPr indent="-342900" lvl="0" marL="457200" rtl="0" algn="l">
              <a:spcBef>
                <a:spcPts val="0"/>
              </a:spcBef>
              <a:spcAft>
                <a:spcPts val="0"/>
              </a:spcAft>
              <a:buClr>
                <a:schemeClr val="dk2"/>
              </a:buClr>
              <a:buSzPts val="1800"/>
              <a:buAutoNum type="arabicPeriod"/>
            </a:pPr>
            <a:r>
              <a:rPr lang="en" sz="1800">
                <a:solidFill>
                  <a:schemeClr val="dk2"/>
                </a:solidFill>
              </a:rPr>
              <a:t>Use the test set to measure performance on unseen data.</a:t>
            </a:r>
            <a:endParaRPr sz="1800">
              <a:solidFill>
                <a:schemeClr val="dk2"/>
              </a:solidFill>
            </a:endParaRPr>
          </a:p>
          <a:p>
            <a:pPr indent="-342900" lvl="0" marL="457200" rtl="0" algn="l">
              <a:spcBef>
                <a:spcPts val="0"/>
              </a:spcBef>
              <a:spcAft>
                <a:spcPts val="0"/>
              </a:spcAft>
              <a:buClr>
                <a:schemeClr val="dk2"/>
              </a:buClr>
              <a:buSzPts val="1800"/>
              <a:buAutoNum type="arabicPeriod"/>
            </a:pPr>
            <a:r>
              <a:rPr lang="en" sz="1800">
                <a:solidFill>
                  <a:schemeClr val="dk2"/>
                </a:solidFill>
              </a:rPr>
              <a:t>Evaluation metrics depend on the task:</a:t>
            </a:r>
            <a:endParaRPr sz="1800">
              <a:solidFill>
                <a:schemeClr val="dk2"/>
              </a:solidFill>
            </a:endParaRPr>
          </a:p>
          <a:p>
            <a:pPr indent="-342900" lvl="1" marL="914400" rtl="0" algn="l">
              <a:spcBef>
                <a:spcPts val="0"/>
              </a:spcBef>
              <a:spcAft>
                <a:spcPts val="0"/>
              </a:spcAft>
              <a:buClr>
                <a:schemeClr val="dk2"/>
              </a:buClr>
              <a:buSzPts val="1800"/>
              <a:buAutoNum type="alphaLcPeriod"/>
            </a:pPr>
            <a:r>
              <a:rPr lang="en" sz="1800">
                <a:solidFill>
                  <a:schemeClr val="dk2"/>
                </a:solidFill>
              </a:rPr>
              <a:t>Classification: Accuracy, Precision, Recall, F1-score</a:t>
            </a:r>
            <a:endParaRPr sz="1800">
              <a:solidFill>
                <a:schemeClr val="dk2"/>
              </a:solidFill>
            </a:endParaRPr>
          </a:p>
          <a:p>
            <a:pPr indent="-342900" lvl="1" marL="914400" rtl="0" algn="l">
              <a:spcBef>
                <a:spcPts val="0"/>
              </a:spcBef>
              <a:spcAft>
                <a:spcPts val="0"/>
              </a:spcAft>
              <a:buClr>
                <a:schemeClr val="dk2"/>
              </a:buClr>
              <a:buSzPts val="1800"/>
              <a:buAutoNum type="alphaLcPeriod"/>
            </a:pPr>
            <a:r>
              <a:rPr lang="en" sz="1800">
                <a:solidFill>
                  <a:schemeClr val="dk2"/>
                </a:solidFill>
              </a:rPr>
              <a:t>Regression: MSE, RMSE, MAE</a:t>
            </a:r>
            <a:endParaRPr sz="1800">
              <a:solidFill>
                <a:schemeClr val="dk2"/>
              </a:solidFill>
            </a:endParaRPr>
          </a:p>
          <a:p>
            <a:pPr indent="-342900" lvl="0" marL="457200" rtl="0" algn="l">
              <a:spcBef>
                <a:spcPts val="0"/>
              </a:spcBef>
              <a:spcAft>
                <a:spcPts val="0"/>
              </a:spcAft>
              <a:buClr>
                <a:schemeClr val="dk2"/>
              </a:buClr>
              <a:buSzPts val="1800"/>
              <a:buAutoNum type="arabicPeriod"/>
            </a:pPr>
            <a:r>
              <a:rPr lang="en" sz="1800">
                <a:solidFill>
                  <a:schemeClr val="dk2"/>
                </a:solidFill>
              </a:rPr>
              <a:t>Perform cross-validation for reliable estimates.</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This Week</a:t>
            </a:r>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Supervised Learning (A Deep Dive)</a:t>
            </a:r>
            <a:endParaRPr/>
          </a:p>
          <a:p>
            <a:pPr indent="-342900" lvl="0" marL="457200" rtl="0" algn="l">
              <a:spcBef>
                <a:spcPts val="0"/>
              </a:spcBef>
              <a:spcAft>
                <a:spcPts val="0"/>
              </a:spcAft>
              <a:buSzPts val="1800"/>
              <a:buAutoNum type="arabicPeriod"/>
            </a:pPr>
            <a:r>
              <a:rPr lang="en"/>
              <a:t>Machine Learning Life Cycle</a:t>
            </a:r>
            <a:endParaRPr/>
          </a:p>
          <a:p>
            <a:pPr indent="-342900" lvl="0" marL="457200" rtl="0" algn="l">
              <a:spcBef>
                <a:spcPts val="0"/>
              </a:spcBef>
              <a:spcAft>
                <a:spcPts val="0"/>
              </a:spcAft>
              <a:buSzPts val="1800"/>
              <a:buAutoNum type="arabicPeriod"/>
            </a:pPr>
            <a:r>
              <a:rPr lang="en"/>
              <a:t>Data Splits</a:t>
            </a:r>
            <a:endParaRPr/>
          </a:p>
          <a:p>
            <a:pPr indent="-342900" lvl="0" marL="457200" rtl="0" algn="l">
              <a:spcBef>
                <a:spcPts val="0"/>
              </a:spcBef>
              <a:spcAft>
                <a:spcPts val="0"/>
              </a:spcAft>
              <a:buSzPts val="1800"/>
              <a:buAutoNum type="arabicPeriod"/>
            </a:pPr>
            <a:r>
              <a:rPr lang="en"/>
              <a:t>Model Generalization</a:t>
            </a:r>
            <a:endParaRPr/>
          </a:p>
          <a:p>
            <a:pPr indent="-342900" lvl="0" marL="457200" rtl="0" algn="l">
              <a:spcBef>
                <a:spcPts val="0"/>
              </a:spcBef>
              <a:spcAft>
                <a:spcPts val="0"/>
              </a:spcAft>
              <a:buSzPts val="1800"/>
              <a:buAutoNum type="arabicPeriod"/>
            </a:pPr>
            <a:r>
              <a:rPr lang="en"/>
              <a:t>Bias-Variance Tradeoff</a:t>
            </a:r>
            <a:endParaRPr/>
          </a:p>
          <a:p>
            <a:pPr indent="-342900" lvl="0" marL="457200" rtl="0" algn="l">
              <a:spcBef>
                <a:spcPts val="0"/>
              </a:spcBef>
              <a:spcAft>
                <a:spcPts val="0"/>
              </a:spcAft>
              <a:buSzPts val="1800"/>
              <a:buAutoNum type="arabicPeriod"/>
            </a:pPr>
            <a:r>
              <a:rPr lang="en"/>
              <a:t>Cross validation</a:t>
            </a:r>
            <a:endParaRPr/>
          </a:p>
          <a:p>
            <a:pPr indent="-342900" lvl="0" marL="457200" rtl="0" algn="l">
              <a:spcBef>
                <a:spcPts val="0"/>
              </a:spcBef>
              <a:spcAft>
                <a:spcPts val="0"/>
              </a:spcAft>
              <a:buSzPts val="1800"/>
              <a:buAutoNum type="arabicPeriod"/>
            </a:pPr>
            <a:r>
              <a:rPr lang="en"/>
              <a:t>Linear Regression</a:t>
            </a:r>
            <a:endParaRPr/>
          </a:p>
          <a:p>
            <a:pPr indent="-342900" lvl="0" marL="457200" rtl="0" algn="l">
              <a:spcBef>
                <a:spcPts val="0"/>
              </a:spcBef>
              <a:spcAft>
                <a:spcPts val="0"/>
              </a:spcAft>
              <a:buSzPts val="1800"/>
              <a:buAutoNum type="arabicPeriod"/>
            </a:pPr>
            <a:r>
              <a:rPr lang="en"/>
              <a:t>House Price Prediction Example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 Life Cycle</a:t>
            </a:r>
            <a:endParaRPr/>
          </a:p>
        </p:txBody>
      </p:sp>
      <p:sp>
        <p:nvSpPr>
          <p:cNvPr id="321" name="Google Shape;321;p32"/>
          <p:cNvSpPr txBox="1"/>
          <p:nvPr/>
        </p:nvSpPr>
        <p:spPr>
          <a:xfrm>
            <a:off x="452275" y="1275050"/>
            <a:ext cx="6842100" cy="3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Model Deployment</a:t>
            </a:r>
            <a:endParaRPr sz="1800">
              <a:solidFill>
                <a:schemeClr val="dk2"/>
              </a:solidFill>
            </a:endParaRPr>
          </a:p>
          <a:p>
            <a:pPr indent="-342900" lvl="0" marL="457200" rtl="0" algn="l">
              <a:spcBef>
                <a:spcPts val="0"/>
              </a:spcBef>
              <a:spcAft>
                <a:spcPts val="0"/>
              </a:spcAft>
              <a:buClr>
                <a:schemeClr val="dk2"/>
              </a:buClr>
              <a:buSzPts val="1800"/>
              <a:buAutoNum type="arabicPeriod"/>
            </a:pPr>
            <a:r>
              <a:rPr lang="en" sz="1800">
                <a:solidFill>
                  <a:schemeClr val="dk2"/>
                </a:solidFill>
              </a:rPr>
              <a:t>Integrate the model into a production environment:</a:t>
            </a:r>
            <a:endParaRPr sz="1800">
              <a:solidFill>
                <a:schemeClr val="dk2"/>
              </a:solidFill>
            </a:endParaRPr>
          </a:p>
          <a:p>
            <a:pPr indent="-342900" lvl="1" marL="914400" rtl="0" algn="l">
              <a:spcBef>
                <a:spcPts val="0"/>
              </a:spcBef>
              <a:spcAft>
                <a:spcPts val="0"/>
              </a:spcAft>
              <a:buClr>
                <a:schemeClr val="dk2"/>
              </a:buClr>
              <a:buSzPts val="1800"/>
              <a:buAutoNum type="alphaLcPeriod"/>
            </a:pPr>
            <a:r>
              <a:rPr lang="en" sz="1800">
                <a:solidFill>
                  <a:schemeClr val="dk2"/>
                </a:solidFill>
              </a:rPr>
              <a:t>As an API, web service, or part of a larger application.</a:t>
            </a:r>
            <a:endParaRPr sz="1800">
              <a:solidFill>
                <a:schemeClr val="dk2"/>
              </a:solidFill>
            </a:endParaRPr>
          </a:p>
          <a:p>
            <a:pPr indent="-342900" lvl="0" marL="457200" rtl="0" algn="l">
              <a:spcBef>
                <a:spcPts val="0"/>
              </a:spcBef>
              <a:spcAft>
                <a:spcPts val="0"/>
              </a:spcAft>
              <a:buClr>
                <a:schemeClr val="dk2"/>
              </a:buClr>
              <a:buSzPts val="1800"/>
              <a:buAutoNum type="arabicPeriod"/>
            </a:pPr>
            <a:r>
              <a:rPr lang="en" sz="1800">
                <a:solidFill>
                  <a:schemeClr val="dk2"/>
                </a:solidFill>
              </a:rPr>
              <a:t>Ensure scalability, latency, and security.</a:t>
            </a:r>
            <a:endParaRPr sz="1800">
              <a:solidFill>
                <a:schemeClr val="dk2"/>
              </a:solidFill>
            </a:endParaRPr>
          </a:p>
          <a:p>
            <a:pPr indent="-342900" lvl="0" marL="457200" rtl="0" algn="l">
              <a:spcBef>
                <a:spcPts val="0"/>
              </a:spcBef>
              <a:spcAft>
                <a:spcPts val="0"/>
              </a:spcAft>
              <a:buClr>
                <a:schemeClr val="dk2"/>
              </a:buClr>
              <a:buSzPts val="1800"/>
              <a:buAutoNum type="arabicPeriod"/>
            </a:pPr>
            <a:r>
              <a:rPr lang="en" sz="1800">
                <a:solidFill>
                  <a:schemeClr val="dk2"/>
                </a:solidFill>
              </a:rPr>
              <a:t>Create user-friendly interfaces or automate decision processes.</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 Life Cycle</a:t>
            </a:r>
            <a:endParaRPr/>
          </a:p>
        </p:txBody>
      </p:sp>
      <p:sp>
        <p:nvSpPr>
          <p:cNvPr id="327" name="Google Shape;327;p33"/>
          <p:cNvSpPr txBox="1"/>
          <p:nvPr/>
        </p:nvSpPr>
        <p:spPr>
          <a:xfrm>
            <a:off x="452275" y="1275050"/>
            <a:ext cx="6842100" cy="3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Model Monitoring</a:t>
            </a:r>
            <a:endParaRPr sz="1800">
              <a:solidFill>
                <a:schemeClr val="dk2"/>
              </a:solidFill>
            </a:endParaRPr>
          </a:p>
          <a:p>
            <a:pPr indent="-342900" lvl="0" marL="457200" rtl="0" algn="l">
              <a:spcBef>
                <a:spcPts val="0"/>
              </a:spcBef>
              <a:spcAft>
                <a:spcPts val="0"/>
              </a:spcAft>
              <a:buClr>
                <a:schemeClr val="dk2"/>
              </a:buClr>
              <a:buSzPts val="1800"/>
              <a:buAutoNum type="arabicPeriod"/>
            </a:pPr>
            <a:r>
              <a:rPr lang="en" sz="1800">
                <a:solidFill>
                  <a:schemeClr val="dk2"/>
                </a:solidFill>
              </a:rPr>
              <a:t>Track model performance over time: Watch for </a:t>
            </a:r>
            <a:endParaRPr sz="1800">
              <a:solidFill>
                <a:schemeClr val="dk2"/>
              </a:solidFill>
            </a:endParaRPr>
          </a:p>
          <a:p>
            <a:pPr indent="-342900" lvl="1" marL="914400" rtl="0" algn="l">
              <a:spcBef>
                <a:spcPts val="0"/>
              </a:spcBef>
              <a:spcAft>
                <a:spcPts val="0"/>
              </a:spcAft>
              <a:buClr>
                <a:schemeClr val="dk2"/>
              </a:buClr>
              <a:buSzPts val="1800"/>
              <a:buAutoNum type="alphaLcPeriod"/>
            </a:pPr>
            <a:r>
              <a:rPr lang="en" sz="1800">
                <a:solidFill>
                  <a:schemeClr val="dk2"/>
                </a:solidFill>
              </a:rPr>
              <a:t>data drift</a:t>
            </a:r>
            <a:endParaRPr sz="1800">
              <a:solidFill>
                <a:schemeClr val="dk2"/>
              </a:solidFill>
            </a:endParaRPr>
          </a:p>
          <a:p>
            <a:pPr indent="-342900" lvl="1" marL="914400" rtl="0" algn="l">
              <a:spcBef>
                <a:spcPts val="0"/>
              </a:spcBef>
              <a:spcAft>
                <a:spcPts val="0"/>
              </a:spcAft>
              <a:buClr>
                <a:schemeClr val="dk2"/>
              </a:buClr>
              <a:buSzPts val="1800"/>
              <a:buAutoNum type="alphaLcPeriod"/>
            </a:pPr>
            <a:r>
              <a:rPr lang="en" sz="1800">
                <a:solidFill>
                  <a:schemeClr val="dk2"/>
                </a:solidFill>
              </a:rPr>
              <a:t>concept drift</a:t>
            </a:r>
            <a:endParaRPr sz="1800">
              <a:solidFill>
                <a:schemeClr val="dk2"/>
              </a:solidFill>
            </a:endParaRPr>
          </a:p>
          <a:p>
            <a:pPr indent="-342900" lvl="1" marL="914400" rtl="0" algn="l">
              <a:spcBef>
                <a:spcPts val="0"/>
              </a:spcBef>
              <a:spcAft>
                <a:spcPts val="0"/>
              </a:spcAft>
              <a:buClr>
                <a:schemeClr val="dk2"/>
              </a:buClr>
              <a:buSzPts val="1800"/>
              <a:buAutoNum type="alphaLcPeriod"/>
            </a:pPr>
            <a:r>
              <a:rPr lang="en" sz="1800">
                <a:solidFill>
                  <a:schemeClr val="dk2"/>
                </a:solidFill>
              </a:rPr>
              <a:t>model decay.</a:t>
            </a:r>
            <a:endParaRPr sz="1800">
              <a:solidFill>
                <a:schemeClr val="dk2"/>
              </a:solidFill>
            </a:endParaRPr>
          </a:p>
          <a:p>
            <a:pPr indent="-342900" lvl="0" marL="457200" rtl="0" algn="l">
              <a:spcBef>
                <a:spcPts val="0"/>
              </a:spcBef>
              <a:spcAft>
                <a:spcPts val="0"/>
              </a:spcAft>
              <a:buClr>
                <a:schemeClr val="dk2"/>
              </a:buClr>
              <a:buSzPts val="1800"/>
              <a:buAutoNum type="arabicPeriod"/>
            </a:pPr>
            <a:r>
              <a:rPr lang="en" sz="1800">
                <a:solidFill>
                  <a:schemeClr val="dk2"/>
                </a:solidFill>
              </a:rPr>
              <a:t>Set up alerts and retraining pipelines as needed.</a:t>
            </a:r>
            <a:endParaRPr sz="1800">
              <a:solidFill>
                <a:schemeClr val="dk2"/>
              </a:solidFill>
            </a:endParaRPr>
          </a:p>
          <a:p>
            <a:pPr indent="-342900" lvl="0" marL="457200" rtl="0" algn="l">
              <a:spcBef>
                <a:spcPts val="0"/>
              </a:spcBef>
              <a:spcAft>
                <a:spcPts val="0"/>
              </a:spcAft>
              <a:buClr>
                <a:schemeClr val="dk2"/>
              </a:buClr>
              <a:buSzPts val="1800"/>
              <a:buAutoNum type="arabicPeriod"/>
            </a:pPr>
            <a:r>
              <a:rPr lang="en" sz="1800">
                <a:solidFill>
                  <a:schemeClr val="dk2"/>
                </a:solidFill>
              </a:rPr>
              <a:t>Maintain logs and metrics to ensure reliability and accountability.</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 Life Cycle</a:t>
            </a:r>
            <a:endParaRPr/>
          </a:p>
        </p:txBody>
      </p:sp>
      <p:sp>
        <p:nvSpPr>
          <p:cNvPr id="333" name="Google Shape;333;p34"/>
          <p:cNvSpPr txBox="1"/>
          <p:nvPr/>
        </p:nvSpPr>
        <p:spPr>
          <a:xfrm>
            <a:off x="452275" y="1275050"/>
            <a:ext cx="6842100" cy="3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Model Monitoring</a:t>
            </a:r>
            <a:endParaRPr sz="1800">
              <a:solidFill>
                <a:schemeClr val="dk2"/>
              </a:solidFill>
            </a:endParaRPr>
          </a:p>
          <a:p>
            <a:pPr indent="-342900" lvl="0" marL="457200" rtl="0" algn="l">
              <a:spcBef>
                <a:spcPts val="0"/>
              </a:spcBef>
              <a:spcAft>
                <a:spcPts val="0"/>
              </a:spcAft>
              <a:buClr>
                <a:schemeClr val="dk2"/>
              </a:buClr>
              <a:buSzPts val="1800"/>
              <a:buAutoNum type="arabicPeriod"/>
            </a:pPr>
            <a:r>
              <a:rPr lang="en" sz="1800">
                <a:solidFill>
                  <a:schemeClr val="dk2"/>
                </a:solidFill>
              </a:rPr>
              <a:t>Track model performance over time: Watch for </a:t>
            </a:r>
            <a:endParaRPr sz="1800">
              <a:solidFill>
                <a:schemeClr val="dk2"/>
              </a:solidFill>
            </a:endParaRPr>
          </a:p>
          <a:p>
            <a:pPr indent="-342900" lvl="1" marL="914400" rtl="0" algn="l">
              <a:spcBef>
                <a:spcPts val="0"/>
              </a:spcBef>
              <a:spcAft>
                <a:spcPts val="0"/>
              </a:spcAft>
              <a:buClr>
                <a:schemeClr val="dk2"/>
              </a:buClr>
              <a:buSzPts val="1800"/>
              <a:buAutoNum type="alphaLcPeriod"/>
            </a:pPr>
            <a:r>
              <a:rPr lang="en" sz="1800">
                <a:solidFill>
                  <a:schemeClr val="dk2"/>
                </a:solidFill>
              </a:rPr>
              <a:t>data drift</a:t>
            </a:r>
            <a:endParaRPr sz="1800">
              <a:solidFill>
                <a:schemeClr val="dk2"/>
              </a:solidFill>
            </a:endParaRPr>
          </a:p>
          <a:p>
            <a:pPr indent="-342900" lvl="1" marL="914400" rtl="0" algn="l">
              <a:spcBef>
                <a:spcPts val="0"/>
              </a:spcBef>
              <a:spcAft>
                <a:spcPts val="0"/>
              </a:spcAft>
              <a:buClr>
                <a:schemeClr val="dk2"/>
              </a:buClr>
              <a:buSzPts val="1800"/>
              <a:buAutoNum type="alphaLcPeriod"/>
            </a:pPr>
            <a:r>
              <a:rPr lang="en" sz="1800">
                <a:solidFill>
                  <a:schemeClr val="dk2"/>
                </a:solidFill>
              </a:rPr>
              <a:t>concept drift</a:t>
            </a:r>
            <a:endParaRPr sz="1800">
              <a:solidFill>
                <a:schemeClr val="dk2"/>
              </a:solidFill>
            </a:endParaRPr>
          </a:p>
          <a:p>
            <a:pPr indent="-342900" lvl="1" marL="914400" rtl="0" algn="l">
              <a:spcBef>
                <a:spcPts val="0"/>
              </a:spcBef>
              <a:spcAft>
                <a:spcPts val="0"/>
              </a:spcAft>
              <a:buClr>
                <a:schemeClr val="dk2"/>
              </a:buClr>
              <a:buSzPts val="1800"/>
              <a:buAutoNum type="alphaLcPeriod"/>
            </a:pPr>
            <a:r>
              <a:rPr lang="en" sz="1800">
                <a:solidFill>
                  <a:schemeClr val="dk2"/>
                </a:solidFill>
              </a:rPr>
              <a:t>model decay.</a:t>
            </a:r>
            <a:endParaRPr sz="1800">
              <a:solidFill>
                <a:schemeClr val="dk2"/>
              </a:solidFill>
            </a:endParaRPr>
          </a:p>
          <a:p>
            <a:pPr indent="-342900" lvl="0" marL="457200" rtl="0" algn="l">
              <a:spcBef>
                <a:spcPts val="0"/>
              </a:spcBef>
              <a:spcAft>
                <a:spcPts val="0"/>
              </a:spcAft>
              <a:buClr>
                <a:schemeClr val="dk2"/>
              </a:buClr>
              <a:buSzPts val="1800"/>
              <a:buAutoNum type="arabicPeriod"/>
            </a:pPr>
            <a:r>
              <a:rPr lang="en" sz="1800">
                <a:solidFill>
                  <a:schemeClr val="dk2"/>
                </a:solidFill>
              </a:rPr>
              <a:t>Set up alerts and retraining pipelines as needed.</a:t>
            </a:r>
            <a:endParaRPr sz="1800">
              <a:solidFill>
                <a:schemeClr val="dk2"/>
              </a:solidFill>
            </a:endParaRPr>
          </a:p>
          <a:p>
            <a:pPr indent="-342900" lvl="0" marL="457200" rtl="0" algn="l">
              <a:spcBef>
                <a:spcPts val="0"/>
              </a:spcBef>
              <a:spcAft>
                <a:spcPts val="0"/>
              </a:spcAft>
              <a:buClr>
                <a:schemeClr val="dk2"/>
              </a:buClr>
              <a:buSzPts val="1800"/>
              <a:buAutoNum type="arabicPeriod"/>
            </a:pPr>
            <a:r>
              <a:rPr lang="en" sz="1800">
                <a:solidFill>
                  <a:schemeClr val="dk2"/>
                </a:solidFill>
              </a:rPr>
              <a:t>Maintain logs and metrics to ensure reliability and accountability.</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 Life Cycle</a:t>
            </a:r>
            <a:endParaRPr/>
          </a:p>
        </p:txBody>
      </p:sp>
      <p:sp>
        <p:nvSpPr>
          <p:cNvPr id="339" name="Google Shape;339;p35"/>
          <p:cNvSpPr txBox="1"/>
          <p:nvPr/>
        </p:nvSpPr>
        <p:spPr>
          <a:xfrm>
            <a:off x="452275" y="1275050"/>
            <a:ext cx="6842100" cy="50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Model Monitoring</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pic>
        <p:nvPicPr>
          <p:cNvPr id="340" name="Google Shape;340;p35"/>
          <p:cNvPicPr preferRelativeResize="0"/>
          <p:nvPr/>
        </p:nvPicPr>
        <p:blipFill>
          <a:blip r:embed="rId3">
            <a:alphaModFix/>
          </a:blip>
          <a:stretch>
            <a:fillRect/>
          </a:stretch>
        </p:blipFill>
        <p:spPr>
          <a:xfrm>
            <a:off x="452275" y="1865275"/>
            <a:ext cx="7515225" cy="28956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Splits</a:t>
            </a:r>
            <a:endParaRPr/>
          </a:p>
        </p:txBody>
      </p:sp>
      <p:sp>
        <p:nvSpPr>
          <p:cNvPr id="346" name="Google Shape;346;p36"/>
          <p:cNvSpPr txBox="1"/>
          <p:nvPr/>
        </p:nvSpPr>
        <p:spPr>
          <a:xfrm>
            <a:off x="452275" y="1275050"/>
            <a:ext cx="6842100" cy="30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2"/>
                </a:solidFill>
              </a:rPr>
              <a:t>What is Data Splitting?</a:t>
            </a:r>
            <a:endParaRPr sz="1500">
              <a:solidFill>
                <a:schemeClr val="dk2"/>
              </a:solidFill>
            </a:endParaRPr>
          </a:p>
          <a:p>
            <a:pPr indent="0" lvl="0" marL="0" rtl="0" algn="l">
              <a:spcBef>
                <a:spcPts val="0"/>
              </a:spcBef>
              <a:spcAft>
                <a:spcPts val="0"/>
              </a:spcAft>
              <a:buNone/>
            </a:pPr>
            <a:r>
              <a:t/>
            </a:r>
            <a:endParaRPr sz="1500">
              <a:solidFill>
                <a:schemeClr val="dk2"/>
              </a:solidFill>
            </a:endParaRPr>
          </a:p>
          <a:p>
            <a:pPr indent="-323850" lvl="0" marL="457200" rtl="0" algn="l">
              <a:spcBef>
                <a:spcPts val="0"/>
              </a:spcBef>
              <a:spcAft>
                <a:spcPts val="0"/>
              </a:spcAft>
              <a:buClr>
                <a:schemeClr val="dk2"/>
              </a:buClr>
              <a:buSzPts val="1500"/>
              <a:buAutoNum type="arabicPeriod"/>
            </a:pPr>
            <a:r>
              <a:rPr lang="en" sz="1500">
                <a:solidFill>
                  <a:schemeClr val="dk2"/>
                </a:solidFill>
              </a:rPr>
              <a:t>Dividing the available dataset into separate subsets:</a:t>
            </a:r>
            <a:endParaRPr sz="1500">
              <a:solidFill>
                <a:schemeClr val="dk2"/>
              </a:solidFill>
            </a:endParaRPr>
          </a:p>
          <a:p>
            <a:pPr indent="-323850" lvl="1" marL="914400" rtl="0" algn="l">
              <a:spcBef>
                <a:spcPts val="0"/>
              </a:spcBef>
              <a:spcAft>
                <a:spcPts val="0"/>
              </a:spcAft>
              <a:buClr>
                <a:schemeClr val="dk2"/>
              </a:buClr>
              <a:buSzPts val="1500"/>
              <a:buAutoNum type="alphaLcPeriod"/>
            </a:pPr>
            <a:r>
              <a:rPr lang="en" sz="1500">
                <a:solidFill>
                  <a:schemeClr val="dk2"/>
                </a:solidFill>
              </a:rPr>
              <a:t>Training set: Used to train the model.</a:t>
            </a:r>
            <a:endParaRPr sz="1500">
              <a:solidFill>
                <a:schemeClr val="dk2"/>
              </a:solidFill>
            </a:endParaRPr>
          </a:p>
          <a:p>
            <a:pPr indent="-323850" lvl="1" marL="914400" rtl="0" algn="l">
              <a:spcBef>
                <a:spcPts val="0"/>
              </a:spcBef>
              <a:spcAft>
                <a:spcPts val="0"/>
              </a:spcAft>
              <a:buClr>
                <a:schemeClr val="dk2"/>
              </a:buClr>
              <a:buSzPts val="1500"/>
              <a:buAutoNum type="alphaLcPeriod"/>
            </a:pPr>
            <a:r>
              <a:rPr lang="en" sz="1500">
                <a:solidFill>
                  <a:schemeClr val="dk2"/>
                </a:solidFill>
              </a:rPr>
              <a:t>Validation set: (optional) Used to tune hyperparameters and select models.</a:t>
            </a:r>
            <a:endParaRPr sz="1500">
              <a:solidFill>
                <a:schemeClr val="dk2"/>
              </a:solidFill>
            </a:endParaRPr>
          </a:p>
          <a:p>
            <a:pPr indent="-323850" lvl="1" marL="914400" rtl="0" algn="l">
              <a:spcBef>
                <a:spcPts val="0"/>
              </a:spcBef>
              <a:spcAft>
                <a:spcPts val="0"/>
              </a:spcAft>
              <a:buClr>
                <a:schemeClr val="dk2"/>
              </a:buClr>
              <a:buSzPts val="1500"/>
              <a:buAutoNum type="alphaLcPeriod"/>
            </a:pPr>
            <a:r>
              <a:rPr lang="en" sz="1500">
                <a:solidFill>
                  <a:schemeClr val="dk2"/>
                </a:solidFill>
              </a:rPr>
              <a:t>Test set: Used to evaluate the final model’s performance on unseen data.</a:t>
            </a:r>
            <a:endParaRPr sz="15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Splits</a:t>
            </a:r>
            <a:endParaRPr/>
          </a:p>
        </p:txBody>
      </p:sp>
      <p:sp>
        <p:nvSpPr>
          <p:cNvPr id="352" name="Google Shape;352;p37"/>
          <p:cNvSpPr txBox="1"/>
          <p:nvPr/>
        </p:nvSpPr>
        <p:spPr>
          <a:xfrm>
            <a:off x="452275" y="1275050"/>
            <a:ext cx="6842100" cy="30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2"/>
                </a:solidFill>
              </a:rPr>
              <a:t>Why is Data Splitting Important?</a:t>
            </a:r>
            <a:endParaRPr sz="1500">
              <a:solidFill>
                <a:schemeClr val="dk2"/>
              </a:solidFill>
            </a:endParaRPr>
          </a:p>
          <a:p>
            <a:pPr indent="0" lvl="0" marL="0" rtl="0" algn="l">
              <a:spcBef>
                <a:spcPts val="0"/>
              </a:spcBef>
              <a:spcAft>
                <a:spcPts val="0"/>
              </a:spcAft>
              <a:buNone/>
            </a:pPr>
            <a:r>
              <a:t/>
            </a:r>
            <a:endParaRPr sz="1500">
              <a:solidFill>
                <a:schemeClr val="dk2"/>
              </a:solidFill>
            </a:endParaRPr>
          </a:p>
          <a:p>
            <a:pPr indent="-323850" lvl="0" marL="457200" rtl="0" algn="l">
              <a:spcBef>
                <a:spcPts val="0"/>
              </a:spcBef>
              <a:spcAft>
                <a:spcPts val="0"/>
              </a:spcAft>
              <a:buClr>
                <a:schemeClr val="dk2"/>
              </a:buClr>
              <a:buSzPts val="1500"/>
              <a:buAutoNum type="arabicPeriod"/>
            </a:pPr>
            <a:r>
              <a:rPr lang="en" sz="1500">
                <a:solidFill>
                  <a:schemeClr val="dk2"/>
                </a:solidFill>
              </a:rPr>
              <a:t>Avoids overfitting:</a:t>
            </a:r>
            <a:endParaRPr sz="1500">
              <a:solidFill>
                <a:schemeClr val="dk2"/>
              </a:solidFill>
            </a:endParaRPr>
          </a:p>
          <a:p>
            <a:pPr indent="-323850" lvl="1" marL="914400" rtl="0" algn="l">
              <a:spcBef>
                <a:spcPts val="0"/>
              </a:spcBef>
              <a:spcAft>
                <a:spcPts val="0"/>
              </a:spcAft>
              <a:buClr>
                <a:schemeClr val="dk2"/>
              </a:buClr>
              <a:buSzPts val="1500"/>
              <a:buChar char="●"/>
            </a:pPr>
            <a:r>
              <a:rPr lang="en" sz="1500">
                <a:solidFill>
                  <a:schemeClr val="dk2"/>
                </a:solidFill>
              </a:rPr>
              <a:t>Training and testing on the same data can cause the model to memorize patterns instead of generalizing.</a:t>
            </a:r>
            <a:endParaRPr sz="1500">
              <a:solidFill>
                <a:schemeClr val="dk2"/>
              </a:solidFill>
            </a:endParaRPr>
          </a:p>
          <a:p>
            <a:pPr indent="-323850" lvl="0" marL="457200" rtl="0" algn="l">
              <a:spcBef>
                <a:spcPts val="0"/>
              </a:spcBef>
              <a:spcAft>
                <a:spcPts val="0"/>
              </a:spcAft>
              <a:buClr>
                <a:schemeClr val="dk2"/>
              </a:buClr>
              <a:buSzPts val="1500"/>
              <a:buAutoNum type="arabicPeriod"/>
            </a:pPr>
            <a:r>
              <a:rPr lang="en" sz="1500">
                <a:solidFill>
                  <a:schemeClr val="dk2"/>
                </a:solidFill>
              </a:rPr>
              <a:t>Provides unbiased evaluation:</a:t>
            </a:r>
            <a:endParaRPr sz="1500">
              <a:solidFill>
                <a:schemeClr val="dk2"/>
              </a:solidFill>
            </a:endParaRPr>
          </a:p>
          <a:p>
            <a:pPr indent="-323850" lvl="1" marL="914400" rtl="0" algn="l">
              <a:spcBef>
                <a:spcPts val="0"/>
              </a:spcBef>
              <a:spcAft>
                <a:spcPts val="0"/>
              </a:spcAft>
              <a:buClr>
                <a:schemeClr val="dk2"/>
              </a:buClr>
              <a:buSzPts val="1500"/>
              <a:buChar char="●"/>
            </a:pPr>
            <a:r>
              <a:rPr lang="en" sz="1500">
                <a:solidFill>
                  <a:schemeClr val="dk2"/>
                </a:solidFill>
              </a:rPr>
              <a:t>The test set simulates new, unseen data to check how well the model will perform in the real world.</a:t>
            </a:r>
            <a:endParaRPr sz="1500">
              <a:solidFill>
                <a:schemeClr val="dk2"/>
              </a:solidFill>
            </a:endParaRPr>
          </a:p>
          <a:p>
            <a:pPr indent="-323850" lvl="0" marL="457200" rtl="0" algn="l">
              <a:spcBef>
                <a:spcPts val="0"/>
              </a:spcBef>
              <a:spcAft>
                <a:spcPts val="0"/>
              </a:spcAft>
              <a:buClr>
                <a:schemeClr val="dk2"/>
              </a:buClr>
              <a:buSzPts val="1500"/>
              <a:buAutoNum type="arabicPeriod"/>
            </a:pPr>
            <a:r>
              <a:rPr lang="en" sz="1500">
                <a:solidFill>
                  <a:schemeClr val="dk2"/>
                </a:solidFill>
              </a:rPr>
              <a:t>Supports hyperparameter tuning: </a:t>
            </a:r>
            <a:endParaRPr sz="1500">
              <a:solidFill>
                <a:schemeClr val="dk2"/>
              </a:solidFill>
            </a:endParaRPr>
          </a:p>
          <a:p>
            <a:pPr indent="-323850" lvl="1" marL="914400" rtl="0" algn="l">
              <a:spcBef>
                <a:spcPts val="0"/>
              </a:spcBef>
              <a:spcAft>
                <a:spcPts val="0"/>
              </a:spcAft>
              <a:buClr>
                <a:schemeClr val="dk2"/>
              </a:buClr>
              <a:buSzPts val="1500"/>
              <a:buChar char="●"/>
            </a:pPr>
            <a:r>
              <a:rPr lang="en" sz="1500">
                <a:solidFill>
                  <a:schemeClr val="dk2"/>
                </a:solidFill>
              </a:rPr>
              <a:t>A validation set helps pick the best model and settings without touching the test set.</a:t>
            </a:r>
            <a:endParaRPr sz="15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Splits</a:t>
            </a:r>
            <a:endParaRPr/>
          </a:p>
        </p:txBody>
      </p:sp>
      <p:sp>
        <p:nvSpPr>
          <p:cNvPr id="358" name="Google Shape;358;p38"/>
          <p:cNvSpPr txBox="1"/>
          <p:nvPr/>
        </p:nvSpPr>
        <p:spPr>
          <a:xfrm>
            <a:off x="452275" y="1275050"/>
            <a:ext cx="6842100" cy="30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2"/>
                </a:solidFill>
              </a:rPr>
              <a:t>How to Split Data? </a:t>
            </a:r>
            <a:endParaRPr sz="1500">
              <a:solidFill>
                <a:schemeClr val="dk2"/>
              </a:solidFill>
            </a:endParaRPr>
          </a:p>
          <a:p>
            <a:pPr indent="-323850" lvl="0" marL="457200" rtl="0" algn="l">
              <a:spcBef>
                <a:spcPts val="0"/>
              </a:spcBef>
              <a:spcAft>
                <a:spcPts val="0"/>
              </a:spcAft>
              <a:buClr>
                <a:schemeClr val="dk2"/>
              </a:buClr>
              <a:buSzPts val="1500"/>
              <a:buAutoNum type="arabicPeriod"/>
            </a:pPr>
            <a:r>
              <a:rPr lang="en" sz="1500">
                <a:solidFill>
                  <a:schemeClr val="dk2"/>
                </a:solidFill>
              </a:rPr>
              <a:t>Common ratios:</a:t>
            </a:r>
            <a:endParaRPr sz="1500">
              <a:solidFill>
                <a:schemeClr val="dk2"/>
              </a:solidFill>
            </a:endParaRPr>
          </a:p>
          <a:p>
            <a:pPr indent="-323850" lvl="1" marL="914400" rtl="0" algn="l">
              <a:spcBef>
                <a:spcPts val="0"/>
              </a:spcBef>
              <a:spcAft>
                <a:spcPts val="0"/>
              </a:spcAft>
              <a:buClr>
                <a:schemeClr val="dk2"/>
              </a:buClr>
              <a:buSzPts val="1500"/>
              <a:buAutoNum type="alphaLcPeriod"/>
            </a:pPr>
            <a:r>
              <a:rPr lang="en" sz="1500">
                <a:solidFill>
                  <a:schemeClr val="dk2"/>
                </a:solidFill>
              </a:rPr>
              <a:t>Train: 70-80%</a:t>
            </a:r>
            <a:endParaRPr sz="1500">
              <a:solidFill>
                <a:schemeClr val="dk2"/>
              </a:solidFill>
            </a:endParaRPr>
          </a:p>
          <a:p>
            <a:pPr indent="-323850" lvl="1" marL="914400" rtl="0" algn="l">
              <a:spcBef>
                <a:spcPts val="0"/>
              </a:spcBef>
              <a:spcAft>
                <a:spcPts val="0"/>
              </a:spcAft>
              <a:buClr>
                <a:schemeClr val="dk2"/>
              </a:buClr>
              <a:buSzPts val="1500"/>
              <a:buAutoNum type="alphaLcPeriod"/>
            </a:pPr>
            <a:r>
              <a:rPr lang="en" sz="1500">
                <a:solidFill>
                  <a:schemeClr val="dk2"/>
                </a:solidFill>
              </a:rPr>
              <a:t>Validation: 10-15%</a:t>
            </a:r>
            <a:endParaRPr sz="1500">
              <a:solidFill>
                <a:schemeClr val="dk2"/>
              </a:solidFill>
            </a:endParaRPr>
          </a:p>
          <a:p>
            <a:pPr indent="-323850" lvl="1" marL="914400" rtl="0" algn="l">
              <a:spcBef>
                <a:spcPts val="0"/>
              </a:spcBef>
              <a:spcAft>
                <a:spcPts val="0"/>
              </a:spcAft>
              <a:buClr>
                <a:schemeClr val="dk2"/>
              </a:buClr>
              <a:buSzPts val="1500"/>
              <a:buAutoNum type="alphaLcPeriod"/>
            </a:pPr>
            <a:r>
              <a:rPr lang="en" sz="1500">
                <a:solidFill>
                  <a:schemeClr val="dk2"/>
                </a:solidFill>
              </a:rPr>
              <a:t>Test: 10-15%</a:t>
            </a:r>
            <a:endParaRPr sz="1500">
              <a:solidFill>
                <a:schemeClr val="dk2"/>
              </a:solidFill>
            </a:endParaRPr>
          </a:p>
          <a:p>
            <a:pPr indent="-323850" lvl="0" marL="457200" rtl="0" algn="l">
              <a:spcBef>
                <a:spcPts val="0"/>
              </a:spcBef>
              <a:spcAft>
                <a:spcPts val="0"/>
              </a:spcAft>
              <a:buClr>
                <a:schemeClr val="dk2"/>
              </a:buClr>
              <a:buSzPts val="1500"/>
              <a:buAutoNum type="arabicPeriod"/>
            </a:pPr>
            <a:r>
              <a:rPr lang="en" sz="1500">
                <a:solidFill>
                  <a:schemeClr val="dk2"/>
                </a:solidFill>
              </a:rPr>
              <a:t>Basic steps: </a:t>
            </a:r>
            <a:endParaRPr sz="1500">
              <a:solidFill>
                <a:schemeClr val="dk2"/>
              </a:solidFill>
            </a:endParaRPr>
          </a:p>
          <a:p>
            <a:pPr indent="-323850" lvl="1" marL="914400" rtl="0" algn="l">
              <a:spcBef>
                <a:spcPts val="0"/>
              </a:spcBef>
              <a:spcAft>
                <a:spcPts val="0"/>
              </a:spcAft>
              <a:buClr>
                <a:schemeClr val="dk2"/>
              </a:buClr>
              <a:buSzPts val="1500"/>
              <a:buAutoNum type="alphaLcPeriod"/>
            </a:pPr>
            <a:r>
              <a:rPr lang="en" sz="1500">
                <a:solidFill>
                  <a:schemeClr val="dk2"/>
                </a:solidFill>
              </a:rPr>
              <a:t>Shuffle data randomly to ensure representative samples.</a:t>
            </a:r>
            <a:endParaRPr sz="1500">
              <a:solidFill>
                <a:schemeClr val="dk2"/>
              </a:solidFill>
            </a:endParaRPr>
          </a:p>
          <a:p>
            <a:pPr indent="-323850" lvl="1" marL="914400" rtl="0" algn="l">
              <a:spcBef>
                <a:spcPts val="0"/>
              </a:spcBef>
              <a:spcAft>
                <a:spcPts val="0"/>
              </a:spcAft>
              <a:buClr>
                <a:schemeClr val="dk2"/>
              </a:buClr>
              <a:buSzPts val="1500"/>
              <a:buAutoNum type="alphaLcPeriod"/>
            </a:pPr>
            <a:r>
              <a:rPr lang="en" sz="1500">
                <a:solidFill>
                  <a:schemeClr val="dk2"/>
                </a:solidFill>
              </a:rPr>
              <a:t>Split according to chosen ratios.</a:t>
            </a:r>
            <a:endParaRPr sz="1500">
              <a:solidFill>
                <a:schemeClr val="dk2"/>
              </a:solidFill>
            </a:endParaRPr>
          </a:p>
          <a:p>
            <a:pPr indent="-323850" lvl="1" marL="914400" rtl="0" algn="l">
              <a:spcBef>
                <a:spcPts val="0"/>
              </a:spcBef>
              <a:spcAft>
                <a:spcPts val="0"/>
              </a:spcAft>
              <a:buClr>
                <a:schemeClr val="dk2"/>
              </a:buClr>
              <a:buSzPts val="1500"/>
              <a:buAutoNum type="alphaLcPeriod"/>
            </a:pPr>
            <a:r>
              <a:rPr lang="en" sz="1500">
                <a:solidFill>
                  <a:schemeClr val="dk2"/>
                </a:solidFill>
              </a:rPr>
              <a:t>Keep test set completely separate until final evaluation.</a:t>
            </a:r>
            <a:endParaRPr sz="1500">
              <a:solidFill>
                <a:schemeClr val="dk2"/>
              </a:solidFill>
            </a:endParaRPr>
          </a:p>
          <a:p>
            <a:pPr indent="-323850" lvl="0" marL="457200" rtl="0" algn="l">
              <a:spcBef>
                <a:spcPts val="0"/>
              </a:spcBef>
              <a:spcAft>
                <a:spcPts val="0"/>
              </a:spcAft>
              <a:buClr>
                <a:schemeClr val="dk2"/>
              </a:buClr>
              <a:buSzPts val="1500"/>
              <a:buAutoNum type="arabicPeriod"/>
            </a:pPr>
            <a:r>
              <a:rPr lang="en" sz="1500">
                <a:solidFill>
                  <a:schemeClr val="dk2"/>
                </a:solidFill>
              </a:rPr>
              <a:t>Alternatives:</a:t>
            </a:r>
            <a:endParaRPr sz="1500">
              <a:solidFill>
                <a:schemeClr val="dk2"/>
              </a:solidFill>
            </a:endParaRPr>
          </a:p>
          <a:p>
            <a:pPr indent="-323850" lvl="1" marL="914400" rtl="0" algn="l">
              <a:spcBef>
                <a:spcPts val="0"/>
              </a:spcBef>
              <a:spcAft>
                <a:spcPts val="0"/>
              </a:spcAft>
              <a:buClr>
                <a:schemeClr val="dk2"/>
              </a:buClr>
              <a:buSzPts val="1500"/>
              <a:buAutoNum type="alphaLcPeriod"/>
            </a:pPr>
            <a:r>
              <a:rPr lang="en" sz="1500">
                <a:solidFill>
                  <a:schemeClr val="dk2"/>
                </a:solidFill>
              </a:rPr>
              <a:t>Use K-fold cross-validation instead of fixed validation.</a:t>
            </a:r>
            <a:endParaRPr sz="1500">
              <a:solidFill>
                <a:schemeClr val="dk2"/>
              </a:solidFill>
            </a:endParaRPr>
          </a:p>
          <a:p>
            <a:pPr indent="-323850" lvl="1" marL="914400" rtl="0" algn="l">
              <a:spcBef>
                <a:spcPts val="0"/>
              </a:spcBef>
              <a:spcAft>
                <a:spcPts val="0"/>
              </a:spcAft>
              <a:buClr>
                <a:schemeClr val="dk2"/>
              </a:buClr>
              <a:buSzPts val="1500"/>
              <a:buAutoNum type="alphaLcPeriod"/>
            </a:pPr>
            <a:r>
              <a:rPr lang="en" sz="1500">
                <a:solidFill>
                  <a:schemeClr val="dk2"/>
                </a:solidFill>
              </a:rPr>
              <a:t>For small datasets, cross-validation helps make better use of data.</a:t>
            </a:r>
            <a:endParaRPr sz="15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Splits</a:t>
            </a:r>
            <a:endParaRPr/>
          </a:p>
        </p:txBody>
      </p:sp>
      <p:sp>
        <p:nvSpPr>
          <p:cNvPr id="364" name="Google Shape;364;p39"/>
          <p:cNvSpPr txBox="1"/>
          <p:nvPr/>
        </p:nvSpPr>
        <p:spPr>
          <a:xfrm>
            <a:off x="452275" y="1275050"/>
            <a:ext cx="6842100" cy="30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2"/>
                </a:solidFill>
              </a:rPr>
              <a:t>Best Practices</a:t>
            </a:r>
            <a:endParaRPr sz="1500">
              <a:solidFill>
                <a:schemeClr val="dk2"/>
              </a:solidFill>
            </a:endParaRPr>
          </a:p>
          <a:p>
            <a:pPr indent="-323850" lvl="0" marL="457200" rtl="0" algn="l">
              <a:spcBef>
                <a:spcPts val="0"/>
              </a:spcBef>
              <a:spcAft>
                <a:spcPts val="0"/>
              </a:spcAft>
              <a:buClr>
                <a:schemeClr val="dk2"/>
              </a:buClr>
              <a:buSzPts val="1500"/>
              <a:buAutoNum type="arabicPeriod"/>
            </a:pPr>
            <a:r>
              <a:rPr lang="en" sz="1500">
                <a:solidFill>
                  <a:schemeClr val="dk2"/>
                </a:solidFill>
              </a:rPr>
              <a:t>Shuffle before splitting:</a:t>
            </a:r>
            <a:endParaRPr sz="1500">
              <a:solidFill>
                <a:schemeClr val="dk2"/>
              </a:solidFill>
            </a:endParaRPr>
          </a:p>
          <a:p>
            <a:pPr indent="-323850" lvl="1" marL="914400" rtl="0" algn="l">
              <a:spcBef>
                <a:spcPts val="0"/>
              </a:spcBef>
              <a:spcAft>
                <a:spcPts val="0"/>
              </a:spcAft>
              <a:buClr>
                <a:schemeClr val="dk2"/>
              </a:buClr>
              <a:buSzPts val="1500"/>
              <a:buChar char="●"/>
            </a:pPr>
            <a:r>
              <a:rPr lang="en" sz="1500">
                <a:solidFill>
                  <a:schemeClr val="dk2"/>
                </a:solidFill>
              </a:rPr>
              <a:t>Avoids bias from ordered data (e.g., time, categories).</a:t>
            </a:r>
            <a:endParaRPr sz="1500">
              <a:solidFill>
                <a:schemeClr val="dk2"/>
              </a:solidFill>
            </a:endParaRPr>
          </a:p>
          <a:p>
            <a:pPr indent="-323850" lvl="0" marL="457200" rtl="0" algn="l">
              <a:spcBef>
                <a:spcPts val="0"/>
              </a:spcBef>
              <a:spcAft>
                <a:spcPts val="0"/>
              </a:spcAft>
              <a:buClr>
                <a:schemeClr val="dk2"/>
              </a:buClr>
              <a:buSzPts val="1500"/>
              <a:buAutoNum type="arabicPeriod"/>
            </a:pPr>
            <a:r>
              <a:rPr lang="en" sz="1500">
                <a:solidFill>
                  <a:schemeClr val="dk2"/>
                </a:solidFill>
              </a:rPr>
              <a:t>Stratify splits for classification:</a:t>
            </a:r>
            <a:endParaRPr sz="1500">
              <a:solidFill>
                <a:schemeClr val="dk2"/>
              </a:solidFill>
            </a:endParaRPr>
          </a:p>
          <a:p>
            <a:pPr indent="-323850" lvl="1" marL="914400" rtl="0" algn="l">
              <a:spcBef>
                <a:spcPts val="0"/>
              </a:spcBef>
              <a:spcAft>
                <a:spcPts val="0"/>
              </a:spcAft>
              <a:buClr>
                <a:schemeClr val="dk2"/>
              </a:buClr>
              <a:buSzPts val="1500"/>
              <a:buChar char="●"/>
            </a:pPr>
            <a:r>
              <a:rPr lang="en" sz="1500">
                <a:solidFill>
                  <a:schemeClr val="dk2"/>
                </a:solidFill>
              </a:rPr>
              <a:t>Preserve class distribution across splits to avoid skewed subsets.</a:t>
            </a:r>
            <a:endParaRPr sz="1500">
              <a:solidFill>
                <a:schemeClr val="dk2"/>
              </a:solidFill>
            </a:endParaRPr>
          </a:p>
          <a:p>
            <a:pPr indent="-323850" lvl="0" marL="457200" rtl="0" algn="l">
              <a:spcBef>
                <a:spcPts val="0"/>
              </a:spcBef>
              <a:spcAft>
                <a:spcPts val="0"/>
              </a:spcAft>
              <a:buClr>
                <a:schemeClr val="dk2"/>
              </a:buClr>
              <a:buSzPts val="1500"/>
              <a:buAutoNum type="arabicPeriod"/>
            </a:pPr>
            <a:r>
              <a:rPr lang="en" sz="1500">
                <a:solidFill>
                  <a:schemeClr val="dk2"/>
                </a:solidFill>
              </a:rPr>
              <a:t>Keep test set untouched:</a:t>
            </a:r>
            <a:endParaRPr sz="1500">
              <a:solidFill>
                <a:schemeClr val="dk2"/>
              </a:solidFill>
            </a:endParaRPr>
          </a:p>
          <a:p>
            <a:pPr indent="-323850" lvl="1" marL="914400" rtl="0" algn="l">
              <a:spcBef>
                <a:spcPts val="0"/>
              </a:spcBef>
              <a:spcAft>
                <a:spcPts val="0"/>
              </a:spcAft>
              <a:buClr>
                <a:schemeClr val="dk2"/>
              </a:buClr>
              <a:buSzPts val="1500"/>
              <a:buChar char="●"/>
            </a:pPr>
            <a:r>
              <a:rPr lang="en" sz="1500">
                <a:solidFill>
                  <a:schemeClr val="dk2"/>
                </a:solidFill>
              </a:rPr>
              <a:t>Don’t peek at test data until model is finalized.</a:t>
            </a:r>
            <a:endParaRPr sz="1500">
              <a:solidFill>
                <a:schemeClr val="dk2"/>
              </a:solidFill>
            </a:endParaRPr>
          </a:p>
          <a:p>
            <a:pPr indent="-323850" lvl="0" marL="457200" rtl="0" algn="l">
              <a:spcBef>
                <a:spcPts val="0"/>
              </a:spcBef>
              <a:spcAft>
                <a:spcPts val="0"/>
              </a:spcAft>
              <a:buClr>
                <a:schemeClr val="dk2"/>
              </a:buClr>
              <a:buSzPts val="1500"/>
              <a:buAutoNum type="arabicPeriod"/>
            </a:pPr>
            <a:r>
              <a:rPr lang="en" sz="1500">
                <a:solidFill>
                  <a:schemeClr val="dk2"/>
                </a:solidFill>
              </a:rPr>
              <a:t>Consider data dependencies:</a:t>
            </a:r>
            <a:endParaRPr sz="1500">
              <a:solidFill>
                <a:schemeClr val="dk2"/>
              </a:solidFill>
            </a:endParaRPr>
          </a:p>
          <a:p>
            <a:pPr indent="-323850" lvl="1" marL="914400" rtl="0" algn="l">
              <a:spcBef>
                <a:spcPts val="0"/>
              </a:spcBef>
              <a:spcAft>
                <a:spcPts val="0"/>
              </a:spcAft>
              <a:buClr>
                <a:schemeClr val="dk2"/>
              </a:buClr>
              <a:buSzPts val="1500"/>
              <a:buChar char="●"/>
            </a:pPr>
            <a:r>
              <a:rPr lang="en" sz="1500">
                <a:solidFill>
                  <a:schemeClr val="dk2"/>
                </a:solidFill>
              </a:rPr>
              <a:t>For time series or grouped data, use special splitting techniques that respect order or grouping.</a:t>
            </a:r>
            <a:endParaRPr sz="1500">
              <a:solidFill>
                <a:schemeClr val="dk2"/>
              </a:solidFill>
            </a:endParaRPr>
          </a:p>
          <a:p>
            <a:pPr indent="0" lvl="0" marL="0" rtl="0" algn="l">
              <a:spcBef>
                <a:spcPts val="0"/>
              </a:spcBef>
              <a:spcAft>
                <a:spcPts val="0"/>
              </a:spcAft>
              <a:buNone/>
            </a:pPr>
            <a:r>
              <a:t/>
            </a:r>
            <a:endParaRPr sz="1500">
              <a:solidFill>
                <a:schemeClr val="dk2"/>
              </a:solidFill>
            </a:endParaRPr>
          </a:p>
          <a:p>
            <a:pPr indent="0" lvl="0" marL="0" rtl="0" algn="l">
              <a:spcBef>
                <a:spcPts val="0"/>
              </a:spcBef>
              <a:spcAft>
                <a:spcPts val="0"/>
              </a:spcAft>
              <a:buNone/>
            </a:pPr>
            <a:r>
              <a:t/>
            </a:r>
            <a:endParaRPr sz="15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Splits</a:t>
            </a:r>
            <a:endParaRPr/>
          </a:p>
        </p:txBody>
      </p:sp>
      <p:sp>
        <p:nvSpPr>
          <p:cNvPr id="370" name="Google Shape;370;p40"/>
          <p:cNvSpPr txBox="1"/>
          <p:nvPr/>
        </p:nvSpPr>
        <p:spPr>
          <a:xfrm>
            <a:off x="452275" y="1275050"/>
            <a:ext cx="6842100" cy="30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2"/>
                </a:solidFill>
              </a:rPr>
              <a:t>Things to Be Careful About</a:t>
            </a:r>
            <a:endParaRPr sz="1500">
              <a:solidFill>
                <a:schemeClr val="dk2"/>
              </a:solidFill>
            </a:endParaRPr>
          </a:p>
          <a:p>
            <a:pPr indent="-323850" lvl="0" marL="457200" rtl="0" algn="l">
              <a:spcBef>
                <a:spcPts val="0"/>
              </a:spcBef>
              <a:spcAft>
                <a:spcPts val="0"/>
              </a:spcAft>
              <a:buClr>
                <a:schemeClr val="dk2"/>
              </a:buClr>
              <a:buSzPts val="1500"/>
              <a:buAutoNum type="arabicPeriod"/>
            </a:pPr>
            <a:r>
              <a:rPr lang="en" sz="1500">
                <a:solidFill>
                  <a:schemeClr val="dk2"/>
                </a:solidFill>
              </a:rPr>
              <a:t>Data leakage:</a:t>
            </a:r>
            <a:endParaRPr sz="1500">
              <a:solidFill>
                <a:schemeClr val="dk2"/>
              </a:solidFill>
            </a:endParaRPr>
          </a:p>
          <a:p>
            <a:pPr indent="-323850" lvl="1" marL="914400" rtl="0" algn="l">
              <a:spcBef>
                <a:spcPts val="0"/>
              </a:spcBef>
              <a:spcAft>
                <a:spcPts val="0"/>
              </a:spcAft>
              <a:buClr>
                <a:schemeClr val="dk2"/>
              </a:buClr>
              <a:buSzPts val="1500"/>
              <a:buChar char="●"/>
            </a:pPr>
            <a:r>
              <a:rPr lang="en" sz="1500">
                <a:solidFill>
                  <a:schemeClr val="dk2"/>
                </a:solidFill>
              </a:rPr>
              <a:t>Don’t let information from test/validation sets leak into training data (e.g., feature scaling done before splitting).</a:t>
            </a:r>
            <a:endParaRPr sz="1500">
              <a:solidFill>
                <a:schemeClr val="dk2"/>
              </a:solidFill>
            </a:endParaRPr>
          </a:p>
          <a:p>
            <a:pPr indent="-323850" lvl="0" marL="457200" rtl="0" algn="l">
              <a:spcBef>
                <a:spcPts val="0"/>
              </a:spcBef>
              <a:spcAft>
                <a:spcPts val="0"/>
              </a:spcAft>
              <a:buClr>
                <a:schemeClr val="dk2"/>
              </a:buClr>
              <a:buSzPts val="1500"/>
              <a:buAutoNum type="arabicPeriod"/>
            </a:pPr>
            <a:r>
              <a:rPr lang="en" sz="1500">
                <a:solidFill>
                  <a:schemeClr val="dk2"/>
                </a:solidFill>
              </a:rPr>
              <a:t>Imbalanced classes:</a:t>
            </a:r>
            <a:endParaRPr sz="1500">
              <a:solidFill>
                <a:schemeClr val="dk2"/>
              </a:solidFill>
            </a:endParaRPr>
          </a:p>
          <a:p>
            <a:pPr indent="-323850" lvl="1" marL="914400" rtl="0" algn="l">
              <a:spcBef>
                <a:spcPts val="0"/>
              </a:spcBef>
              <a:spcAft>
                <a:spcPts val="0"/>
              </a:spcAft>
              <a:buClr>
                <a:schemeClr val="dk2"/>
              </a:buClr>
              <a:buSzPts val="1500"/>
              <a:buChar char="●"/>
            </a:pPr>
            <a:r>
              <a:rPr lang="en" sz="1500">
                <a:solidFill>
                  <a:schemeClr val="dk2"/>
                </a:solidFill>
              </a:rPr>
              <a:t>Without stratification, splits may have uneven class distribution, hurting model performance.</a:t>
            </a:r>
            <a:endParaRPr sz="1500">
              <a:solidFill>
                <a:schemeClr val="dk2"/>
              </a:solidFill>
            </a:endParaRPr>
          </a:p>
          <a:p>
            <a:pPr indent="-323850" lvl="0" marL="457200" rtl="0" algn="l">
              <a:spcBef>
                <a:spcPts val="0"/>
              </a:spcBef>
              <a:spcAft>
                <a:spcPts val="0"/>
              </a:spcAft>
              <a:buClr>
                <a:schemeClr val="dk2"/>
              </a:buClr>
              <a:buSzPts val="1500"/>
              <a:buAutoNum type="arabicPeriod"/>
            </a:pPr>
            <a:r>
              <a:rPr lang="en" sz="1500">
                <a:solidFill>
                  <a:schemeClr val="dk2"/>
                </a:solidFill>
              </a:rPr>
              <a:t>Temporal data:</a:t>
            </a:r>
            <a:endParaRPr sz="1500">
              <a:solidFill>
                <a:schemeClr val="dk2"/>
              </a:solidFill>
            </a:endParaRPr>
          </a:p>
          <a:p>
            <a:pPr indent="-323850" lvl="1" marL="914400" rtl="0" algn="l">
              <a:spcBef>
                <a:spcPts val="0"/>
              </a:spcBef>
              <a:spcAft>
                <a:spcPts val="0"/>
              </a:spcAft>
              <a:buClr>
                <a:schemeClr val="dk2"/>
              </a:buClr>
              <a:buSzPts val="1500"/>
              <a:buChar char="●"/>
            </a:pPr>
            <a:r>
              <a:rPr lang="en" sz="1500">
                <a:solidFill>
                  <a:schemeClr val="dk2"/>
                </a:solidFill>
              </a:rPr>
              <a:t>Random splits break time order; use time-aware splits instead.</a:t>
            </a:r>
            <a:endParaRPr sz="1500">
              <a:solidFill>
                <a:schemeClr val="dk2"/>
              </a:solidFill>
            </a:endParaRPr>
          </a:p>
          <a:p>
            <a:pPr indent="-323850" lvl="0" marL="457200" rtl="0" algn="l">
              <a:spcBef>
                <a:spcPts val="0"/>
              </a:spcBef>
              <a:spcAft>
                <a:spcPts val="0"/>
              </a:spcAft>
              <a:buClr>
                <a:schemeClr val="dk2"/>
              </a:buClr>
              <a:buSzPts val="1500"/>
              <a:buAutoNum type="arabicPeriod"/>
            </a:pPr>
            <a:r>
              <a:rPr lang="en" sz="1500">
                <a:solidFill>
                  <a:schemeClr val="dk2"/>
                </a:solidFill>
              </a:rPr>
              <a:t>Duplicate or highly similar samples:</a:t>
            </a:r>
            <a:endParaRPr sz="1500">
              <a:solidFill>
                <a:schemeClr val="dk2"/>
              </a:solidFill>
            </a:endParaRPr>
          </a:p>
          <a:p>
            <a:pPr indent="-323850" lvl="1" marL="914400" rtl="0" algn="l">
              <a:spcBef>
                <a:spcPts val="0"/>
              </a:spcBef>
              <a:spcAft>
                <a:spcPts val="0"/>
              </a:spcAft>
              <a:buClr>
                <a:schemeClr val="dk2"/>
              </a:buClr>
              <a:buSzPts val="1500"/>
              <a:buChar char="●"/>
            </a:pPr>
            <a:r>
              <a:rPr lang="en" sz="1500">
                <a:solidFill>
                  <a:schemeClr val="dk2"/>
                </a:solidFill>
              </a:rPr>
              <a:t>Can inflate performance if they appear in both training and test sets.</a:t>
            </a:r>
            <a:endParaRPr sz="1500">
              <a:solidFill>
                <a:schemeClr val="dk2"/>
              </a:solidFill>
            </a:endParaRPr>
          </a:p>
          <a:p>
            <a:pPr indent="0" lvl="0" marL="0" rtl="0" algn="l">
              <a:spcBef>
                <a:spcPts val="0"/>
              </a:spcBef>
              <a:spcAft>
                <a:spcPts val="0"/>
              </a:spcAft>
              <a:buNone/>
            </a:pPr>
            <a:r>
              <a:t/>
            </a:r>
            <a:endParaRPr sz="15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a:t>
            </a:r>
            <a:r>
              <a:rPr lang="en"/>
              <a:t>Generalization</a:t>
            </a:r>
            <a:endParaRPr/>
          </a:p>
        </p:txBody>
      </p:sp>
      <p:sp>
        <p:nvSpPr>
          <p:cNvPr id="376" name="Google Shape;376;p41"/>
          <p:cNvSpPr txBox="1"/>
          <p:nvPr/>
        </p:nvSpPr>
        <p:spPr>
          <a:xfrm>
            <a:off x="452275" y="1275050"/>
            <a:ext cx="6842100" cy="30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2"/>
                </a:solidFill>
              </a:rPr>
              <a:t>The goal of machine learning is to build models that perform well not only on the data they were trained on but also on new, unseen data they will encounter in real life. This ability to generalize is what makes a model useful and trustworthy.</a:t>
            </a:r>
            <a:endParaRPr sz="1500">
              <a:solidFill>
                <a:schemeClr val="dk2"/>
              </a:solidFill>
            </a:endParaRPr>
          </a:p>
          <a:p>
            <a:pPr indent="0" lvl="0" marL="0" rtl="0" algn="l">
              <a:spcBef>
                <a:spcPts val="0"/>
              </a:spcBef>
              <a:spcAft>
                <a:spcPts val="0"/>
              </a:spcAft>
              <a:buNone/>
            </a:pPr>
            <a:r>
              <a:t/>
            </a:r>
            <a:endParaRPr sz="15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 sz="1500">
                <a:solidFill>
                  <a:schemeClr val="dk2"/>
                </a:solidFill>
              </a:rPr>
              <a:t>But there are two main sources of error that affect how well the model generalizes.</a:t>
            </a:r>
            <a:endParaRPr sz="15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Supervised Learning</a:t>
            </a:r>
            <a:endParaRPr/>
          </a:p>
        </p:txBody>
      </p:sp>
      <p:grpSp>
        <p:nvGrpSpPr>
          <p:cNvPr id="66" name="Google Shape;66;p15"/>
          <p:cNvGrpSpPr/>
          <p:nvPr/>
        </p:nvGrpSpPr>
        <p:grpSpPr>
          <a:xfrm>
            <a:off x="1528500" y="1208475"/>
            <a:ext cx="5157800" cy="2656000"/>
            <a:chOff x="1528500" y="1208475"/>
            <a:chExt cx="5157800" cy="2656000"/>
          </a:xfrm>
        </p:grpSpPr>
        <p:sp>
          <p:nvSpPr>
            <p:cNvPr id="67" name="Google Shape;67;p15"/>
            <p:cNvSpPr/>
            <p:nvPr/>
          </p:nvSpPr>
          <p:spPr>
            <a:xfrm>
              <a:off x="3565325" y="1208475"/>
              <a:ext cx="1006800" cy="534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Training Dataset</a:t>
              </a:r>
              <a:endParaRPr sz="1100"/>
            </a:p>
          </p:txBody>
        </p:sp>
        <p:sp>
          <p:nvSpPr>
            <p:cNvPr id="68" name="Google Shape;68;p15"/>
            <p:cNvSpPr/>
            <p:nvPr/>
          </p:nvSpPr>
          <p:spPr>
            <a:xfrm>
              <a:off x="3565325" y="2226175"/>
              <a:ext cx="1006800" cy="534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Learning Algorithm</a:t>
              </a:r>
              <a:endParaRPr sz="1100"/>
            </a:p>
          </p:txBody>
        </p:sp>
        <p:sp>
          <p:nvSpPr>
            <p:cNvPr id="69" name="Google Shape;69;p15"/>
            <p:cNvSpPr/>
            <p:nvPr/>
          </p:nvSpPr>
          <p:spPr>
            <a:xfrm>
              <a:off x="3565325" y="3330475"/>
              <a:ext cx="1006800" cy="534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Hypothesis</a:t>
              </a:r>
              <a:endParaRPr sz="1100"/>
            </a:p>
          </p:txBody>
        </p:sp>
        <p:sp>
          <p:nvSpPr>
            <p:cNvPr id="70" name="Google Shape;70;p15"/>
            <p:cNvSpPr/>
            <p:nvPr/>
          </p:nvSpPr>
          <p:spPr>
            <a:xfrm>
              <a:off x="1528500" y="3330475"/>
              <a:ext cx="1048800" cy="534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Input</a:t>
              </a:r>
              <a:endParaRPr sz="1100"/>
            </a:p>
          </p:txBody>
        </p:sp>
        <p:sp>
          <p:nvSpPr>
            <p:cNvPr id="71" name="Google Shape;71;p15"/>
            <p:cNvSpPr/>
            <p:nvPr/>
          </p:nvSpPr>
          <p:spPr>
            <a:xfrm>
              <a:off x="5637500" y="3330475"/>
              <a:ext cx="1048800" cy="534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Prediction (Estimated)</a:t>
              </a:r>
              <a:endParaRPr sz="1100"/>
            </a:p>
          </p:txBody>
        </p:sp>
        <p:cxnSp>
          <p:nvCxnSpPr>
            <p:cNvPr id="72" name="Google Shape;72;p15"/>
            <p:cNvCxnSpPr>
              <a:stCxn id="67" idx="2"/>
              <a:endCxn id="68" idx="0"/>
            </p:cNvCxnSpPr>
            <p:nvPr/>
          </p:nvCxnSpPr>
          <p:spPr>
            <a:xfrm>
              <a:off x="4068725" y="1742475"/>
              <a:ext cx="0" cy="483600"/>
            </a:xfrm>
            <a:prstGeom prst="straightConnector1">
              <a:avLst/>
            </a:prstGeom>
            <a:noFill/>
            <a:ln cap="flat" cmpd="sng" w="9525">
              <a:solidFill>
                <a:schemeClr val="dk2"/>
              </a:solidFill>
              <a:prstDash val="solid"/>
              <a:round/>
              <a:headEnd len="med" w="med" type="none"/>
              <a:tailEnd len="med" w="med" type="triangle"/>
            </a:ln>
          </p:spPr>
        </p:cxnSp>
        <p:cxnSp>
          <p:nvCxnSpPr>
            <p:cNvPr id="73" name="Google Shape;73;p15"/>
            <p:cNvCxnSpPr>
              <a:stCxn id="68" idx="2"/>
              <a:endCxn id="69" idx="0"/>
            </p:cNvCxnSpPr>
            <p:nvPr/>
          </p:nvCxnSpPr>
          <p:spPr>
            <a:xfrm>
              <a:off x="4068725" y="2760175"/>
              <a:ext cx="0" cy="570300"/>
            </a:xfrm>
            <a:prstGeom prst="straightConnector1">
              <a:avLst/>
            </a:prstGeom>
            <a:noFill/>
            <a:ln cap="flat" cmpd="sng" w="9525">
              <a:solidFill>
                <a:schemeClr val="dk2"/>
              </a:solidFill>
              <a:prstDash val="solid"/>
              <a:round/>
              <a:headEnd len="med" w="med" type="none"/>
              <a:tailEnd len="med" w="med" type="triangle"/>
            </a:ln>
          </p:spPr>
        </p:cxnSp>
        <p:cxnSp>
          <p:nvCxnSpPr>
            <p:cNvPr id="74" name="Google Shape;74;p15"/>
            <p:cNvCxnSpPr>
              <a:stCxn id="70" idx="3"/>
              <a:endCxn id="69" idx="1"/>
            </p:cNvCxnSpPr>
            <p:nvPr/>
          </p:nvCxnSpPr>
          <p:spPr>
            <a:xfrm>
              <a:off x="2577300" y="3597475"/>
              <a:ext cx="987900" cy="0"/>
            </a:xfrm>
            <a:prstGeom prst="straightConnector1">
              <a:avLst/>
            </a:prstGeom>
            <a:noFill/>
            <a:ln cap="flat" cmpd="sng" w="9525">
              <a:solidFill>
                <a:schemeClr val="dk2"/>
              </a:solidFill>
              <a:prstDash val="solid"/>
              <a:round/>
              <a:headEnd len="med" w="med" type="none"/>
              <a:tailEnd len="med" w="med" type="triangle"/>
            </a:ln>
          </p:spPr>
        </p:cxnSp>
        <p:cxnSp>
          <p:nvCxnSpPr>
            <p:cNvPr id="75" name="Google Shape;75;p15"/>
            <p:cNvCxnSpPr>
              <a:stCxn id="69" idx="3"/>
              <a:endCxn id="71" idx="1"/>
            </p:cNvCxnSpPr>
            <p:nvPr/>
          </p:nvCxnSpPr>
          <p:spPr>
            <a:xfrm>
              <a:off x="4572125" y="3597475"/>
              <a:ext cx="1065300" cy="0"/>
            </a:xfrm>
            <a:prstGeom prst="straightConnector1">
              <a:avLst/>
            </a:prstGeom>
            <a:noFill/>
            <a:ln cap="flat" cmpd="sng" w="9525">
              <a:solidFill>
                <a:schemeClr val="dk2"/>
              </a:solidFill>
              <a:prstDash val="solid"/>
              <a:round/>
              <a:headEnd len="med" w="med" type="none"/>
              <a:tailEnd len="med" w="med" type="triangle"/>
            </a:ln>
          </p:spPr>
        </p:cxnSp>
        <p:sp>
          <p:nvSpPr>
            <p:cNvPr id="76" name="Google Shape;76;p15"/>
            <p:cNvSpPr/>
            <p:nvPr/>
          </p:nvSpPr>
          <p:spPr>
            <a:xfrm>
              <a:off x="4181175" y="1842425"/>
              <a:ext cx="314100" cy="283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lang="en" sz="1100"/>
                <a:t>1</a:t>
              </a:r>
              <a:endParaRPr sz="1100"/>
            </a:p>
          </p:txBody>
        </p:sp>
        <p:sp>
          <p:nvSpPr>
            <p:cNvPr id="77" name="Google Shape;77;p15"/>
            <p:cNvSpPr/>
            <p:nvPr/>
          </p:nvSpPr>
          <p:spPr>
            <a:xfrm>
              <a:off x="4181175" y="2903425"/>
              <a:ext cx="314100" cy="283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lang="en" sz="1100"/>
                <a:t>2</a:t>
              </a:r>
              <a:endParaRPr sz="1100"/>
            </a:p>
          </p:txBody>
        </p:sp>
        <p:sp>
          <p:nvSpPr>
            <p:cNvPr id="78" name="Google Shape;78;p15"/>
            <p:cNvSpPr/>
            <p:nvPr/>
          </p:nvSpPr>
          <p:spPr>
            <a:xfrm>
              <a:off x="2875700" y="3187225"/>
              <a:ext cx="314100" cy="283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lang="en" sz="1100"/>
                <a:t>3</a:t>
              </a:r>
              <a:endParaRPr sz="1100"/>
            </a:p>
          </p:txBody>
        </p:sp>
        <p:sp>
          <p:nvSpPr>
            <p:cNvPr id="79" name="Google Shape;79;p15"/>
            <p:cNvSpPr/>
            <p:nvPr/>
          </p:nvSpPr>
          <p:spPr>
            <a:xfrm>
              <a:off x="4894950" y="3187225"/>
              <a:ext cx="314100" cy="283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lang="en" sz="1100"/>
                <a:t>4</a:t>
              </a:r>
              <a:endParaRPr sz="1100"/>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Generalization</a:t>
            </a:r>
            <a:endParaRPr/>
          </a:p>
        </p:txBody>
      </p:sp>
      <p:sp>
        <p:nvSpPr>
          <p:cNvPr id="382" name="Google Shape;382;p42"/>
          <p:cNvSpPr txBox="1"/>
          <p:nvPr/>
        </p:nvSpPr>
        <p:spPr>
          <a:xfrm>
            <a:off x="418600" y="1135500"/>
            <a:ext cx="6842100" cy="36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2"/>
                </a:solidFill>
              </a:rPr>
              <a:t>Why Should a Model Generalize to New Unseen Data?</a:t>
            </a:r>
            <a:endParaRPr sz="1100">
              <a:solidFill>
                <a:schemeClr val="dk2"/>
              </a:solidFill>
            </a:endParaRPr>
          </a:p>
          <a:p>
            <a:pPr indent="-298450" lvl="0" marL="457200" rtl="0" algn="l">
              <a:spcBef>
                <a:spcPts val="0"/>
              </a:spcBef>
              <a:spcAft>
                <a:spcPts val="0"/>
              </a:spcAft>
              <a:buClr>
                <a:schemeClr val="dk2"/>
              </a:buClr>
              <a:buSzPts val="1100"/>
              <a:buAutoNum type="arabicPeriod"/>
            </a:pPr>
            <a:r>
              <a:rPr lang="en" sz="1100">
                <a:solidFill>
                  <a:schemeClr val="dk2"/>
                </a:solidFill>
              </a:rPr>
              <a:t>Real-world applications need predictions on new data:</a:t>
            </a:r>
            <a:endParaRPr sz="1100">
              <a:solidFill>
                <a:schemeClr val="dk2"/>
              </a:solidFill>
            </a:endParaRPr>
          </a:p>
          <a:p>
            <a:pPr indent="-298450" lvl="1" marL="914400" rtl="0" algn="l">
              <a:spcBef>
                <a:spcPts val="0"/>
              </a:spcBef>
              <a:spcAft>
                <a:spcPts val="0"/>
              </a:spcAft>
              <a:buClr>
                <a:schemeClr val="dk2"/>
              </a:buClr>
              <a:buSzPts val="1100"/>
              <a:buChar char="●"/>
            </a:pPr>
            <a:r>
              <a:rPr lang="en" sz="1100">
                <a:solidFill>
                  <a:schemeClr val="dk2"/>
                </a:solidFill>
              </a:rPr>
              <a:t>When you train a model, you use historical or collected data. But the real value of a model is in making predictions on future or unseen data, which the model has never encountered before. </a:t>
            </a:r>
            <a:endParaRPr sz="1100">
              <a:solidFill>
                <a:schemeClr val="dk2"/>
              </a:solidFill>
            </a:endParaRPr>
          </a:p>
          <a:p>
            <a:pPr indent="-298450" lvl="1" marL="914400" rtl="0" algn="l">
              <a:spcBef>
                <a:spcPts val="0"/>
              </a:spcBef>
              <a:spcAft>
                <a:spcPts val="0"/>
              </a:spcAft>
              <a:buClr>
                <a:schemeClr val="dk2"/>
              </a:buClr>
              <a:buSzPts val="1100"/>
              <a:buChar char="●"/>
            </a:pPr>
            <a:r>
              <a:rPr lang="en" sz="1100">
                <a:solidFill>
                  <a:schemeClr val="dk2"/>
                </a:solidFill>
              </a:rPr>
              <a:t>For example:</a:t>
            </a:r>
            <a:endParaRPr sz="1100">
              <a:solidFill>
                <a:schemeClr val="dk2"/>
              </a:solidFill>
            </a:endParaRPr>
          </a:p>
          <a:p>
            <a:pPr indent="-298450" lvl="2" marL="1371600" rtl="0" algn="l">
              <a:spcBef>
                <a:spcPts val="0"/>
              </a:spcBef>
              <a:spcAft>
                <a:spcPts val="0"/>
              </a:spcAft>
              <a:buClr>
                <a:schemeClr val="dk2"/>
              </a:buClr>
              <a:buSzPts val="1100"/>
              <a:buAutoNum type="romanLcPeriod"/>
            </a:pPr>
            <a:r>
              <a:rPr lang="en" sz="1100">
                <a:solidFill>
                  <a:schemeClr val="dk2"/>
                </a:solidFill>
              </a:rPr>
              <a:t>A spam filter should detect spam emails it has never seen before.</a:t>
            </a:r>
            <a:endParaRPr sz="1100">
              <a:solidFill>
                <a:schemeClr val="dk2"/>
              </a:solidFill>
            </a:endParaRPr>
          </a:p>
          <a:p>
            <a:pPr indent="-298450" lvl="2" marL="1371600" rtl="0" algn="l">
              <a:spcBef>
                <a:spcPts val="0"/>
              </a:spcBef>
              <a:spcAft>
                <a:spcPts val="0"/>
              </a:spcAft>
              <a:buClr>
                <a:schemeClr val="dk2"/>
              </a:buClr>
              <a:buSzPts val="1100"/>
              <a:buAutoNum type="romanLcPeriod"/>
            </a:pPr>
            <a:r>
              <a:rPr lang="en" sz="1100">
                <a:solidFill>
                  <a:schemeClr val="dk2"/>
                </a:solidFill>
              </a:rPr>
              <a:t>A medical diagnosis model should work well on new patients, not just the ones in the training data.</a:t>
            </a:r>
            <a:endParaRPr sz="1100">
              <a:solidFill>
                <a:schemeClr val="dk2"/>
              </a:solidFill>
            </a:endParaRPr>
          </a:p>
          <a:p>
            <a:pPr indent="-298450" lvl="0" marL="457200" rtl="0" algn="l">
              <a:spcBef>
                <a:spcPts val="0"/>
              </a:spcBef>
              <a:spcAft>
                <a:spcPts val="0"/>
              </a:spcAft>
              <a:buClr>
                <a:schemeClr val="dk2"/>
              </a:buClr>
              <a:buSzPts val="1100"/>
              <a:buAutoNum type="arabicPeriod"/>
            </a:pPr>
            <a:r>
              <a:rPr lang="en" sz="1100">
                <a:solidFill>
                  <a:schemeClr val="dk2"/>
                </a:solidFill>
              </a:rPr>
              <a:t>Avoiding Overfitting:</a:t>
            </a:r>
            <a:endParaRPr sz="1100">
              <a:solidFill>
                <a:schemeClr val="dk2"/>
              </a:solidFill>
            </a:endParaRPr>
          </a:p>
          <a:p>
            <a:pPr indent="-298450" lvl="1" marL="914400" rtl="0" algn="l">
              <a:spcBef>
                <a:spcPts val="0"/>
              </a:spcBef>
              <a:spcAft>
                <a:spcPts val="0"/>
              </a:spcAft>
              <a:buClr>
                <a:schemeClr val="dk2"/>
              </a:buClr>
              <a:buSzPts val="1100"/>
              <a:buChar char="●"/>
            </a:pPr>
            <a:r>
              <a:rPr lang="en" sz="1100">
                <a:solidFill>
                  <a:schemeClr val="dk2"/>
                </a:solidFill>
              </a:rPr>
              <a:t>If a model only “memorizes” the training data perfectly but can’t make good predictions on new data, it is said to be overfitting. Overfitting means the model learned noise or specific patterns that do not apply generally, which makes it useless in practice.</a:t>
            </a:r>
            <a:endParaRPr sz="1100">
              <a:solidFill>
                <a:schemeClr val="dk2"/>
              </a:solidFill>
            </a:endParaRPr>
          </a:p>
          <a:p>
            <a:pPr indent="-298450" lvl="0" marL="457200" rtl="0" algn="l">
              <a:spcBef>
                <a:spcPts val="0"/>
              </a:spcBef>
              <a:spcAft>
                <a:spcPts val="0"/>
              </a:spcAft>
              <a:buClr>
                <a:schemeClr val="dk2"/>
              </a:buClr>
              <a:buSzPts val="1100"/>
              <a:buAutoNum type="arabicPeriod"/>
            </a:pPr>
            <a:r>
              <a:rPr lang="en" sz="1100">
                <a:solidFill>
                  <a:schemeClr val="dk2"/>
                </a:solidFill>
              </a:rPr>
              <a:t>Reliable and Robust Performance:</a:t>
            </a:r>
            <a:endParaRPr sz="1100">
              <a:solidFill>
                <a:schemeClr val="dk2"/>
              </a:solidFill>
            </a:endParaRPr>
          </a:p>
          <a:p>
            <a:pPr indent="-298450" lvl="1" marL="914400" rtl="0" algn="l">
              <a:spcBef>
                <a:spcPts val="0"/>
              </a:spcBef>
              <a:spcAft>
                <a:spcPts val="0"/>
              </a:spcAft>
              <a:buClr>
                <a:schemeClr val="dk2"/>
              </a:buClr>
              <a:buSzPts val="1100"/>
              <a:buChar char="●"/>
            </a:pPr>
            <a:r>
              <a:rPr lang="en" sz="1100">
                <a:solidFill>
                  <a:schemeClr val="dk2"/>
                </a:solidFill>
              </a:rPr>
              <a:t>Generalization means the model has learned the underlying patterns or rules that govern the data, not just random details. Such a model will perform reliably on diverse examples and variations in new data.</a:t>
            </a:r>
            <a:endParaRPr sz="1100">
              <a:solidFill>
                <a:schemeClr val="dk2"/>
              </a:solidFill>
            </a:endParaRPr>
          </a:p>
          <a:p>
            <a:pPr indent="-298450" lvl="0" marL="457200" rtl="0" algn="l">
              <a:spcBef>
                <a:spcPts val="0"/>
              </a:spcBef>
              <a:spcAft>
                <a:spcPts val="0"/>
              </a:spcAft>
              <a:buClr>
                <a:schemeClr val="dk2"/>
              </a:buClr>
              <a:buSzPts val="1100"/>
              <a:buAutoNum type="arabicPeriod"/>
            </a:pPr>
            <a:r>
              <a:rPr lang="en" sz="1100">
                <a:solidFill>
                  <a:schemeClr val="dk2"/>
                </a:solidFill>
              </a:rPr>
              <a:t>Business and Safety Implications:</a:t>
            </a:r>
            <a:endParaRPr sz="1100">
              <a:solidFill>
                <a:schemeClr val="dk2"/>
              </a:solidFill>
            </a:endParaRPr>
          </a:p>
          <a:p>
            <a:pPr indent="-298450" lvl="1" marL="914400" rtl="0" algn="l">
              <a:spcBef>
                <a:spcPts val="0"/>
              </a:spcBef>
              <a:spcAft>
                <a:spcPts val="0"/>
              </a:spcAft>
              <a:buClr>
                <a:schemeClr val="dk2"/>
              </a:buClr>
              <a:buSzPts val="1100"/>
              <a:buChar char="●"/>
            </a:pPr>
            <a:r>
              <a:rPr lang="en" sz="1100">
                <a:solidFill>
                  <a:schemeClr val="dk2"/>
                </a:solidFill>
              </a:rPr>
              <a:t>If models don’t generalize, their predictions can lead to wrong decisions, causing financial loss, safety risks, or poor user experience.</a:t>
            </a:r>
            <a:endParaRPr sz="1100">
              <a:solidFill>
                <a:schemeClr val="dk2"/>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Generalization</a:t>
            </a:r>
            <a:endParaRPr/>
          </a:p>
        </p:txBody>
      </p:sp>
      <p:sp>
        <p:nvSpPr>
          <p:cNvPr id="388" name="Google Shape;388;p43"/>
          <p:cNvSpPr txBox="1"/>
          <p:nvPr/>
        </p:nvSpPr>
        <p:spPr>
          <a:xfrm>
            <a:off x="418600" y="1135500"/>
            <a:ext cx="6842100" cy="361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 sz="1300">
                <a:solidFill>
                  <a:schemeClr val="dk2"/>
                </a:solidFill>
              </a:rPr>
              <a:t>Bias (Underfitting)</a:t>
            </a:r>
            <a:endParaRPr b="1" sz="1300">
              <a:solidFill>
                <a:schemeClr val="dk2"/>
              </a:solidFill>
            </a:endParaRPr>
          </a:p>
          <a:p>
            <a:pPr indent="-298450" lvl="0" marL="457200" rtl="0" algn="l">
              <a:lnSpc>
                <a:spcPct val="115000"/>
              </a:lnSpc>
              <a:spcBef>
                <a:spcPts val="1200"/>
              </a:spcBef>
              <a:spcAft>
                <a:spcPts val="0"/>
              </a:spcAft>
              <a:buClr>
                <a:schemeClr val="dk2"/>
              </a:buClr>
              <a:buSzPts val="1100"/>
              <a:buChar char="●"/>
            </a:pPr>
            <a:r>
              <a:rPr b="1" lang="en" sz="1100">
                <a:solidFill>
                  <a:schemeClr val="dk2"/>
                </a:solidFill>
              </a:rPr>
              <a:t>What is bias?</a:t>
            </a:r>
            <a:br>
              <a:rPr b="1" lang="en" sz="1100">
                <a:solidFill>
                  <a:schemeClr val="dk2"/>
                </a:solidFill>
              </a:rPr>
            </a:br>
            <a:r>
              <a:rPr lang="en" sz="1100">
                <a:solidFill>
                  <a:schemeClr val="dk2"/>
                </a:solidFill>
              </a:rPr>
              <a:t>Bias is error from </a:t>
            </a:r>
            <a:r>
              <a:rPr b="1" lang="en" sz="1100">
                <a:solidFill>
                  <a:schemeClr val="dk2"/>
                </a:solidFill>
              </a:rPr>
              <a:t>incorrect assumptions</a:t>
            </a:r>
            <a:r>
              <a:rPr lang="en" sz="1100">
                <a:solidFill>
                  <a:schemeClr val="dk2"/>
                </a:solidFill>
              </a:rPr>
              <a:t> in the learning algorithm.</a:t>
            </a:r>
            <a:br>
              <a:rPr lang="en" sz="1100">
                <a:solidFill>
                  <a:schemeClr val="dk2"/>
                </a:solidFill>
              </a:rPr>
            </a:br>
            <a:endParaRPr sz="1100">
              <a:solidFill>
                <a:schemeClr val="dk2"/>
              </a:solidFill>
            </a:endParaRPr>
          </a:p>
          <a:p>
            <a:pPr indent="-298450" lvl="0" marL="457200" rtl="0" algn="l">
              <a:lnSpc>
                <a:spcPct val="115000"/>
              </a:lnSpc>
              <a:spcBef>
                <a:spcPts val="0"/>
              </a:spcBef>
              <a:spcAft>
                <a:spcPts val="0"/>
              </a:spcAft>
              <a:buClr>
                <a:schemeClr val="dk2"/>
              </a:buClr>
              <a:buSzPts val="1100"/>
              <a:buChar char="●"/>
            </a:pPr>
            <a:r>
              <a:rPr b="1" lang="en" sz="1100">
                <a:solidFill>
                  <a:schemeClr val="dk2"/>
                </a:solidFill>
              </a:rPr>
              <a:t>Effect:</a:t>
            </a:r>
            <a:br>
              <a:rPr b="1" lang="en" sz="1100">
                <a:solidFill>
                  <a:schemeClr val="dk2"/>
                </a:solidFill>
              </a:rPr>
            </a:br>
            <a:r>
              <a:rPr lang="en" sz="1100">
                <a:solidFill>
                  <a:schemeClr val="dk2"/>
                </a:solidFill>
              </a:rPr>
              <a:t>If the model is too simple (like a straight line trying to fit complex data), it cannot capture the true patterns. This is called </a:t>
            </a:r>
            <a:r>
              <a:rPr b="1" lang="en" sz="1100">
                <a:solidFill>
                  <a:schemeClr val="dk2"/>
                </a:solidFill>
              </a:rPr>
              <a:t>underfitting</a:t>
            </a:r>
            <a:r>
              <a:rPr lang="en" sz="1100">
                <a:solidFill>
                  <a:schemeClr val="dk2"/>
                </a:solidFill>
              </a:rPr>
              <a:t>.</a:t>
            </a:r>
            <a:br>
              <a:rPr lang="en" sz="1100">
                <a:solidFill>
                  <a:schemeClr val="dk2"/>
                </a:solidFill>
              </a:rPr>
            </a:br>
            <a:endParaRPr sz="1100">
              <a:solidFill>
                <a:schemeClr val="dk2"/>
              </a:solidFill>
            </a:endParaRPr>
          </a:p>
          <a:p>
            <a:pPr indent="-298450" lvl="0" marL="457200" rtl="0" algn="l">
              <a:lnSpc>
                <a:spcPct val="115000"/>
              </a:lnSpc>
              <a:spcBef>
                <a:spcPts val="0"/>
              </a:spcBef>
              <a:spcAft>
                <a:spcPts val="0"/>
              </a:spcAft>
              <a:buClr>
                <a:schemeClr val="dk2"/>
              </a:buClr>
              <a:buSzPts val="1100"/>
              <a:buChar char="●"/>
            </a:pPr>
            <a:r>
              <a:rPr b="1" lang="en" sz="1100">
                <a:solidFill>
                  <a:schemeClr val="dk2"/>
                </a:solidFill>
              </a:rPr>
              <a:t>Result:</a:t>
            </a:r>
            <a:br>
              <a:rPr b="1" lang="en" sz="1100">
                <a:solidFill>
                  <a:schemeClr val="dk2"/>
                </a:solidFill>
              </a:rPr>
            </a:br>
            <a:r>
              <a:rPr lang="en" sz="1100">
                <a:solidFill>
                  <a:schemeClr val="dk2"/>
                </a:solidFill>
              </a:rPr>
              <a:t>Poor performance both on training data and unseen data — the model doesn’t learn enough.</a:t>
            </a:r>
            <a:endParaRPr sz="1100">
              <a:solidFill>
                <a:schemeClr val="dk2"/>
              </a:solidFill>
            </a:endParaRPr>
          </a:p>
          <a:p>
            <a:pPr indent="0" lvl="0" marL="0" rtl="0" algn="l">
              <a:spcBef>
                <a:spcPts val="1200"/>
              </a:spcBef>
              <a:spcAft>
                <a:spcPts val="0"/>
              </a:spcAft>
              <a:buNone/>
            </a:pPr>
            <a:r>
              <a:t/>
            </a:r>
            <a:endParaRPr sz="1100">
              <a:solidFill>
                <a:schemeClr val="dk2"/>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Generalization</a:t>
            </a:r>
            <a:endParaRPr/>
          </a:p>
        </p:txBody>
      </p:sp>
      <p:sp>
        <p:nvSpPr>
          <p:cNvPr id="394" name="Google Shape;394;p44"/>
          <p:cNvSpPr txBox="1"/>
          <p:nvPr/>
        </p:nvSpPr>
        <p:spPr>
          <a:xfrm>
            <a:off x="418600" y="1135500"/>
            <a:ext cx="6842100" cy="361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sz="1300">
                <a:solidFill>
                  <a:schemeClr val="dk2"/>
                </a:solidFill>
              </a:rPr>
              <a:t>Variance (Overfitting)</a:t>
            </a:r>
            <a:endParaRPr b="1" sz="1300">
              <a:solidFill>
                <a:schemeClr val="dk2"/>
              </a:solidFill>
            </a:endParaRPr>
          </a:p>
          <a:p>
            <a:pPr indent="-298450" lvl="0" marL="457200" rtl="0" algn="l">
              <a:lnSpc>
                <a:spcPct val="115000"/>
              </a:lnSpc>
              <a:spcBef>
                <a:spcPts val="1200"/>
              </a:spcBef>
              <a:spcAft>
                <a:spcPts val="0"/>
              </a:spcAft>
              <a:buClr>
                <a:schemeClr val="dk2"/>
              </a:buClr>
              <a:buSzPts val="1100"/>
              <a:buChar char="●"/>
            </a:pPr>
            <a:r>
              <a:rPr b="1" lang="en" sz="1100">
                <a:solidFill>
                  <a:schemeClr val="dk2"/>
                </a:solidFill>
              </a:rPr>
              <a:t>What is variance?</a:t>
            </a:r>
            <a:br>
              <a:rPr b="1" lang="en" sz="1100">
                <a:solidFill>
                  <a:schemeClr val="dk2"/>
                </a:solidFill>
              </a:rPr>
            </a:br>
            <a:r>
              <a:rPr lang="en" sz="1100">
                <a:solidFill>
                  <a:schemeClr val="dk2"/>
                </a:solidFill>
              </a:rPr>
              <a:t>Variance is error from the model being </a:t>
            </a:r>
            <a:r>
              <a:rPr b="1" lang="en" sz="1100">
                <a:solidFill>
                  <a:schemeClr val="dk2"/>
                </a:solidFill>
              </a:rPr>
              <a:t>too sensitive to small fluctuations</a:t>
            </a:r>
            <a:r>
              <a:rPr lang="en" sz="1100">
                <a:solidFill>
                  <a:schemeClr val="dk2"/>
                </a:solidFill>
              </a:rPr>
              <a:t> in the training data.</a:t>
            </a:r>
            <a:br>
              <a:rPr lang="en" sz="1100">
                <a:solidFill>
                  <a:schemeClr val="dk2"/>
                </a:solidFill>
              </a:rPr>
            </a:br>
            <a:endParaRPr sz="1100">
              <a:solidFill>
                <a:schemeClr val="dk2"/>
              </a:solidFill>
            </a:endParaRPr>
          </a:p>
          <a:p>
            <a:pPr indent="-298450" lvl="0" marL="457200" rtl="0" algn="l">
              <a:lnSpc>
                <a:spcPct val="115000"/>
              </a:lnSpc>
              <a:spcBef>
                <a:spcPts val="0"/>
              </a:spcBef>
              <a:spcAft>
                <a:spcPts val="0"/>
              </a:spcAft>
              <a:buClr>
                <a:schemeClr val="dk2"/>
              </a:buClr>
              <a:buSzPts val="1100"/>
              <a:buChar char="●"/>
            </a:pPr>
            <a:r>
              <a:rPr b="1" lang="en" sz="1100">
                <a:solidFill>
                  <a:schemeClr val="dk2"/>
                </a:solidFill>
              </a:rPr>
              <a:t>Effect:</a:t>
            </a:r>
            <a:br>
              <a:rPr b="1" lang="en" sz="1100">
                <a:solidFill>
                  <a:schemeClr val="dk2"/>
                </a:solidFill>
              </a:rPr>
            </a:br>
            <a:r>
              <a:rPr lang="en" sz="1100">
                <a:solidFill>
                  <a:schemeClr val="dk2"/>
                </a:solidFill>
              </a:rPr>
              <a:t>If the model is too complex (like a very wiggly curve fitting every single training point), it captures noise, not just the pattern. This is called </a:t>
            </a:r>
            <a:r>
              <a:rPr b="1" lang="en" sz="1100">
                <a:solidFill>
                  <a:schemeClr val="dk2"/>
                </a:solidFill>
              </a:rPr>
              <a:t>overfitting</a:t>
            </a:r>
            <a:r>
              <a:rPr lang="en" sz="1100">
                <a:solidFill>
                  <a:schemeClr val="dk2"/>
                </a:solidFill>
              </a:rPr>
              <a:t>.</a:t>
            </a:r>
            <a:br>
              <a:rPr lang="en" sz="1100">
                <a:solidFill>
                  <a:schemeClr val="dk2"/>
                </a:solidFill>
              </a:rPr>
            </a:br>
            <a:endParaRPr sz="1100">
              <a:solidFill>
                <a:schemeClr val="dk2"/>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2"/>
                </a:solidFill>
              </a:rPr>
              <a:t>Result:</a:t>
            </a:r>
            <a:br>
              <a:rPr b="1" lang="en" sz="1100">
                <a:solidFill>
                  <a:schemeClr val="dk2"/>
                </a:solidFill>
              </a:rPr>
            </a:br>
            <a:r>
              <a:rPr lang="en" sz="1100">
                <a:solidFill>
                  <a:schemeClr val="dk2"/>
                </a:solidFill>
              </a:rPr>
              <a:t>Great performance on training data but poor performance on new unseen data — the model doesn’t generalize well.</a:t>
            </a:r>
            <a:br>
              <a:rPr lang="en" sz="1100">
                <a:solidFill>
                  <a:schemeClr val="dk1"/>
                </a:solidFill>
              </a:rPr>
            </a:br>
            <a:endParaRPr b="1" sz="1300">
              <a:solidFill>
                <a:schemeClr val="dk2"/>
              </a:solidFill>
            </a:endParaRPr>
          </a:p>
          <a:p>
            <a:pPr indent="0" lvl="0" marL="0" rtl="0" algn="l">
              <a:spcBef>
                <a:spcPts val="1200"/>
              </a:spcBef>
              <a:spcAft>
                <a:spcPts val="0"/>
              </a:spcAft>
              <a:buNone/>
            </a:pPr>
            <a:r>
              <a:t/>
            </a:r>
            <a:endParaRPr sz="1100">
              <a:solidFill>
                <a:schemeClr val="dk2"/>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Generalization</a:t>
            </a:r>
            <a:endParaRPr/>
          </a:p>
        </p:txBody>
      </p:sp>
      <p:sp>
        <p:nvSpPr>
          <p:cNvPr id="400" name="Google Shape;400;p45"/>
          <p:cNvSpPr txBox="1"/>
          <p:nvPr/>
        </p:nvSpPr>
        <p:spPr>
          <a:xfrm>
            <a:off x="418600" y="1135500"/>
            <a:ext cx="6842100" cy="361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sz="1300">
                <a:solidFill>
                  <a:schemeClr val="dk2"/>
                </a:solidFill>
              </a:rPr>
              <a:t>The Tradeoff</a:t>
            </a:r>
            <a:endParaRPr b="1" sz="1300">
              <a:solidFill>
                <a:schemeClr val="dk2"/>
              </a:solidFill>
            </a:endParaRPr>
          </a:p>
          <a:p>
            <a:pPr indent="-298450" lvl="0" marL="457200" rtl="0" algn="l">
              <a:lnSpc>
                <a:spcPct val="115000"/>
              </a:lnSpc>
              <a:spcBef>
                <a:spcPts val="1200"/>
              </a:spcBef>
              <a:spcAft>
                <a:spcPts val="0"/>
              </a:spcAft>
              <a:buClr>
                <a:schemeClr val="dk2"/>
              </a:buClr>
              <a:buSzPts val="1100"/>
              <a:buChar char="●"/>
            </a:pPr>
            <a:r>
              <a:rPr lang="en" sz="1100">
                <a:solidFill>
                  <a:schemeClr val="dk2"/>
                </a:solidFill>
              </a:rPr>
              <a:t>A </a:t>
            </a:r>
            <a:r>
              <a:rPr b="1" lang="en" sz="1100">
                <a:solidFill>
                  <a:schemeClr val="dk2"/>
                </a:solidFill>
              </a:rPr>
              <a:t>good model</a:t>
            </a:r>
            <a:r>
              <a:rPr lang="en" sz="1100">
                <a:solidFill>
                  <a:schemeClr val="dk2"/>
                </a:solidFill>
              </a:rPr>
              <a:t> finds the </a:t>
            </a:r>
            <a:r>
              <a:rPr b="1" lang="en" sz="1100">
                <a:solidFill>
                  <a:schemeClr val="dk2"/>
                </a:solidFill>
              </a:rPr>
              <a:t>right balance</a:t>
            </a:r>
            <a:r>
              <a:rPr lang="en" sz="1100">
                <a:solidFill>
                  <a:schemeClr val="dk2"/>
                </a:solidFill>
              </a:rPr>
              <a:t> between bias and variance.</a:t>
            </a:r>
            <a:br>
              <a:rPr lang="en" sz="1100">
                <a:solidFill>
                  <a:schemeClr val="dk2"/>
                </a:solidFill>
              </a:rPr>
            </a:br>
            <a:endParaRPr sz="1100">
              <a:solidFill>
                <a:schemeClr val="dk2"/>
              </a:solidFill>
            </a:endParaRPr>
          </a:p>
          <a:p>
            <a:pPr indent="-298450" lvl="0" marL="457200" rtl="0" algn="l">
              <a:lnSpc>
                <a:spcPct val="115000"/>
              </a:lnSpc>
              <a:spcBef>
                <a:spcPts val="0"/>
              </a:spcBef>
              <a:spcAft>
                <a:spcPts val="0"/>
              </a:spcAft>
              <a:buClr>
                <a:schemeClr val="dk2"/>
              </a:buClr>
              <a:buSzPts val="1100"/>
              <a:buChar char="●"/>
            </a:pPr>
            <a:r>
              <a:rPr lang="en" sz="1100">
                <a:solidFill>
                  <a:schemeClr val="dk2"/>
                </a:solidFill>
              </a:rPr>
              <a:t>This balance helps the model learn the real underlying patterns while ignoring noise.</a:t>
            </a:r>
            <a:br>
              <a:rPr lang="en" sz="1100">
                <a:solidFill>
                  <a:schemeClr val="dk2"/>
                </a:solidFill>
              </a:rPr>
            </a:br>
            <a:endParaRPr sz="1100">
              <a:solidFill>
                <a:schemeClr val="dk2"/>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2"/>
                </a:solidFill>
              </a:rPr>
              <a:t>Achieving this balance leads to </a:t>
            </a:r>
            <a:r>
              <a:rPr b="1" lang="en" sz="1100">
                <a:solidFill>
                  <a:schemeClr val="dk2"/>
                </a:solidFill>
              </a:rPr>
              <a:t>better generalization</a:t>
            </a:r>
            <a:r>
              <a:rPr lang="en" sz="1100">
                <a:solidFill>
                  <a:schemeClr val="dk2"/>
                </a:solidFill>
              </a:rPr>
              <a:t>.</a:t>
            </a:r>
            <a:br>
              <a:rPr lang="en" sz="1100">
                <a:solidFill>
                  <a:schemeClr val="dk1"/>
                </a:solidFill>
              </a:rPr>
            </a:br>
            <a:endParaRPr sz="1100">
              <a:solidFill>
                <a:schemeClr val="dk1"/>
              </a:solidFill>
            </a:endParaRPr>
          </a:p>
          <a:p>
            <a:pPr indent="0" lvl="0" marL="0" rtl="0" algn="l">
              <a:lnSpc>
                <a:spcPct val="115000"/>
              </a:lnSpc>
              <a:spcBef>
                <a:spcPts val="1200"/>
              </a:spcBef>
              <a:spcAft>
                <a:spcPts val="0"/>
              </a:spcAft>
              <a:buNone/>
            </a:pPr>
            <a:br>
              <a:rPr lang="en" sz="1100">
                <a:solidFill>
                  <a:schemeClr val="dk1"/>
                </a:solidFill>
              </a:rPr>
            </a:br>
            <a:endParaRPr b="1" sz="1300">
              <a:solidFill>
                <a:schemeClr val="dk2"/>
              </a:solidFill>
            </a:endParaRPr>
          </a:p>
          <a:p>
            <a:pPr indent="0" lvl="0" marL="0" rtl="0" algn="l">
              <a:spcBef>
                <a:spcPts val="1200"/>
              </a:spcBef>
              <a:spcAft>
                <a:spcPts val="0"/>
              </a:spcAft>
              <a:buNone/>
            </a:pPr>
            <a:r>
              <a:t/>
            </a:r>
            <a:endParaRPr sz="1100">
              <a:solidFill>
                <a:schemeClr val="dk2"/>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Cross Validation</a:t>
            </a:r>
            <a:endParaRPr/>
          </a:p>
        </p:txBody>
      </p:sp>
      <p:sp>
        <p:nvSpPr>
          <p:cNvPr id="406" name="Google Shape;406;p46"/>
          <p:cNvSpPr txBox="1"/>
          <p:nvPr/>
        </p:nvSpPr>
        <p:spPr>
          <a:xfrm>
            <a:off x="418600" y="1135500"/>
            <a:ext cx="6842100" cy="149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300">
                <a:solidFill>
                  <a:schemeClr val="dk2"/>
                </a:solidFill>
              </a:rPr>
              <a:t>A way to select a generalized model</a:t>
            </a:r>
            <a:br>
              <a:rPr lang="en" sz="1100">
                <a:solidFill>
                  <a:schemeClr val="dk1"/>
                </a:solidFill>
              </a:rPr>
            </a:br>
            <a:endParaRPr sz="1100">
              <a:solidFill>
                <a:schemeClr val="dk1"/>
              </a:solidFill>
            </a:endParaRPr>
          </a:p>
          <a:p>
            <a:pPr indent="0" lvl="0" marL="0" rtl="0" algn="l">
              <a:lnSpc>
                <a:spcPct val="115000"/>
              </a:lnSpc>
              <a:spcBef>
                <a:spcPts val="1200"/>
              </a:spcBef>
              <a:spcAft>
                <a:spcPts val="0"/>
              </a:spcAft>
              <a:buNone/>
            </a:pPr>
            <a:r>
              <a:rPr lang="en" sz="1100">
                <a:solidFill>
                  <a:schemeClr val="dk2"/>
                </a:solidFill>
              </a:rPr>
              <a:t>Think of cross-validation like a stress test for your model.</a:t>
            </a:r>
            <a:endParaRPr sz="1100">
              <a:solidFill>
                <a:schemeClr val="dk2"/>
              </a:solidFill>
            </a:endParaRPr>
          </a:p>
          <a:p>
            <a:pPr indent="0" lvl="0" marL="0" rtl="0" algn="l">
              <a:lnSpc>
                <a:spcPct val="115000"/>
              </a:lnSpc>
              <a:spcBef>
                <a:spcPts val="1200"/>
              </a:spcBef>
              <a:spcAft>
                <a:spcPts val="0"/>
              </a:spcAft>
              <a:buNone/>
            </a:pPr>
            <a:r>
              <a:rPr lang="en" sz="1100">
                <a:solidFill>
                  <a:schemeClr val="dk2"/>
                </a:solidFill>
              </a:rPr>
              <a:t>It doesn’t fix your model directly, but it tells you whether it can handle the real world without breaking.</a:t>
            </a:r>
            <a:endParaRPr sz="1100">
              <a:solidFill>
                <a:schemeClr val="dk2"/>
              </a:solidFill>
            </a:endParaRPr>
          </a:p>
          <a:p>
            <a:pPr indent="0" lvl="0" marL="0" rtl="0" algn="l">
              <a:lnSpc>
                <a:spcPct val="115000"/>
              </a:lnSpc>
              <a:spcBef>
                <a:spcPts val="1200"/>
              </a:spcBef>
              <a:spcAft>
                <a:spcPts val="0"/>
              </a:spcAft>
              <a:buNone/>
            </a:pPr>
            <a:br>
              <a:rPr lang="en" sz="1100">
                <a:solidFill>
                  <a:schemeClr val="dk1"/>
                </a:solidFill>
              </a:rPr>
            </a:br>
            <a:endParaRPr b="1" sz="1300">
              <a:solidFill>
                <a:schemeClr val="dk2"/>
              </a:solidFill>
            </a:endParaRPr>
          </a:p>
          <a:p>
            <a:pPr indent="0" lvl="0" marL="0" rtl="0" algn="l">
              <a:spcBef>
                <a:spcPts val="1200"/>
              </a:spcBef>
              <a:spcAft>
                <a:spcPts val="0"/>
              </a:spcAft>
              <a:buNone/>
            </a:pPr>
            <a:r>
              <a:t/>
            </a:r>
            <a:endParaRPr sz="1100">
              <a:solidFill>
                <a:schemeClr val="dk2"/>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Cross Validation</a:t>
            </a:r>
            <a:endParaRPr/>
          </a:p>
        </p:txBody>
      </p:sp>
      <p:sp>
        <p:nvSpPr>
          <p:cNvPr id="412" name="Google Shape;412;p47"/>
          <p:cNvSpPr txBox="1"/>
          <p:nvPr/>
        </p:nvSpPr>
        <p:spPr>
          <a:xfrm>
            <a:off x="418600" y="1135500"/>
            <a:ext cx="6842100" cy="149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 sz="1300">
                <a:solidFill>
                  <a:schemeClr val="dk2"/>
                </a:solidFill>
              </a:rPr>
              <a:t>Why Use Cross-Validation?</a:t>
            </a:r>
            <a:endParaRPr b="1" sz="1300">
              <a:solidFill>
                <a:schemeClr val="dk2"/>
              </a:solidFill>
            </a:endParaRPr>
          </a:p>
          <a:p>
            <a:pPr indent="-298450" lvl="0" marL="457200" rtl="0" algn="l">
              <a:lnSpc>
                <a:spcPct val="115000"/>
              </a:lnSpc>
              <a:spcBef>
                <a:spcPts val="1200"/>
              </a:spcBef>
              <a:spcAft>
                <a:spcPts val="0"/>
              </a:spcAft>
              <a:buClr>
                <a:schemeClr val="dk2"/>
              </a:buClr>
              <a:buSzPts val="1100"/>
              <a:buChar char="●"/>
            </a:pPr>
            <a:r>
              <a:rPr lang="en" sz="1100">
                <a:solidFill>
                  <a:schemeClr val="dk2"/>
                </a:solidFill>
              </a:rPr>
              <a:t>A single train/test split can give </a:t>
            </a:r>
            <a:r>
              <a:rPr b="1" lang="en" sz="1100">
                <a:solidFill>
                  <a:schemeClr val="dk2"/>
                </a:solidFill>
              </a:rPr>
              <a:t>unreliable</a:t>
            </a:r>
            <a:r>
              <a:rPr lang="en" sz="1100">
                <a:solidFill>
                  <a:schemeClr val="dk2"/>
                </a:solidFill>
              </a:rPr>
              <a:t> results depending on how the data is divided.</a:t>
            </a:r>
            <a:br>
              <a:rPr lang="en" sz="1100">
                <a:solidFill>
                  <a:schemeClr val="dk2"/>
                </a:solidFill>
              </a:rPr>
            </a:br>
            <a:endParaRPr sz="1100">
              <a:solidFill>
                <a:schemeClr val="dk2"/>
              </a:solidFill>
            </a:endParaRPr>
          </a:p>
          <a:p>
            <a:pPr indent="-298450" lvl="0" marL="457200" rtl="0" algn="l">
              <a:lnSpc>
                <a:spcPct val="115000"/>
              </a:lnSpc>
              <a:spcBef>
                <a:spcPts val="0"/>
              </a:spcBef>
              <a:spcAft>
                <a:spcPts val="0"/>
              </a:spcAft>
              <a:buClr>
                <a:schemeClr val="dk2"/>
              </a:buClr>
              <a:buSzPts val="1100"/>
              <a:buChar char="●"/>
            </a:pPr>
            <a:r>
              <a:rPr lang="en" sz="1100">
                <a:solidFill>
                  <a:schemeClr val="dk2"/>
                </a:solidFill>
              </a:rPr>
              <a:t>Cross-validation gives a </a:t>
            </a:r>
            <a:r>
              <a:rPr b="1" lang="en" sz="1100">
                <a:solidFill>
                  <a:schemeClr val="dk2"/>
                </a:solidFill>
              </a:rPr>
              <a:t>more accurate and reliable estimate</a:t>
            </a:r>
            <a:r>
              <a:rPr lang="en" sz="1100">
                <a:solidFill>
                  <a:schemeClr val="dk2"/>
                </a:solidFill>
              </a:rPr>
              <a:t> of how the model will perform in the real world.</a:t>
            </a:r>
            <a:endParaRPr sz="1100">
              <a:solidFill>
                <a:schemeClr val="dk2"/>
              </a:solidFill>
            </a:endParaRPr>
          </a:p>
          <a:p>
            <a:pPr indent="0" lvl="0" marL="0" rtl="0" algn="l">
              <a:lnSpc>
                <a:spcPct val="115000"/>
              </a:lnSpc>
              <a:spcBef>
                <a:spcPts val="1200"/>
              </a:spcBef>
              <a:spcAft>
                <a:spcPts val="0"/>
              </a:spcAft>
              <a:buNone/>
            </a:pPr>
            <a:br>
              <a:rPr lang="en" sz="1100">
                <a:solidFill>
                  <a:schemeClr val="dk1"/>
                </a:solidFill>
              </a:rPr>
            </a:br>
            <a:endParaRPr b="1" sz="1300">
              <a:solidFill>
                <a:schemeClr val="dk2"/>
              </a:solidFill>
            </a:endParaRPr>
          </a:p>
          <a:p>
            <a:pPr indent="0" lvl="0" marL="0" rtl="0" algn="l">
              <a:spcBef>
                <a:spcPts val="1200"/>
              </a:spcBef>
              <a:spcAft>
                <a:spcPts val="0"/>
              </a:spcAft>
              <a:buNone/>
            </a:pPr>
            <a:r>
              <a:t/>
            </a:r>
            <a:endParaRPr sz="1100">
              <a:solidFill>
                <a:schemeClr val="dk2"/>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Cross Validation</a:t>
            </a:r>
            <a:endParaRPr/>
          </a:p>
        </p:txBody>
      </p:sp>
      <p:sp>
        <p:nvSpPr>
          <p:cNvPr id="418" name="Google Shape;418;p48"/>
          <p:cNvSpPr txBox="1"/>
          <p:nvPr/>
        </p:nvSpPr>
        <p:spPr>
          <a:xfrm>
            <a:off x="418600" y="1135500"/>
            <a:ext cx="6842100" cy="149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 sz="1300">
                <a:solidFill>
                  <a:schemeClr val="dk2"/>
                </a:solidFill>
              </a:rPr>
              <a:t>How Does It Work? (Using k-Fold Cross-Validation)</a:t>
            </a:r>
            <a:endParaRPr b="1" sz="1300">
              <a:solidFill>
                <a:schemeClr val="dk2"/>
              </a:solidFill>
            </a:endParaRPr>
          </a:p>
          <a:p>
            <a:pPr indent="0" lvl="0" marL="0" rtl="0" algn="l">
              <a:lnSpc>
                <a:spcPct val="115000"/>
              </a:lnSpc>
              <a:spcBef>
                <a:spcPts val="1200"/>
              </a:spcBef>
              <a:spcAft>
                <a:spcPts val="0"/>
              </a:spcAft>
              <a:buClr>
                <a:schemeClr val="dk1"/>
              </a:buClr>
              <a:buSzPts val="1100"/>
              <a:buFont typeface="Arial"/>
              <a:buNone/>
            </a:pPr>
            <a:r>
              <a:rPr lang="en" sz="1100">
                <a:solidFill>
                  <a:schemeClr val="dk2"/>
                </a:solidFill>
              </a:rPr>
              <a:t>Let’s say you choose </a:t>
            </a:r>
            <a:r>
              <a:rPr b="1" lang="en" sz="1100">
                <a:solidFill>
                  <a:schemeClr val="dk2"/>
                </a:solidFill>
              </a:rPr>
              <a:t>k = 5</a:t>
            </a:r>
            <a:r>
              <a:rPr lang="en" sz="1100">
                <a:solidFill>
                  <a:schemeClr val="dk2"/>
                </a:solidFill>
              </a:rPr>
              <a:t>:</a:t>
            </a:r>
            <a:endParaRPr sz="1100">
              <a:solidFill>
                <a:schemeClr val="dk2"/>
              </a:solidFill>
            </a:endParaRPr>
          </a:p>
          <a:p>
            <a:pPr indent="-298450" lvl="0" marL="457200" rtl="0" algn="l">
              <a:lnSpc>
                <a:spcPct val="115000"/>
              </a:lnSpc>
              <a:spcBef>
                <a:spcPts val="1200"/>
              </a:spcBef>
              <a:spcAft>
                <a:spcPts val="0"/>
              </a:spcAft>
              <a:buClr>
                <a:schemeClr val="dk2"/>
              </a:buClr>
              <a:buSzPts val="1100"/>
              <a:buAutoNum type="arabicPeriod"/>
            </a:pPr>
            <a:r>
              <a:rPr lang="en" sz="1100">
                <a:solidFill>
                  <a:schemeClr val="dk2"/>
                </a:solidFill>
              </a:rPr>
              <a:t>Split your data into </a:t>
            </a:r>
            <a:r>
              <a:rPr b="1" lang="en" sz="1100">
                <a:solidFill>
                  <a:schemeClr val="dk2"/>
                </a:solidFill>
              </a:rPr>
              <a:t>5 equal parts (folds)</a:t>
            </a:r>
            <a:r>
              <a:rPr lang="en" sz="1100">
                <a:solidFill>
                  <a:schemeClr val="dk2"/>
                </a:solidFill>
              </a:rPr>
              <a:t>.</a:t>
            </a:r>
            <a:br>
              <a:rPr lang="en" sz="1100">
                <a:solidFill>
                  <a:schemeClr val="dk2"/>
                </a:solidFill>
              </a:rPr>
            </a:br>
            <a:endParaRPr sz="1100">
              <a:solidFill>
                <a:schemeClr val="dk2"/>
              </a:solidFill>
            </a:endParaRPr>
          </a:p>
          <a:p>
            <a:pPr indent="-298450" lvl="0" marL="457200" rtl="0" algn="l">
              <a:lnSpc>
                <a:spcPct val="115000"/>
              </a:lnSpc>
              <a:spcBef>
                <a:spcPts val="0"/>
              </a:spcBef>
              <a:spcAft>
                <a:spcPts val="0"/>
              </a:spcAft>
              <a:buClr>
                <a:schemeClr val="dk2"/>
              </a:buClr>
              <a:buSzPts val="1100"/>
              <a:buAutoNum type="arabicPeriod"/>
            </a:pPr>
            <a:r>
              <a:rPr lang="en" sz="1100">
                <a:solidFill>
                  <a:schemeClr val="dk2"/>
                </a:solidFill>
              </a:rPr>
              <a:t>For each of the 5 rounds:</a:t>
            </a:r>
            <a:br>
              <a:rPr lang="en" sz="1100">
                <a:solidFill>
                  <a:schemeClr val="dk2"/>
                </a:solidFill>
              </a:rPr>
            </a:br>
            <a:endParaRPr sz="1100">
              <a:solidFill>
                <a:schemeClr val="dk2"/>
              </a:solidFill>
            </a:endParaRPr>
          </a:p>
          <a:p>
            <a:pPr indent="-298450" lvl="1" marL="914400" rtl="0" algn="l">
              <a:lnSpc>
                <a:spcPct val="115000"/>
              </a:lnSpc>
              <a:spcBef>
                <a:spcPts val="0"/>
              </a:spcBef>
              <a:spcAft>
                <a:spcPts val="0"/>
              </a:spcAft>
              <a:buClr>
                <a:schemeClr val="dk2"/>
              </a:buClr>
              <a:buSzPts val="1100"/>
              <a:buChar char="○"/>
            </a:pPr>
            <a:r>
              <a:rPr lang="en" sz="1100">
                <a:solidFill>
                  <a:schemeClr val="dk2"/>
                </a:solidFill>
              </a:rPr>
              <a:t>Use 4 folds to </a:t>
            </a:r>
            <a:r>
              <a:rPr b="1" lang="en" sz="1100">
                <a:solidFill>
                  <a:schemeClr val="dk2"/>
                </a:solidFill>
              </a:rPr>
              <a:t>train</a:t>
            </a:r>
            <a:r>
              <a:rPr lang="en" sz="1100">
                <a:solidFill>
                  <a:schemeClr val="dk2"/>
                </a:solidFill>
              </a:rPr>
              <a:t> the model.</a:t>
            </a:r>
            <a:br>
              <a:rPr lang="en" sz="1100">
                <a:solidFill>
                  <a:schemeClr val="dk2"/>
                </a:solidFill>
              </a:rPr>
            </a:br>
            <a:endParaRPr sz="1100">
              <a:solidFill>
                <a:schemeClr val="dk2"/>
              </a:solidFill>
            </a:endParaRPr>
          </a:p>
          <a:p>
            <a:pPr indent="-298450" lvl="1" marL="914400" rtl="0" algn="l">
              <a:lnSpc>
                <a:spcPct val="115000"/>
              </a:lnSpc>
              <a:spcBef>
                <a:spcPts val="0"/>
              </a:spcBef>
              <a:spcAft>
                <a:spcPts val="0"/>
              </a:spcAft>
              <a:buClr>
                <a:schemeClr val="dk2"/>
              </a:buClr>
              <a:buSzPts val="1100"/>
              <a:buChar char="○"/>
            </a:pPr>
            <a:r>
              <a:rPr lang="en" sz="1100">
                <a:solidFill>
                  <a:schemeClr val="dk2"/>
                </a:solidFill>
              </a:rPr>
              <a:t>Use the remaining 1 fold to </a:t>
            </a:r>
            <a:r>
              <a:rPr b="1" lang="en" sz="1100">
                <a:solidFill>
                  <a:schemeClr val="dk2"/>
                </a:solidFill>
              </a:rPr>
              <a:t>test</a:t>
            </a:r>
            <a:r>
              <a:rPr lang="en" sz="1100">
                <a:solidFill>
                  <a:schemeClr val="dk2"/>
                </a:solidFill>
              </a:rPr>
              <a:t> the model.</a:t>
            </a:r>
            <a:br>
              <a:rPr lang="en" sz="1100">
                <a:solidFill>
                  <a:schemeClr val="dk2"/>
                </a:solidFill>
              </a:rPr>
            </a:br>
            <a:endParaRPr sz="1100">
              <a:solidFill>
                <a:schemeClr val="dk2"/>
              </a:solidFill>
            </a:endParaRPr>
          </a:p>
          <a:p>
            <a:pPr indent="-298450" lvl="0" marL="457200" rtl="0" algn="l">
              <a:lnSpc>
                <a:spcPct val="115000"/>
              </a:lnSpc>
              <a:spcBef>
                <a:spcPts val="0"/>
              </a:spcBef>
              <a:spcAft>
                <a:spcPts val="0"/>
              </a:spcAft>
              <a:buClr>
                <a:schemeClr val="dk2"/>
              </a:buClr>
              <a:buSzPts val="1100"/>
              <a:buAutoNum type="arabicPeriod"/>
            </a:pPr>
            <a:r>
              <a:rPr lang="en" sz="1100">
                <a:solidFill>
                  <a:schemeClr val="dk2"/>
                </a:solidFill>
              </a:rPr>
              <a:t>Repeat this 5 times so that </a:t>
            </a:r>
            <a:r>
              <a:rPr b="1" lang="en" sz="1100">
                <a:solidFill>
                  <a:schemeClr val="dk2"/>
                </a:solidFill>
              </a:rPr>
              <a:t>each fold gets used as the test set once</a:t>
            </a:r>
            <a:r>
              <a:rPr lang="en" sz="1100">
                <a:solidFill>
                  <a:schemeClr val="dk2"/>
                </a:solidFill>
              </a:rPr>
              <a:t>.</a:t>
            </a:r>
            <a:br>
              <a:rPr lang="en" sz="1100">
                <a:solidFill>
                  <a:schemeClr val="dk2"/>
                </a:solidFill>
              </a:rPr>
            </a:br>
            <a:endParaRPr sz="1100">
              <a:solidFill>
                <a:schemeClr val="dk2"/>
              </a:solidFill>
            </a:endParaRPr>
          </a:p>
          <a:p>
            <a:pPr indent="-298450" lvl="0" marL="457200" rtl="0" algn="l">
              <a:lnSpc>
                <a:spcPct val="115000"/>
              </a:lnSpc>
              <a:spcBef>
                <a:spcPts val="0"/>
              </a:spcBef>
              <a:spcAft>
                <a:spcPts val="0"/>
              </a:spcAft>
              <a:buClr>
                <a:schemeClr val="dk2"/>
              </a:buClr>
              <a:buSzPts val="1100"/>
              <a:buAutoNum type="arabicPeriod"/>
            </a:pPr>
            <a:r>
              <a:rPr lang="en" sz="1100">
                <a:solidFill>
                  <a:schemeClr val="dk2"/>
                </a:solidFill>
              </a:rPr>
              <a:t>Compute the </a:t>
            </a:r>
            <a:r>
              <a:rPr b="1" lang="en" sz="1100">
                <a:solidFill>
                  <a:schemeClr val="dk2"/>
                </a:solidFill>
              </a:rPr>
              <a:t>average performance</a:t>
            </a:r>
            <a:r>
              <a:rPr lang="en" sz="1100">
                <a:solidFill>
                  <a:schemeClr val="dk2"/>
                </a:solidFill>
              </a:rPr>
              <a:t> (like accuracy or error rate) across all 5 runs.</a:t>
            </a:r>
            <a:br>
              <a:rPr lang="en" sz="1100">
                <a:solidFill>
                  <a:schemeClr val="dk2"/>
                </a:solidFill>
              </a:rPr>
            </a:br>
            <a:endParaRPr sz="1100">
              <a:solidFill>
                <a:schemeClr val="dk2"/>
              </a:solidFill>
            </a:endParaRPr>
          </a:p>
          <a:p>
            <a:pPr indent="0" lvl="0" marL="0" rtl="0" algn="l">
              <a:lnSpc>
                <a:spcPct val="115000"/>
              </a:lnSpc>
              <a:spcBef>
                <a:spcPts val="1200"/>
              </a:spcBef>
              <a:spcAft>
                <a:spcPts val="0"/>
              </a:spcAft>
              <a:buClr>
                <a:schemeClr val="dk1"/>
              </a:buClr>
              <a:buSzPts val="1100"/>
              <a:buFont typeface="Arial"/>
              <a:buNone/>
            </a:pPr>
            <a:r>
              <a:rPr lang="en" sz="1100">
                <a:solidFill>
                  <a:schemeClr val="dk2"/>
                </a:solidFill>
              </a:rPr>
              <a:t>This final average gives a </a:t>
            </a:r>
            <a:r>
              <a:rPr b="1" lang="en" sz="1100">
                <a:solidFill>
                  <a:schemeClr val="dk2"/>
                </a:solidFill>
              </a:rPr>
              <a:t>better estimate of model performance</a:t>
            </a:r>
            <a:r>
              <a:rPr lang="en" sz="1100">
                <a:solidFill>
                  <a:schemeClr val="dk2"/>
                </a:solidFill>
              </a:rPr>
              <a:t>.</a:t>
            </a:r>
            <a:endParaRPr sz="1100">
              <a:solidFill>
                <a:schemeClr val="dk2"/>
              </a:solidFill>
            </a:endParaRPr>
          </a:p>
          <a:p>
            <a:pPr indent="0" lvl="0" marL="0" rtl="0" algn="l">
              <a:lnSpc>
                <a:spcPct val="115000"/>
              </a:lnSpc>
              <a:spcBef>
                <a:spcPts val="1200"/>
              </a:spcBef>
              <a:spcAft>
                <a:spcPts val="0"/>
              </a:spcAft>
              <a:buNone/>
            </a:pPr>
            <a:r>
              <a:t/>
            </a:r>
            <a:endParaRPr b="1" sz="1300">
              <a:solidFill>
                <a:schemeClr val="dk2"/>
              </a:solidFill>
            </a:endParaRPr>
          </a:p>
          <a:p>
            <a:pPr indent="0" lvl="0" marL="0" rtl="0" algn="l">
              <a:lnSpc>
                <a:spcPct val="115000"/>
              </a:lnSpc>
              <a:spcBef>
                <a:spcPts val="1200"/>
              </a:spcBef>
              <a:spcAft>
                <a:spcPts val="0"/>
              </a:spcAft>
              <a:buNone/>
            </a:pPr>
            <a:br>
              <a:rPr lang="en" sz="1100">
                <a:solidFill>
                  <a:schemeClr val="dk1"/>
                </a:solidFill>
              </a:rPr>
            </a:br>
            <a:endParaRPr b="1" sz="1300">
              <a:solidFill>
                <a:schemeClr val="dk2"/>
              </a:solidFill>
            </a:endParaRPr>
          </a:p>
          <a:p>
            <a:pPr indent="0" lvl="0" marL="0" rtl="0" algn="l">
              <a:spcBef>
                <a:spcPts val="1200"/>
              </a:spcBef>
              <a:spcAft>
                <a:spcPts val="0"/>
              </a:spcAft>
              <a:buNone/>
            </a:pPr>
            <a:r>
              <a:t/>
            </a:r>
            <a:endParaRPr sz="1100">
              <a:solidFill>
                <a:schemeClr val="dk2"/>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Cross Validation</a:t>
            </a:r>
            <a:endParaRPr/>
          </a:p>
        </p:txBody>
      </p:sp>
      <p:pic>
        <p:nvPicPr>
          <p:cNvPr id="424" name="Google Shape;424;p49"/>
          <p:cNvPicPr preferRelativeResize="0"/>
          <p:nvPr/>
        </p:nvPicPr>
        <p:blipFill>
          <a:blip r:embed="rId3">
            <a:alphaModFix/>
          </a:blip>
          <a:stretch>
            <a:fillRect/>
          </a:stretch>
        </p:blipFill>
        <p:spPr>
          <a:xfrm>
            <a:off x="1494825" y="1045025"/>
            <a:ext cx="5516417" cy="382097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Linear Regression</a:t>
            </a:r>
            <a:endParaRPr/>
          </a:p>
        </p:txBody>
      </p:sp>
      <p:sp>
        <p:nvSpPr>
          <p:cNvPr id="430" name="Google Shape;430;p50"/>
          <p:cNvSpPr txBox="1"/>
          <p:nvPr/>
        </p:nvSpPr>
        <p:spPr>
          <a:xfrm>
            <a:off x="418600" y="1135500"/>
            <a:ext cx="6842100" cy="107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dk2"/>
                </a:solidFill>
              </a:rPr>
              <a:t>Linear Regression</a:t>
            </a:r>
            <a:r>
              <a:rPr lang="en" sz="1100">
                <a:solidFill>
                  <a:schemeClr val="dk2"/>
                </a:solidFill>
              </a:rPr>
              <a:t> is one of the simplest and most widely used algorithms in machine learning. It is used for </a:t>
            </a:r>
            <a:r>
              <a:rPr b="1" lang="en" sz="1100">
                <a:solidFill>
                  <a:schemeClr val="dk2"/>
                </a:solidFill>
              </a:rPr>
              <a:t>predicting a continuous value</a:t>
            </a:r>
            <a:r>
              <a:rPr lang="en" sz="1100">
                <a:solidFill>
                  <a:schemeClr val="dk2"/>
                </a:solidFill>
              </a:rPr>
              <a:t> based on one or more input features.</a:t>
            </a:r>
            <a:endParaRPr sz="1100">
              <a:solidFill>
                <a:schemeClr val="dk2"/>
              </a:solidFill>
            </a:endParaRPr>
          </a:p>
          <a:p>
            <a:pPr indent="0" lvl="0" marL="0" rtl="0" algn="l">
              <a:spcBef>
                <a:spcPts val="0"/>
              </a:spcBef>
              <a:spcAft>
                <a:spcPts val="0"/>
              </a:spcAft>
              <a:buNone/>
            </a:pPr>
            <a:r>
              <a:t/>
            </a:r>
            <a:endParaRPr sz="1100">
              <a:solidFill>
                <a:schemeClr val="dk2"/>
              </a:solidFill>
            </a:endParaRPr>
          </a:p>
          <a:p>
            <a:pPr indent="0" lvl="0" marL="0" rtl="0" algn="l">
              <a:spcBef>
                <a:spcPts val="0"/>
              </a:spcBef>
              <a:spcAft>
                <a:spcPts val="0"/>
              </a:spcAft>
              <a:buNone/>
            </a:pPr>
            <a:r>
              <a:rPr lang="en" sz="1100">
                <a:solidFill>
                  <a:schemeClr val="dk2"/>
                </a:solidFill>
              </a:rPr>
              <a:t>Note: Linear regression finds the best straight line that fits the data.</a:t>
            </a:r>
            <a:endParaRPr sz="1100">
              <a:solidFill>
                <a:schemeClr val="dk2"/>
              </a:solidFill>
            </a:endParaRPr>
          </a:p>
        </p:txBody>
      </p:sp>
      <p:grpSp>
        <p:nvGrpSpPr>
          <p:cNvPr id="431" name="Google Shape;431;p50"/>
          <p:cNvGrpSpPr/>
          <p:nvPr/>
        </p:nvGrpSpPr>
        <p:grpSpPr>
          <a:xfrm>
            <a:off x="2920575" y="2299817"/>
            <a:ext cx="2670300" cy="1073113"/>
            <a:chOff x="625475" y="1579123"/>
            <a:chExt cx="2670300" cy="1679100"/>
          </a:xfrm>
        </p:grpSpPr>
        <p:sp>
          <p:nvSpPr>
            <p:cNvPr id="432" name="Google Shape;432;p50"/>
            <p:cNvSpPr/>
            <p:nvPr/>
          </p:nvSpPr>
          <p:spPr>
            <a:xfrm>
              <a:off x="625475" y="1579123"/>
              <a:ext cx="2670300" cy="1679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f(X) ~ y</a:t>
              </a:r>
              <a:endParaRPr sz="2000"/>
            </a:p>
          </p:txBody>
        </p:sp>
        <p:sp>
          <p:nvSpPr>
            <p:cNvPr id="433" name="Google Shape;433;p50"/>
            <p:cNvSpPr txBox="1"/>
            <p:nvPr/>
          </p:nvSpPr>
          <p:spPr>
            <a:xfrm>
              <a:off x="1958150" y="2152552"/>
              <a:ext cx="322500" cy="77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dk1"/>
                  </a:solidFill>
                </a:rPr>
                <a:t>~</a:t>
              </a:r>
              <a:endParaRPr sz="2000">
                <a:solidFill>
                  <a:schemeClr val="dk1"/>
                </a:solidFill>
              </a:endParaRPr>
            </a:p>
          </p:txBody>
        </p:sp>
      </p:grpSp>
      <p:cxnSp>
        <p:nvCxnSpPr>
          <p:cNvPr id="434" name="Google Shape;434;p50"/>
          <p:cNvCxnSpPr/>
          <p:nvPr/>
        </p:nvCxnSpPr>
        <p:spPr>
          <a:xfrm flipH="1" rot="10800000">
            <a:off x="2598225" y="2910925"/>
            <a:ext cx="1183500" cy="736200"/>
          </a:xfrm>
          <a:prstGeom prst="straightConnector1">
            <a:avLst/>
          </a:prstGeom>
          <a:noFill/>
          <a:ln cap="flat" cmpd="sng" w="9525">
            <a:solidFill>
              <a:schemeClr val="dk2"/>
            </a:solidFill>
            <a:prstDash val="solid"/>
            <a:round/>
            <a:headEnd len="med" w="med" type="none"/>
            <a:tailEnd len="med" w="med" type="triangle"/>
          </a:ln>
        </p:spPr>
      </p:cxnSp>
      <p:sp>
        <p:nvSpPr>
          <p:cNvPr id="435" name="Google Shape;435;p50"/>
          <p:cNvSpPr txBox="1"/>
          <p:nvPr/>
        </p:nvSpPr>
        <p:spPr>
          <a:xfrm>
            <a:off x="702500" y="3709650"/>
            <a:ext cx="27714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2"/>
                </a:solidFill>
              </a:rPr>
              <a:t>Here the f, stands for linear regression function</a:t>
            </a:r>
            <a:endParaRPr sz="1100">
              <a:solidFill>
                <a:schemeClr val="dk2"/>
              </a:solidFill>
            </a:endParaRPr>
          </a:p>
        </p:txBody>
      </p:sp>
      <p:cxnSp>
        <p:nvCxnSpPr>
          <p:cNvPr id="436" name="Google Shape;436;p50"/>
          <p:cNvCxnSpPr/>
          <p:nvPr/>
        </p:nvCxnSpPr>
        <p:spPr>
          <a:xfrm flipH="1" rot="10800000">
            <a:off x="4065725" y="2958925"/>
            <a:ext cx="14400" cy="1063500"/>
          </a:xfrm>
          <a:prstGeom prst="straightConnector1">
            <a:avLst/>
          </a:prstGeom>
          <a:noFill/>
          <a:ln cap="flat" cmpd="sng" w="9525">
            <a:solidFill>
              <a:schemeClr val="dk2"/>
            </a:solidFill>
            <a:prstDash val="solid"/>
            <a:round/>
            <a:headEnd len="med" w="med" type="none"/>
            <a:tailEnd len="med" w="med" type="triangle"/>
          </a:ln>
        </p:spPr>
      </p:cxnSp>
      <p:sp>
        <p:nvSpPr>
          <p:cNvPr id="437" name="Google Shape;437;p50"/>
          <p:cNvSpPr txBox="1"/>
          <p:nvPr/>
        </p:nvSpPr>
        <p:spPr>
          <a:xfrm>
            <a:off x="3570150" y="4238925"/>
            <a:ext cx="1688700" cy="46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2"/>
                </a:solidFill>
              </a:rPr>
              <a:t>X, is the input feature matrix</a:t>
            </a:r>
            <a:endParaRPr sz="1100">
              <a:solidFill>
                <a:schemeClr val="dk2"/>
              </a:solidFill>
            </a:endParaRPr>
          </a:p>
        </p:txBody>
      </p:sp>
      <p:cxnSp>
        <p:nvCxnSpPr>
          <p:cNvPr id="438" name="Google Shape;438;p50"/>
          <p:cNvCxnSpPr/>
          <p:nvPr/>
        </p:nvCxnSpPr>
        <p:spPr>
          <a:xfrm rot="10800000">
            <a:off x="4691375" y="2935025"/>
            <a:ext cx="1568400" cy="625500"/>
          </a:xfrm>
          <a:prstGeom prst="straightConnector1">
            <a:avLst/>
          </a:prstGeom>
          <a:noFill/>
          <a:ln cap="flat" cmpd="sng" w="9525">
            <a:solidFill>
              <a:schemeClr val="dk2"/>
            </a:solidFill>
            <a:prstDash val="solid"/>
            <a:round/>
            <a:headEnd len="med" w="med" type="none"/>
            <a:tailEnd len="med" w="med" type="triangle"/>
          </a:ln>
        </p:spPr>
      </p:cxnSp>
      <p:sp>
        <p:nvSpPr>
          <p:cNvPr id="439" name="Google Shape;439;p50"/>
          <p:cNvSpPr txBox="1"/>
          <p:nvPr/>
        </p:nvSpPr>
        <p:spPr>
          <a:xfrm>
            <a:off x="5913350" y="3668425"/>
            <a:ext cx="2699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2"/>
                </a:solidFill>
              </a:rPr>
              <a:t>y</a:t>
            </a:r>
            <a:r>
              <a:rPr lang="en" sz="1100">
                <a:solidFill>
                  <a:schemeClr val="dk2"/>
                </a:solidFill>
              </a:rPr>
              <a:t>, is the target variable/label</a:t>
            </a:r>
            <a:endParaRPr sz="1100">
              <a:solidFill>
                <a:schemeClr val="dk2"/>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Linear Regression</a:t>
            </a:r>
            <a:endParaRPr/>
          </a:p>
        </p:txBody>
      </p:sp>
      <p:sp>
        <p:nvSpPr>
          <p:cNvPr id="445" name="Google Shape;445;p51"/>
          <p:cNvSpPr txBox="1"/>
          <p:nvPr/>
        </p:nvSpPr>
        <p:spPr>
          <a:xfrm>
            <a:off x="408975" y="962300"/>
            <a:ext cx="8025600" cy="407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2"/>
                </a:solidFill>
              </a:rPr>
              <a:t>Let’s consider the car price prediction example, and only one instance(x</a:t>
            </a:r>
            <a:r>
              <a:rPr baseline="-25000" lang="en" sz="1100">
                <a:solidFill>
                  <a:schemeClr val="dk2"/>
                </a:solidFill>
              </a:rPr>
              <a:t>1</a:t>
            </a:r>
            <a:r>
              <a:rPr lang="en" sz="1100">
                <a:solidFill>
                  <a:schemeClr val="dk2"/>
                </a:solidFill>
              </a:rPr>
              <a:t>) of input (X). And we will consider only 3 features in it. </a:t>
            </a:r>
            <a:endParaRPr sz="1100">
              <a:solidFill>
                <a:schemeClr val="dk2"/>
              </a:solidFill>
            </a:endParaRPr>
          </a:p>
          <a:p>
            <a:pPr indent="0" lvl="0" marL="0" rtl="0" algn="l">
              <a:spcBef>
                <a:spcPts val="0"/>
              </a:spcBef>
              <a:spcAft>
                <a:spcPts val="0"/>
              </a:spcAft>
              <a:buNone/>
            </a:pPr>
            <a:r>
              <a:t/>
            </a:r>
            <a:endParaRPr sz="1100">
              <a:solidFill>
                <a:schemeClr val="dk2"/>
              </a:solidFill>
            </a:endParaRPr>
          </a:p>
          <a:p>
            <a:pPr indent="0" lvl="0" marL="0" rtl="0" algn="l">
              <a:spcBef>
                <a:spcPts val="0"/>
              </a:spcBef>
              <a:spcAft>
                <a:spcPts val="0"/>
              </a:spcAft>
              <a:buNone/>
            </a:pPr>
            <a:r>
              <a:rPr lang="en" sz="1100">
                <a:solidFill>
                  <a:schemeClr val="dk2"/>
                </a:solidFill>
              </a:rPr>
              <a:t>x</a:t>
            </a:r>
            <a:r>
              <a:rPr baseline="-25000" lang="en" sz="1100">
                <a:solidFill>
                  <a:schemeClr val="dk2"/>
                </a:solidFill>
              </a:rPr>
              <a:t>11</a:t>
            </a:r>
            <a:r>
              <a:rPr lang="en" sz="1100">
                <a:solidFill>
                  <a:schemeClr val="dk2"/>
                </a:solidFill>
              </a:rPr>
              <a:t> = fuel economy</a:t>
            </a:r>
            <a:endParaRPr sz="1100">
              <a:solidFill>
                <a:schemeClr val="dk2"/>
              </a:solidFill>
            </a:endParaRPr>
          </a:p>
          <a:p>
            <a:pPr indent="0" lvl="0" marL="0" rtl="0" algn="l">
              <a:spcBef>
                <a:spcPts val="0"/>
              </a:spcBef>
              <a:spcAft>
                <a:spcPts val="0"/>
              </a:spcAft>
              <a:buNone/>
            </a:pPr>
            <a:r>
              <a:rPr lang="en" sz="1100">
                <a:solidFill>
                  <a:schemeClr val="dk2"/>
                </a:solidFill>
              </a:rPr>
              <a:t>x</a:t>
            </a:r>
            <a:r>
              <a:rPr baseline="-25000" lang="en" sz="1100">
                <a:solidFill>
                  <a:schemeClr val="dk2"/>
                </a:solidFill>
              </a:rPr>
              <a:t>12</a:t>
            </a:r>
            <a:r>
              <a:rPr lang="en" sz="1100">
                <a:solidFill>
                  <a:schemeClr val="dk2"/>
                </a:solidFill>
              </a:rPr>
              <a:t> = odometer reading</a:t>
            </a:r>
            <a:endParaRPr sz="1100">
              <a:solidFill>
                <a:schemeClr val="dk2"/>
              </a:solidFill>
            </a:endParaRPr>
          </a:p>
          <a:p>
            <a:pPr indent="0" lvl="0" marL="0" rtl="0" algn="l">
              <a:spcBef>
                <a:spcPts val="0"/>
              </a:spcBef>
              <a:spcAft>
                <a:spcPts val="0"/>
              </a:spcAft>
              <a:buNone/>
            </a:pPr>
            <a:r>
              <a:rPr lang="en" sz="1100">
                <a:solidFill>
                  <a:schemeClr val="dk2"/>
                </a:solidFill>
              </a:rPr>
              <a:t>x</a:t>
            </a:r>
            <a:r>
              <a:rPr baseline="-25000" lang="en" sz="1100">
                <a:solidFill>
                  <a:schemeClr val="dk2"/>
                </a:solidFill>
              </a:rPr>
              <a:t>13</a:t>
            </a:r>
            <a:r>
              <a:rPr lang="en" sz="1100">
                <a:solidFill>
                  <a:schemeClr val="dk2"/>
                </a:solidFill>
              </a:rPr>
              <a:t> = number of previous owners</a:t>
            </a:r>
            <a:endParaRPr sz="1100">
              <a:solidFill>
                <a:schemeClr val="dk2"/>
              </a:solidFill>
            </a:endParaRPr>
          </a:p>
          <a:p>
            <a:pPr indent="0" lvl="0" marL="0" rtl="0" algn="ctr">
              <a:spcBef>
                <a:spcPts val="0"/>
              </a:spcBef>
              <a:spcAft>
                <a:spcPts val="0"/>
              </a:spcAft>
              <a:buNone/>
            </a:pPr>
            <a:r>
              <a:rPr b="1" lang="en" sz="1200">
                <a:solidFill>
                  <a:schemeClr val="dk2"/>
                </a:solidFill>
              </a:rPr>
              <a:t>x</a:t>
            </a:r>
            <a:r>
              <a:rPr b="1" baseline="-25000" lang="en" sz="1200">
                <a:solidFill>
                  <a:schemeClr val="dk2"/>
                </a:solidFill>
              </a:rPr>
              <a:t>1</a:t>
            </a:r>
            <a:r>
              <a:rPr b="1" lang="en" sz="1200">
                <a:solidFill>
                  <a:schemeClr val="dk2"/>
                </a:solidFill>
              </a:rPr>
              <a:t> = &lt;x</a:t>
            </a:r>
            <a:r>
              <a:rPr b="1" baseline="-25000" lang="en" sz="1200">
                <a:solidFill>
                  <a:schemeClr val="dk2"/>
                </a:solidFill>
              </a:rPr>
              <a:t>11</a:t>
            </a:r>
            <a:r>
              <a:rPr b="1" lang="en" sz="1200">
                <a:solidFill>
                  <a:schemeClr val="dk2"/>
                </a:solidFill>
              </a:rPr>
              <a:t>, x</a:t>
            </a:r>
            <a:r>
              <a:rPr b="1" baseline="-25000" lang="en" sz="1200">
                <a:solidFill>
                  <a:schemeClr val="dk2"/>
                </a:solidFill>
              </a:rPr>
              <a:t>12</a:t>
            </a:r>
            <a:r>
              <a:rPr b="1" lang="en" sz="1200">
                <a:solidFill>
                  <a:schemeClr val="dk2"/>
                </a:solidFill>
              </a:rPr>
              <a:t>, x</a:t>
            </a:r>
            <a:r>
              <a:rPr b="1" baseline="-25000" lang="en" sz="1200">
                <a:solidFill>
                  <a:schemeClr val="dk2"/>
                </a:solidFill>
              </a:rPr>
              <a:t>13</a:t>
            </a:r>
            <a:r>
              <a:rPr b="1" lang="en" sz="1200">
                <a:solidFill>
                  <a:schemeClr val="dk2"/>
                </a:solidFill>
              </a:rPr>
              <a:t>&gt;</a:t>
            </a:r>
            <a:endParaRPr b="1" sz="1200">
              <a:solidFill>
                <a:schemeClr val="dk2"/>
              </a:solidFill>
            </a:endParaRPr>
          </a:p>
          <a:p>
            <a:pPr indent="0" lvl="0" marL="0" rtl="0" algn="ctr">
              <a:spcBef>
                <a:spcPts val="0"/>
              </a:spcBef>
              <a:spcAft>
                <a:spcPts val="0"/>
              </a:spcAft>
              <a:buNone/>
            </a:pPr>
            <a:r>
              <a:t/>
            </a:r>
            <a:endParaRPr b="1" sz="1200">
              <a:solidFill>
                <a:schemeClr val="dk2"/>
              </a:solidFill>
            </a:endParaRPr>
          </a:p>
          <a:p>
            <a:pPr indent="0" lvl="0" marL="0" rtl="0" algn="ctr">
              <a:spcBef>
                <a:spcPts val="0"/>
              </a:spcBef>
              <a:spcAft>
                <a:spcPts val="0"/>
              </a:spcAft>
              <a:buNone/>
            </a:pPr>
            <a:r>
              <a:rPr b="1" lang="en" sz="1200">
                <a:solidFill>
                  <a:schemeClr val="dk2"/>
                </a:solidFill>
              </a:rPr>
              <a:t>f(x</a:t>
            </a:r>
            <a:r>
              <a:rPr b="1" baseline="-25000" lang="en" sz="1200">
                <a:solidFill>
                  <a:schemeClr val="dk2"/>
                </a:solidFill>
              </a:rPr>
              <a:t>1</a:t>
            </a:r>
            <a:r>
              <a:rPr b="1" lang="en" sz="1200">
                <a:solidFill>
                  <a:schemeClr val="dk2"/>
                </a:solidFill>
              </a:rPr>
              <a:t>) ≈ y</a:t>
            </a:r>
            <a:r>
              <a:rPr b="1" baseline="-25000" lang="en" sz="1200">
                <a:solidFill>
                  <a:schemeClr val="dk2"/>
                </a:solidFill>
              </a:rPr>
              <a:t>1  </a:t>
            </a:r>
            <a:endParaRPr b="1" sz="1200">
              <a:solidFill>
                <a:schemeClr val="dk2"/>
              </a:solidFill>
            </a:endParaRPr>
          </a:p>
          <a:p>
            <a:pPr indent="0" lvl="0" marL="0" rtl="0" algn="ctr">
              <a:spcBef>
                <a:spcPts val="0"/>
              </a:spcBef>
              <a:spcAft>
                <a:spcPts val="0"/>
              </a:spcAft>
              <a:buNone/>
            </a:pPr>
            <a:r>
              <a:t/>
            </a:r>
            <a:endParaRPr b="1" sz="1200">
              <a:solidFill>
                <a:schemeClr val="dk2"/>
              </a:solidFill>
            </a:endParaRPr>
          </a:p>
          <a:p>
            <a:pPr indent="0" lvl="0" marL="0" rtl="0" algn="ctr">
              <a:spcBef>
                <a:spcPts val="0"/>
              </a:spcBef>
              <a:spcAft>
                <a:spcPts val="0"/>
              </a:spcAft>
              <a:buNone/>
            </a:pPr>
            <a:r>
              <a:rPr b="1" lang="en" sz="1200">
                <a:solidFill>
                  <a:schemeClr val="dk2"/>
                </a:solidFill>
              </a:rPr>
              <a:t>f(&lt;x</a:t>
            </a:r>
            <a:r>
              <a:rPr b="1" baseline="-25000" lang="en" sz="1200">
                <a:solidFill>
                  <a:schemeClr val="dk2"/>
                </a:solidFill>
              </a:rPr>
              <a:t>11</a:t>
            </a:r>
            <a:r>
              <a:rPr b="1" lang="en" sz="1200">
                <a:solidFill>
                  <a:schemeClr val="dk2"/>
                </a:solidFill>
              </a:rPr>
              <a:t>, x</a:t>
            </a:r>
            <a:r>
              <a:rPr b="1" baseline="-25000" lang="en" sz="1200">
                <a:solidFill>
                  <a:schemeClr val="dk2"/>
                </a:solidFill>
              </a:rPr>
              <a:t>12</a:t>
            </a:r>
            <a:r>
              <a:rPr b="1" lang="en" sz="1200">
                <a:solidFill>
                  <a:schemeClr val="dk2"/>
                </a:solidFill>
              </a:rPr>
              <a:t>, x</a:t>
            </a:r>
            <a:r>
              <a:rPr b="1" baseline="-25000" lang="en" sz="1200">
                <a:solidFill>
                  <a:schemeClr val="dk2"/>
                </a:solidFill>
              </a:rPr>
              <a:t>13</a:t>
            </a:r>
            <a:r>
              <a:rPr b="1" lang="en" sz="1200">
                <a:solidFill>
                  <a:schemeClr val="dk2"/>
                </a:solidFill>
              </a:rPr>
              <a:t>&gt;) ≈ y</a:t>
            </a:r>
            <a:r>
              <a:rPr b="1" baseline="-25000" lang="en" sz="1200">
                <a:solidFill>
                  <a:schemeClr val="dk2"/>
                </a:solidFill>
              </a:rPr>
              <a:t>1  </a:t>
            </a:r>
            <a:endParaRPr b="1" sz="1200">
              <a:solidFill>
                <a:schemeClr val="dk2"/>
              </a:solidFill>
            </a:endParaRPr>
          </a:p>
          <a:p>
            <a:pPr indent="0" lvl="0" marL="0" rtl="0" algn="ctr">
              <a:spcBef>
                <a:spcPts val="0"/>
              </a:spcBef>
              <a:spcAft>
                <a:spcPts val="0"/>
              </a:spcAft>
              <a:buNone/>
            </a:pPr>
            <a:r>
              <a:t/>
            </a:r>
            <a:endParaRPr b="1" sz="1200">
              <a:solidFill>
                <a:schemeClr val="dk2"/>
              </a:solidFill>
            </a:endParaRPr>
          </a:p>
          <a:p>
            <a:pPr indent="0" lvl="0" marL="0" rtl="0" algn="ctr">
              <a:spcBef>
                <a:spcPts val="0"/>
              </a:spcBef>
              <a:spcAft>
                <a:spcPts val="0"/>
              </a:spcAft>
              <a:buClr>
                <a:schemeClr val="dk1"/>
              </a:buClr>
              <a:buSzPts val="1100"/>
              <a:buFont typeface="Arial"/>
              <a:buNone/>
            </a:pPr>
            <a:r>
              <a:rPr b="1" lang="en" sz="1200">
                <a:solidFill>
                  <a:schemeClr val="dk2"/>
                </a:solidFill>
              </a:rPr>
              <a:t>f(&lt;x</a:t>
            </a:r>
            <a:r>
              <a:rPr b="1" baseline="-25000" lang="en" sz="1200">
                <a:solidFill>
                  <a:schemeClr val="dk2"/>
                </a:solidFill>
              </a:rPr>
              <a:t>i1</a:t>
            </a:r>
            <a:r>
              <a:rPr b="1" lang="en" sz="1200">
                <a:solidFill>
                  <a:schemeClr val="dk2"/>
                </a:solidFill>
              </a:rPr>
              <a:t>, x</a:t>
            </a:r>
            <a:r>
              <a:rPr b="1" baseline="-25000" lang="en" sz="1200">
                <a:solidFill>
                  <a:schemeClr val="dk2"/>
                </a:solidFill>
              </a:rPr>
              <a:t>i2</a:t>
            </a:r>
            <a:r>
              <a:rPr b="1" lang="en" sz="1200">
                <a:solidFill>
                  <a:schemeClr val="dk2"/>
                </a:solidFill>
              </a:rPr>
              <a:t>, x</a:t>
            </a:r>
            <a:r>
              <a:rPr b="1" baseline="-25000" lang="en" sz="1200">
                <a:solidFill>
                  <a:schemeClr val="dk2"/>
                </a:solidFill>
              </a:rPr>
              <a:t>i3</a:t>
            </a:r>
            <a:r>
              <a:rPr b="1" lang="en" sz="1200">
                <a:solidFill>
                  <a:schemeClr val="dk2"/>
                </a:solidFill>
              </a:rPr>
              <a:t> …..x</a:t>
            </a:r>
            <a:r>
              <a:rPr b="1" baseline="-25000" lang="en" sz="1200">
                <a:solidFill>
                  <a:schemeClr val="dk2"/>
                </a:solidFill>
              </a:rPr>
              <a:t>in</a:t>
            </a:r>
            <a:r>
              <a:rPr b="1" lang="en" sz="1200">
                <a:solidFill>
                  <a:schemeClr val="dk2"/>
                </a:solidFill>
              </a:rPr>
              <a:t>&gt;) ≈ y</a:t>
            </a:r>
            <a:r>
              <a:rPr b="1" baseline="-25000" lang="en" sz="1200">
                <a:solidFill>
                  <a:schemeClr val="dk2"/>
                </a:solidFill>
              </a:rPr>
              <a:t>1        </a:t>
            </a:r>
            <a:r>
              <a:rPr b="1" lang="en" sz="1200">
                <a:solidFill>
                  <a:schemeClr val="dk2"/>
                </a:solidFill>
              </a:rPr>
              <a:t>where i = 0,1,2,…,m</a:t>
            </a:r>
            <a:r>
              <a:rPr b="1" baseline="-25000" lang="en" sz="1200">
                <a:solidFill>
                  <a:schemeClr val="dk2"/>
                </a:solidFill>
              </a:rPr>
              <a:t> </a:t>
            </a:r>
            <a:r>
              <a:rPr b="1" lang="en" sz="1200">
                <a:solidFill>
                  <a:schemeClr val="dk2"/>
                </a:solidFill>
              </a:rPr>
              <a:t> </a:t>
            </a:r>
            <a:endParaRPr b="1" sz="1200">
              <a:solidFill>
                <a:schemeClr val="dk2"/>
              </a:solidFill>
            </a:endParaRPr>
          </a:p>
          <a:p>
            <a:pPr indent="0" lvl="0" marL="0" rtl="0" algn="ctr">
              <a:spcBef>
                <a:spcPts val="0"/>
              </a:spcBef>
              <a:spcAft>
                <a:spcPts val="0"/>
              </a:spcAft>
              <a:buNone/>
            </a:pPr>
            <a:r>
              <a:t/>
            </a:r>
            <a:endParaRPr b="1" sz="1200">
              <a:solidFill>
                <a:schemeClr val="dk2"/>
              </a:solidFill>
            </a:endParaRPr>
          </a:p>
          <a:p>
            <a:pPr indent="0" lvl="0" marL="0" rtl="0" algn="ctr">
              <a:spcBef>
                <a:spcPts val="0"/>
              </a:spcBef>
              <a:spcAft>
                <a:spcPts val="0"/>
              </a:spcAft>
              <a:buClr>
                <a:schemeClr val="dk1"/>
              </a:buClr>
              <a:buSzPts val="1100"/>
              <a:buFont typeface="Arial"/>
              <a:buNone/>
            </a:pPr>
            <a:r>
              <a:rPr b="1" lang="en" sz="1200">
                <a:solidFill>
                  <a:schemeClr val="dk2"/>
                </a:solidFill>
              </a:rPr>
              <a:t>f(x</a:t>
            </a:r>
            <a:r>
              <a:rPr b="1" baseline="-25000" lang="en" sz="1200">
                <a:solidFill>
                  <a:schemeClr val="dk2"/>
                </a:solidFill>
              </a:rPr>
              <a:t>i</a:t>
            </a:r>
            <a:r>
              <a:rPr b="1" lang="en" sz="1200">
                <a:solidFill>
                  <a:schemeClr val="dk2"/>
                </a:solidFill>
              </a:rPr>
              <a:t>) = w</a:t>
            </a:r>
            <a:r>
              <a:rPr b="1" baseline="-25000" lang="en" sz="1200">
                <a:solidFill>
                  <a:schemeClr val="dk2"/>
                </a:solidFill>
              </a:rPr>
              <a:t>0</a:t>
            </a:r>
            <a:r>
              <a:rPr b="1" lang="en" sz="1200">
                <a:solidFill>
                  <a:schemeClr val="dk2"/>
                </a:solidFill>
              </a:rPr>
              <a:t> + w</a:t>
            </a:r>
            <a:r>
              <a:rPr b="1" baseline="-25000" lang="en" sz="1200">
                <a:solidFill>
                  <a:schemeClr val="dk2"/>
                </a:solidFill>
              </a:rPr>
              <a:t>1</a:t>
            </a:r>
            <a:r>
              <a:rPr b="1" lang="en" sz="1200">
                <a:solidFill>
                  <a:schemeClr val="dk2"/>
                </a:solidFill>
              </a:rPr>
              <a:t>x</a:t>
            </a:r>
            <a:r>
              <a:rPr b="1" baseline="-25000" lang="en" sz="1200">
                <a:solidFill>
                  <a:schemeClr val="dk2"/>
                </a:solidFill>
              </a:rPr>
              <a:t>i1</a:t>
            </a:r>
            <a:r>
              <a:rPr b="1" lang="en" sz="1200">
                <a:solidFill>
                  <a:schemeClr val="dk2"/>
                </a:solidFill>
              </a:rPr>
              <a:t>+ w</a:t>
            </a:r>
            <a:r>
              <a:rPr b="1" baseline="-25000" lang="en" sz="1200">
                <a:solidFill>
                  <a:schemeClr val="dk2"/>
                </a:solidFill>
              </a:rPr>
              <a:t>2</a:t>
            </a:r>
            <a:r>
              <a:rPr b="1" lang="en" sz="1200">
                <a:solidFill>
                  <a:schemeClr val="dk2"/>
                </a:solidFill>
              </a:rPr>
              <a:t>x</a:t>
            </a:r>
            <a:r>
              <a:rPr b="1" baseline="-25000" lang="en" sz="1200">
                <a:solidFill>
                  <a:schemeClr val="dk2"/>
                </a:solidFill>
              </a:rPr>
              <a:t>i2</a:t>
            </a:r>
            <a:r>
              <a:rPr b="1" lang="en" sz="1200">
                <a:solidFill>
                  <a:schemeClr val="dk2"/>
                </a:solidFill>
              </a:rPr>
              <a:t>+ w</a:t>
            </a:r>
            <a:r>
              <a:rPr b="1" baseline="-25000" lang="en" sz="1200">
                <a:solidFill>
                  <a:schemeClr val="dk2"/>
                </a:solidFill>
              </a:rPr>
              <a:t>3</a:t>
            </a:r>
            <a:r>
              <a:rPr b="1" lang="en" sz="1200">
                <a:solidFill>
                  <a:schemeClr val="dk2"/>
                </a:solidFill>
              </a:rPr>
              <a:t>x</a:t>
            </a:r>
            <a:r>
              <a:rPr b="1" baseline="-25000" lang="en" sz="1200">
                <a:solidFill>
                  <a:schemeClr val="dk2"/>
                </a:solidFill>
              </a:rPr>
              <a:t>i3</a:t>
            </a:r>
            <a:r>
              <a:rPr b="1" lang="en" sz="1200">
                <a:solidFill>
                  <a:schemeClr val="dk2"/>
                </a:solidFill>
              </a:rPr>
              <a:t> + ….. w</a:t>
            </a:r>
            <a:r>
              <a:rPr b="1" baseline="-25000" lang="en" sz="1200">
                <a:solidFill>
                  <a:schemeClr val="dk2"/>
                </a:solidFill>
              </a:rPr>
              <a:t>n</a:t>
            </a:r>
            <a:r>
              <a:rPr b="1" lang="en" sz="1200">
                <a:solidFill>
                  <a:schemeClr val="dk2"/>
                </a:solidFill>
              </a:rPr>
              <a:t>x</a:t>
            </a:r>
            <a:r>
              <a:rPr b="1" baseline="-25000" lang="en" sz="1200">
                <a:solidFill>
                  <a:schemeClr val="dk2"/>
                </a:solidFill>
              </a:rPr>
              <a:t>in</a:t>
            </a:r>
            <a:endParaRPr b="1" sz="1200">
              <a:solidFill>
                <a:schemeClr val="dk2"/>
              </a:solidFill>
            </a:endParaRPr>
          </a:p>
          <a:p>
            <a:pPr indent="0" lvl="0" marL="0" rtl="0" algn="ctr">
              <a:spcBef>
                <a:spcPts val="0"/>
              </a:spcBef>
              <a:spcAft>
                <a:spcPts val="0"/>
              </a:spcAft>
              <a:buNone/>
            </a:pPr>
            <a:r>
              <a:t/>
            </a:r>
            <a:endParaRPr b="1" sz="1200">
              <a:solidFill>
                <a:schemeClr val="dk2"/>
              </a:solidFill>
            </a:endParaRPr>
          </a:p>
          <a:p>
            <a:pPr indent="0" lvl="0" marL="0" rtl="0" algn="ctr">
              <a:spcBef>
                <a:spcPts val="0"/>
              </a:spcBef>
              <a:spcAft>
                <a:spcPts val="0"/>
              </a:spcAft>
              <a:buNone/>
            </a:pPr>
            <a:r>
              <a:rPr b="1" lang="en" sz="1200">
                <a:solidFill>
                  <a:schemeClr val="dk2"/>
                </a:solidFill>
              </a:rPr>
              <a:t>f(x</a:t>
            </a:r>
            <a:r>
              <a:rPr b="1" baseline="-25000" lang="en" sz="1200">
                <a:solidFill>
                  <a:schemeClr val="dk2"/>
                </a:solidFill>
              </a:rPr>
              <a:t>i</a:t>
            </a:r>
            <a:r>
              <a:rPr b="1" lang="en" sz="1200">
                <a:solidFill>
                  <a:schemeClr val="dk2"/>
                </a:solidFill>
              </a:rPr>
              <a:t>) = w</a:t>
            </a:r>
            <a:r>
              <a:rPr b="1" baseline="-25000" lang="en" sz="1200">
                <a:solidFill>
                  <a:schemeClr val="dk2"/>
                </a:solidFill>
              </a:rPr>
              <a:t>0</a:t>
            </a:r>
            <a:r>
              <a:rPr b="1" lang="en" sz="1200">
                <a:solidFill>
                  <a:schemeClr val="dk2"/>
                </a:solidFill>
              </a:rPr>
              <a:t>+Σw</a:t>
            </a:r>
            <a:r>
              <a:rPr b="1" baseline="-25000" lang="en" sz="1200">
                <a:solidFill>
                  <a:schemeClr val="dk2"/>
                </a:solidFill>
              </a:rPr>
              <a:t>j</a:t>
            </a:r>
            <a:r>
              <a:rPr b="1" lang="en" sz="1200">
                <a:solidFill>
                  <a:schemeClr val="dk2"/>
                </a:solidFill>
              </a:rPr>
              <a:t>x</a:t>
            </a:r>
            <a:r>
              <a:rPr b="1" baseline="-25000" lang="en" sz="1200">
                <a:solidFill>
                  <a:schemeClr val="dk2"/>
                </a:solidFill>
              </a:rPr>
              <a:t>ij </a:t>
            </a:r>
            <a:r>
              <a:rPr b="1" lang="en" sz="1200">
                <a:solidFill>
                  <a:schemeClr val="dk2"/>
                </a:solidFill>
              </a:rPr>
              <a:t> (where j = 0,1,2,….n)</a:t>
            </a:r>
            <a:endParaRPr b="1" sz="1200">
              <a:solidFill>
                <a:schemeClr val="dk2"/>
              </a:solidFill>
            </a:endParaRPr>
          </a:p>
          <a:p>
            <a:pPr indent="0" lvl="0" marL="0" rtl="0" algn="ctr">
              <a:spcBef>
                <a:spcPts val="0"/>
              </a:spcBef>
              <a:spcAft>
                <a:spcPts val="0"/>
              </a:spcAft>
              <a:buNone/>
            </a:pPr>
            <a:r>
              <a:t/>
            </a:r>
            <a:endParaRPr b="1" sz="1200">
              <a:solidFill>
                <a:schemeClr val="dk2"/>
              </a:solidFill>
            </a:endParaRPr>
          </a:p>
          <a:p>
            <a:pPr indent="0" lvl="0" marL="0" rtl="0" algn="ctr">
              <a:spcBef>
                <a:spcPts val="0"/>
              </a:spcBef>
              <a:spcAft>
                <a:spcPts val="0"/>
              </a:spcAft>
              <a:buNone/>
            </a:pPr>
            <a:r>
              <a:rPr b="1" lang="en" sz="1200">
                <a:solidFill>
                  <a:schemeClr val="dk2"/>
                </a:solidFill>
              </a:rPr>
              <a:t>f(X) = X.w + w</a:t>
            </a:r>
            <a:r>
              <a:rPr b="1" baseline="-25000" lang="en" sz="1200">
                <a:solidFill>
                  <a:schemeClr val="dk2"/>
                </a:solidFill>
              </a:rPr>
              <a:t>0 </a:t>
            </a:r>
            <a:endParaRPr b="1" baseline="-25000" sz="1200">
              <a:solidFill>
                <a:schemeClr val="dk2"/>
              </a:solidFill>
            </a:endParaRPr>
          </a:p>
          <a:p>
            <a:pPr indent="0" lvl="0" marL="0" rtl="0" algn="ctr">
              <a:spcBef>
                <a:spcPts val="0"/>
              </a:spcBef>
              <a:spcAft>
                <a:spcPts val="0"/>
              </a:spcAft>
              <a:buNone/>
            </a:pPr>
            <a:r>
              <a:rPr lang="en" sz="1200">
                <a:solidFill>
                  <a:schemeClr val="dk2"/>
                </a:solidFill>
              </a:rPr>
              <a:t>(matrix form, If X is the feature matrix with shape m × n)</a:t>
            </a:r>
            <a:endParaRPr sz="1200">
              <a:solidFill>
                <a:schemeClr val="dk2"/>
              </a:solidFill>
            </a:endParaRPr>
          </a:p>
          <a:p>
            <a:pPr indent="0" lvl="0" marL="0" rtl="0" algn="l">
              <a:spcBef>
                <a:spcPts val="0"/>
              </a:spcBef>
              <a:spcAft>
                <a:spcPts val="0"/>
              </a:spcAft>
              <a:buNone/>
            </a:pPr>
            <a:r>
              <a:t/>
            </a:r>
            <a:endParaRPr b="1" sz="1200">
              <a:solidFill>
                <a:schemeClr val="dk2"/>
              </a:solidFill>
            </a:endParaRPr>
          </a:p>
          <a:p>
            <a:pPr indent="0" lvl="0" marL="0" rtl="0" algn="ctr">
              <a:spcBef>
                <a:spcPts val="0"/>
              </a:spcBef>
              <a:spcAft>
                <a:spcPts val="0"/>
              </a:spcAft>
              <a:buNone/>
            </a:pPr>
            <a:r>
              <a:rPr b="1" lang="en" sz="1200">
                <a:solidFill>
                  <a:schemeClr val="dk2"/>
                </a:solidFill>
              </a:rPr>
              <a:t>f(X) = X.w </a:t>
            </a:r>
            <a:endParaRPr b="1" sz="1200">
              <a:solidFill>
                <a:schemeClr val="dk2"/>
              </a:solidFill>
            </a:endParaRPr>
          </a:p>
          <a:p>
            <a:pPr indent="0" lvl="0" marL="0" rtl="0" algn="ctr">
              <a:spcBef>
                <a:spcPts val="0"/>
              </a:spcBef>
              <a:spcAft>
                <a:spcPts val="0"/>
              </a:spcAft>
              <a:buNone/>
            </a:pPr>
            <a:r>
              <a:rPr lang="en" sz="1200">
                <a:solidFill>
                  <a:schemeClr val="dk2"/>
                </a:solidFill>
              </a:rPr>
              <a:t>(include the bias term as part of the weights by adding a column of ones to 𝑋)</a:t>
            </a:r>
            <a:endParaRPr sz="1200">
              <a:solidFill>
                <a:schemeClr val="dk2"/>
              </a:solidFill>
            </a:endParaRPr>
          </a:p>
          <a:p>
            <a:pPr indent="0" lvl="0" marL="0" rtl="0" algn="ctr">
              <a:spcBef>
                <a:spcPts val="0"/>
              </a:spcBef>
              <a:spcAft>
                <a:spcPts val="0"/>
              </a:spcAft>
              <a:buNone/>
            </a:pPr>
            <a:r>
              <a:t/>
            </a:r>
            <a:endParaRPr b="1" sz="1200">
              <a:solidFill>
                <a:schemeClr val="dk2"/>
              </a:solidFill>
            </a:endParaRPr>
          </a:p>
          <a:p>
            <a:pPr indent="0" lvl="0" marL="0" rtl="0" algn="ctr">
              <a:spcBef>
                <a:spcPts val="0"/>
              </a:spcBef>
              <a:spcAft>
                <a:spcPts val="0"/>
              </a:spcAft>
              <a:buNone/>
            </a:pPr>
            <a:r>
              <a:t/>
            </a:r>
            <a:endParaRPr b="1" baseline="-25000" sz="1200">
              <a:solidFill>
                <a:schemeClr val="dk2"/>
              </a:solidFill>
            </a:endParaRPr>
          </a:p>
          <a:p>
            <a:pPr indent="0" lvl="0" marL="0" rtl="0" algn="ctr">
              <a:spcBef>
                <a:spcPts val="0"/>
              </a:spcBef>
              <a:spcAft>
                <a:spcPts val="0"/>
              </a:spcAft>
              <a:buNone/>
            </a:pPr>
            <a:r>
              <a:t/>
            </a:r>
            <a:endParaRPr b="1" baseline="-25000" sz="12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Supervised Learning</a:t>
            </a:r>
            <a:endParaRPr/>
          </a:p>
        </p:txBody>
      </p:sp>
      <p:sp>
        <p:nvSpPr>
          <p:cNvPr id="85" name="Google Shape;85;p16"/>
          <p:cNvSpPr txBox="1"/>
          <p:nvPr/>
        </p:nvSpPr>
        <p:spPr>
          <a:xfrm>
            <a:off x="311700" y="1072950"/>
            <a:ext cx="68949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rPr>
              <a:t>Types of supervised learning</a:t>
            </a:r>
            <a:endParaRPr sz="1200">
              <a:solidFill>
                <a:schemeClr val="dk2"/>
              </a:solidFill>
            </a:endParaRPr>
          </a:p>
        </p:txBody>
      </p:sp>
      <p:grpSp>
        <p:nvGrpSpPr>
          <p:cNvPr id="86" name="Google Shape;86;p16"/>
          <p:cNvGrpSpPr/>
          <p:nvPr/>
        </p:nvGrpSpPr>
        <p:grpSpPr>
          <a:xfrm>
            <a:off x="837200" y="1963100"/>
            <a:ext cx="2670300" cy="1679100"/>
            <a:chOff x="837200" y="1963100"/>
            <a:chExt cx="2670300" cy="1679100"/>
          </a:xfrm>
        </p:grpSpPr>
        <p:sp>
          <p:nvSpPr>
            <p:cNvPr id="87" name="Google Shape;87;p16"/>
            <p:cNvSpPr/>
            <p:nvPr/>
          </p:nvSpPr>
          <p:spPr>
            <a:xfrm>
              <a:off x="837200" y="1963100"/>
              <a:ext cx="2670300" cy="1679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f(X) ~ y</a:t>
              </a:r>
              <a:endParaRPr sz="2000"/>
            </a:p>
          </p:txBody>
        </p:sp>
        <p:sp>
          <p:nvSpPr>
            <p:cNvPr id="88" name="Google Shape;88;p16"/>
            <p:cNvSpPr txBox="1"/>
            <p:nvPr/>
          </p:nvSpPr>
          <p:spPr>
            <a:xfrm>
              <a:off x="2141125" y="2655975"/>
              <a:ext cx="322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dk1"/>
                  </a:solidFill>
                </a:rPr>
                <a:t>~</a:t>
              </a:r>
              <a:endParaRPr sz="2000">
                <a:solidFill>
                  <a:schemeClr val="dk1"/>
                </a:solidFill>
              </a:endParaRPr>
            </a:p>
          </p:txBody>
        </p:sp>
      </p:grpSp>
      <p:sp>
        <p:nvSpPr>
          <p:cNvPr id="89" name="Google Shape;89;p16"/>
          <p:cNvSpPr/>
          <p:nvPr/>
        </p:nvSpPr>
        <p:spPr>
          <a:xfrm>
            <a:off x="3647125" y="1270250"/>
            <a:ext cx="1520400" cy="10683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0" name="Google Shape;90;p16"/>
          <p:cNvSpPr txBox="1"/>
          <p:nvPr/>
        </p:nvSpPr>
        <p:spPr>
          <a:xfrm>
            <a:off x="5518800" y="1193250"/>
            <a:ext cx="2771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Classification, if y is </a:t>
            </a:r>
            <a:r>
              <a:rPr lang="en" sz="1800">
                <a:solidFill>
                  <a:schemeClr val="dk2"/>
                </a:solidFill>
              </a:rPr>
              <a:t>discrete</a:t>
            </a:r>
            <a:r>
              <a:rPr lang="en" sz="1800">
                <a:solidFill>
                  <a:schemeClr val="dk2"/>
                </a:solidFill>
              </a:rPr>
              <a:t> value</a:t>
            </a:r>
            <a:endParaRPr sz="1800">
              <a:solidFill>
                <a:schemeClr val="dk2"/>
              </a:solidFill>
            </a:endParaRPr>
          </a:p>
        </p:txBody>
      </p:sp>
      <p:sp>
        <p:nvSpPr>
          <p:cNvPr id="91" name="Google Shape;91;p16"/>
          <p:cNvSpPr/>
          <p:nvPr/>
        </p:nvSpPr>
        <p:spPr>
          <a:xfrm flipH="1" rot="10800000">
            <a:off x="3647125" y="2944525"/>
            <a:ext cx="1520400" cy="1095600"/>
          </a:xfrm>
          <a:prstGeom prst="bentArrow">
            <a:avLst>
              <a:gd fmla="val 25000" name="adj1"/>
              <a:gd fmla="val 24394" name="adj2"/>
              <a:gd fmla="val 25000" name="adj3"/>
              <a:gd fmla="val 42032"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2" name="Google Shape;92;p16"/>
          <p:cNvSpPr txBox="1"/>
          <p:nvPr/>
        </p:nvSpPr>
        <p:spPr>
          <a:xfrm>
            <a:off x="5518800" y="3424225"/>
            <a:ext cx="2771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Regression</a:t>
            </a:r>
            <a:r>
              <a:rPr lang="en" sz="1800">
                <a:solidFill>
                  <a:schemeClr val="dk2"/>
                </a:solidFill>
              </a:rPr>
              <a:t>, if y is continuous value</a:t>
            </a:r>
            <a:endParaRPr sz="1800">
              <a:solidFill>
                <a:schemeClr val="dk2"/>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Linear Regression</a:t>
            </a:r>
            <a:endParaRPr/>
          </a:p>
        </p:txBody>
      </p:sp>
      <p:sp>
        <p:nvSpPr>
          <p:cNvPr id="451" name="Google Shape;451;p52"/>
          <p:cNvSpPr txBox="1"/>
          <p:nvPr/>
        </p:nvSpPr>
        <p:spPr>
          <a:xfrm>
            <a:off x="413775" y="880500"/>
            <a:ext cx="8025600" cy="407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2"/>
                </a:solidFill>
              </a:rPr>
              <a:t>Goal of the linear regression is to find the W vector, </a:t>
            </a:r>
            <a:endParaRPr sz="1100">
              <a:solidFill>
                <a:schemeClr val="dk2"/>
              </a:solidFill>
            </a:endParaRPr>
          </a:p>
          <a:p>
            <a:pPr indent="0" lvl="0" marL="0" rtl="0" algn="ctr">
              <a:spcBef>
                <a:spcPts val="0"/>
              </a:spcBef>
              <a:spcAft>
                <a:spcPts val="0"/>
              </a:spcAft>
              <a:buNone/>
            </a:pPr>
            <a:r>
              <a:rPr b="1" lang="en" sz="1200">
                <a:solidFill>
                  <a:schemeClr val="dk2"/>
                </a:solidFill>
              </a:rPr>
              <a:t>f(X) = X.W</a:t>
            </a:r>
            <a:endParaRPr b="1" sz="1200">
              <a:solidFill>
                <a:schemeClr val="dk2"/>
              </a:solidFill>
            </a:endParaRPr>
          </a:p>
          <a:p>
            <a:pPr indent="0" lvl="0" marL="0" rtl="0" algn="ctr">
              <a:spcBef>
                <a:spcPts val="0"/>
              </a:spcBef>
              <a:spcAft>
                <a:spcPts val="0"/>
              </a:spcAft>
              <a:buNone/>
            </a:pPr>
            <a:r>
              <a:t/>
            </a:r>
            <a:endParaRPr b="1" sz="1200">
              <a:solidFill>
                <a:schemeClr val="dk2"/>
              </a:solidFill>
            </a:endParaRPr>
          </a:p>
          <a:p>
            <a:pPr indent="0" lvl="0" marL="0" rtl="0" algn="ctr">
              <a:spcBef>
                <a:spcPts val="0"/>
              </a:spcBef>
              <a:spcAft>
                <a:spcPts val="0"/>
              </a:spcAft>
              <a:buNone/>
            </a:pPr>
            <a:r>
              <a:rPr b="1" lang="en" sz="1200">
                <a:solidFill>
                  <a:schemeClr val="dk2"/>
                </a:solidFill>
              </a:rPr>
              <a:t>f(X) = X.W = y</a:t>
            </a:r>
            <a:endParaRPr b="1" sz="1200">
              <a:solidFill>
                <a:schemeClr val="dk2"/>
              </a:solidFill>
            </a:endParaRPr>
          </a:p>
          <a:p>
            <a:pPr indent="0" lvl="0" marL="0" rtl="0" algn="ctr">
              <a:spcBef>
                <a:spcPts val="0"/>
              </a:spcBef>
              <a:spcAft>
                <a:spcPts val="0"/>
              </a:spcAft>
              <a:buNone/>
            </a:pPr>
            <a:r>
              <a:t/>
            </a:r>
            <a:endParaRPr b="1" sz="1200">
              <a:solidFill>
                <a:schemeClr val="dk2"/>
              </a:solidFill>
            </a:endParaRPr>
          </a:p>
          <a:p>
            <a:pPr indent="0" lvl="0" marL="0" rtl="0" algn="ctr">
              <a:spcBef>
                <a:spcPts val="0"/>
              </a:spcBef>
              <a:spcAft>
                <a:spcPts val="0"/>
              </a:spcAft>
              <a:buNone/>
            </a:pPr>
            <a:r>
              <a:rPr b="1" lang="en" sz="1200">
                <a:solidFill>
                  <a:schemeClr val="dk2"/>
                </a:solidFill>
              </a:rPr>
              <a:t>X</a:t>
            </a:r>
            <a:r>
              <a:rPr b="1" baseline="30000" lang="en" sz="1200">
                <a:solidFill>
                  <a:schemeClr val="dk2"/>
                </a:solidFill>
              </a:rPr>
              <a:t>-1</a:t>
            </a:r>
            <a:r>
              <a:rPr b="1" lang="en" sz="1200">
                <a:solidFill>
                  <a:schemeClr val="dk2"/>
                </a:solidFill>
              </a:rPr>
              <a:t>.X.W` = X</a:t>
            </a:r>
            <a:r>
              <a:rPr b="1" baseline="30000" lang="en" sz="1200">
                <a:solidFill>
                  <a:schemeClr val="dk2"/>
                </a:solidFill>
              </a:rPr>
              <a:t>-1</a:t>
            </a:r>
            <a:r>
              <a:rPr b="1" lang="en" sz="1200">
                <a:solidFill>
                  <a:schemeClr val="dk2"/>
                </a:solidFill>
              </a:rPr>
              <a:t>.y</a:t>
            </a:r>
            <a:endParaRPr b="1" sz="1200">
              <a:solidFill>
                <a:schemeClr val="dk2"/>
              </a:solidFill>
            </a:endParaRPr>
          </a:p>
          <a:p>
            <a:pPr indent="0" lvl="0" marL="0" rtl="0" algn="ctr">
              <a:spcBef>
                <a:spcPts val="0"/>
              </a:spcBef>
              <a:spcAft>
                <a:spcPts val="0"/>
              </a:spcAft>
              <a:buNone/>
            </a:pPr>
            <a:r>
              <a:t/>
            </a:r>
            <a:endParaRPr b="1" sz="1200">
              <a:solidFill>
                <a:schemeClr val="dk2"/>
              </a:solidFill>
            </a:endParaRPr>
          </a:p>
          <a:p>
            <a:pPr indent="0" lvl="0" marL="0" rtl="0" algn="ctr">
              <a:spcBef>
                <a:spcPts val="0"/>
              </a:spcBef>
              <a:spcAft>
                <a:spcPts val="0"/>
              </a:spcAft>
              <a:buNone/>
            </a:pPr>
            <a:r>
              <a:rPr b="1" lang="en" sz="1200">
                <a:solidFill>
                  <a:schemeClr val="dk2"/>
                </a:solidFill>
              </a:rPr>
              <a:t>W = X</a:t>
            </a:r>
            <a:r>
              <a:rPr b="1" baseline="30000" lang="en" sz="1200">
                <a:solidFill>
                  <a:schemeClr val="dk2"/>
                </a:solidFill>
              </a:rPr>
              <a:t>-1</a:t>
            </a:r>
            <a:r>
              <a:rPr b="1" lang="en" sz="1200">
                <a:solidFill>
                  <a:schemeClr val="dk2"/>
                </a:solidFill>
              </a:rPr>
              <a:t>.y</a:t>
            </a:r>
            <a:endParaRPr b="1" sz="1200">
              <a:solidFill>
                <a:schemeClr val="dk2"/>
              </a:solidFill>
            </a:endParaRPr>
          </a:p>
          <a:p>
            <a:pPr indent="0" lvl="0" marL="0" rtl="0" algn="ctr">
              <a:spcBef>
                <a:spcPts val="0"/>
              </a:spcBef>
              <a:spcAft>
                <a:spcPts val="0"/>
              </a:spcAft>
              <a:buNone/>
            </a:pPr>
            <a:r>
              <a:t/>
            </a:r>
            <a:endParaRPr b="1" sz="1200">
              <a:solidFill>
                <a:schemeClr val="dk2"/>
              </a:solidFill>
            </a:endParaRPr>
          </a:p>
          <a:p>
            <a:pPr indent="0" lvl="0" marL="0" rtl="0" algn="l">
              <a:lnSpc>
                <a:spcPct val="115000"/>
              </a:lnSpc>
              <a:spcBef>
                <a:spcPts val="1200"/>
              </a:spcBef>
              <a:spcAft>
                <a:spcPts val="0"/>
              </a:spcAft>
              <a:buNone/>
            </a:pPr>
            <a:r>
              <a:rPr lang="en" sz="1100">
                <a:solidFill>
                  <a:schemeClr val="dk2"/>
                </a:solidFill>
              </a:rPr>
              <a:t>In machine learning, especially in linear regression, </a:t>
            </a:r>
            <a:r>
              <a:rPr b="1" lang="en" sz="1100">
                <a:solidFill>
                  <a:schemeClr val="dk2"/>
                </a:solidFill>
              </a:rPr>
              <a:t>X</a:t>
            </a:r>
            <a:r>
              <a:rPr lang="en" sz="1100">
                <a:solidFill>
                  <a:schemeClr val="dk2"/>
                </a:solidFill>
              </a:rPr>
              <a:t> is usually a </a:t>
            </a:r>
            <a:r>
              <a:rPr b="1" lang="en" sz="1100">
                <a:solidFill>
                  <a:schemeClr val="dk2"/>
                </a:solidFill>
              </a:rPr>
              <a:t>rectangular matrix</a:t>
            </a:r>
            <a:r>
              <a:rPr lang="en" sz="1100">
                <a:solidFill>
                  <a:schemeClr val="dk2"/>
                </a:solidFill>
              </a:rPr>
              <a:t> (more rows than columns), so it doesn’t have a standard inverse.</a:t>
            </a:r>
            <a:endParaRPr sz="1100">
              <a:solidFill>
                <a:schemeClr val="dk2"/>
              </a:solidFill>
            </a:endParaRPr>
          </a:p>
          <a:p>
            <a:pPr indent="0" lvl="0" marL="0" rtl="0" algn="l">
              <a:lnSpc>
                <a:spcPct val="115000"/>
              </a:lnSpc>
              <a:spcBef>
                <a:spcPts val="1200"/>
              </a:spcBef>
              <a:spcAft>
                <a:spcPts val="0"/>
              </a:spcAft>
              <a:buNone/>
            </a:pPr>
            <a:r>
              <a:rPr lang="en" sz="1100">
                <a:solidFill>
                  <a:schemeClr val="dk2"/>
                </a:solidFill>
              </a:rPr>
              <a:t>In this case, we use the </a:t>
            </a:r>
            <a:r>
              <a:rPr b="1" lang="en" sz="1100">
                <a:solidFill>
                  <a:schemeClr val="dk2"/>
                </a:solidFill>
              </a:rPr>
              <a:t>normal equation</a:t>
            </a:r>
            <a:r>
              <a:rPr lang="en" sz="1100">
                <a:solidFill>
                  <a:schemeClr val="dk2"/>
                </a:solidFill>
              </a:rPr>
              <a:t>:</a:t>
            </a:r>
            <a:endParaRPr sz="1100">
              <a:solidFill>
                <a:schemeClr val="dk2"/>
              </a:solidFill>
            </a:endParaRPr>
          </a:p>
          <a:p>
            <a:pPr indent="0" lvl="0" marL="0" rtl="0" algn="l">
              <a:lnSpc>
                <a:spcPct val="115000"/>
              </a:lnSpc>
              <a:spcBef>
                <a:spcPts val="1200"/>
              </a:spcBef>
              <a:spcAft>
                <a:spcPts val="0"/>
              </a:spcAft>
              <a:buNone/>
            </a:pPr>
            <a:r>
              <a:rPr b="1" lang="en" sz="1100">
                <a:solidFill>
                  <a:schemeClr val="dk2"/>
                </a:solidFill>
              </a:rPr>
              <a:t>W = (X</a:t>
            </a:r>
            <a:r>
              <a:rPr b="1" baseline="30000" lang="en" sz="1100">
                <a:solidFill>
                  <a:schemeClr val="dk2"/>
                </a:solidFill>
              </a:rPr>
              <a:t>T</a:t>
            </a:r>
            <a:r>
              <a:rPr b="1" lang="en" sz="1100">
                <a:solidFill>
                  <a:schemeClr val="dk2"/>
                </a:solidFill>
              </a:rPr>
              <a:t>X)</a:t>
            </a:r>
            <a:r>
              <a:rPr b="1" baseline="30000" lang="en" sz="1100">
                <a:solidFill>
                  <a:schemeClr val="dk2"/>
                </a:solidFill>
              </a:rPr>
              <a:t>−1 </a:t>
            </a:r>
            <a:r>
              <a:rPr b="1" lang="en" sz="1100">
                <a:solidFill>
                  <a:schemeClr val="dk2"/>
                </a:solidFill>
              </a:rPr>
              <a:t>.X</a:t>
            </a:r>
            <a:r>
              <a:rPr b="1" baseline="30000" lang="en" sz="1100">
                <a:solidFill>
                  <a:schemeClr val="dk2"/>
                </a:solidFill>
              </a:rPr>
              <a:t>T</a:t>
            </a:r>
            <a:r>
              <a:rPr b="1" lang="en" sz="1100">
                <a:solidFill>
                  <a:schemeClr val="dk2"/>
                </a:solidFill>
              </a:rPr>
              <a:t>.y</a:t>
            </a:r>
            <a:endParaRPr b="1" sz="1100">
              <a:solidFill>
                <a:schemeClr val="dk2"/>
              </a:solidFill>
            </a:endParaRPr>
          </a:p>
          <a:p>
            <a:pPr indent="0" lvl="0" marL="0" rtl="0" algn="l">
              <a:lnSpc>
                <a:spcPct val="115000"/>
              </a:lnSpc>
              <a:spcBef>
                <a:spcPts val="0"/>
              </a:spcBef>
              <a:spcAft>
                <a:spcPts val="0"/>
              </a:spcAft>
              <a:buNone/>
            </a:pPr>
            <a:r>
              <a:rPr lang="en" sz="1100">
                <a:solidFill>
                  <a:schemeClr val="dk2"/>
                </a:solidFill>
              </a:rPr>
              <a:t>Here:</a:t>
            </a:r>
            <a:endParaRPr sz="1100">
              <a:solidFill>
                <a:schemeClr val="dk2"/>
              </a:solidFill>
            </a:endParaRPr>
          </a:p>
          <a:p>
            <a:pPr indent="-298450" lvl="0" marL="457200" rtl="0" algn="l">
              <a:lnSpc>
                <a:spcPct val="115000"/>
              </a:lnSpc>
              <a:spcBef>
                <a:spcPts val="1200"/>
              </a:spcBef>
              <a:spcAft>
                <a:spcPts val="0"/>
              </a:spcAft>
              <a:buClr>
                <a:schemeClr val="dk2"/>
              </a:buClr>
              <a:buSzPts val="1100"/>
              <a:buChar char="●"/>
            </a:pPr>
            <a:r>
              <a:rPr b="1" lang="en" sz="1100">
                <a:solidFill>
                  <a:schemeClr val="dk2"/>
                </a:solidFill>
              </a:rPr>
              <a:t>X</a:t>
            </a:r>
            <a:r>
              <a:rPr b="1" baseline="30000" lang="en" sz="1100">
                <a:solidFill>
                  <a:schemeClr val="dk2"/>
                </a:solidFill>
              </a:rPr>
              <a:t>T</a:t>
            </a:r>
            <a:r>
              <a:rPr b="1" lang="en" sz="1100">
                <a:solidFill>
                  <a:schemeClr val="dk2"/>
                </a:solidFill>
              </a:rPr>
              <a:t>.X</a:t>
            </a:r>
            <a:r>
              <a:rPr lang="en" sz="1100">
                <a:solidFill>
                  <a:schemeClr val="dk2"/>
                </a:solidFill>
              </a:rPr>
              <a:t> is a square matrix (dimensions: features × features)</a:t>
            </a:r>
            <a:endParaRPr sz="1100">
              <a:solidFill>
                <a:schemeClr val="dk2"/>
              </a:solidFill>
            </a:endParaRPr>
          </a:p>
          <a:p>
            <a:pPr indent="-298450" lvl="0" marL="457200" rtl="0" algn="l">
              <a:lnSpc>
                <a:spcPct val="115000"/>
              </a:lnSpc>
              <a:spcBef>
                <a:spcPts val="0"/>
              </a:spcBef>
              <a:spcAft>
                <a:spcPts val="0"/>
              </a:spcAft>
              <a:buClr>
                <a:schemeClr val="dk2"/>
              </a:buClr>
              <a:buSzPts val="1100"/>
              <a:buChar char="●"/>
            </a:pPr>
            <a:r>
              <a:rPr b="1" lang="en" sz="1100">
                <a:solidFill>
                  <a:schemeClr val="dk2"/>
                </a:solidFill>
              </a:rPr>
              <a:t>(X</a:t>
            </a:r>
            <a:r>
              <a:rPr b="1" baseline="30000" lang="en" sz="1100">
                <a:solidFill>
                  <a:schemeClr val="dk2"/>
                </a:solidFill>
              </a:rPr>
              <a:t>T</a:t>
            </a:r>
            <a:r>
              <a:rPr b="1" lang="en" sz="1100">
                <a:solidFill>
                  <a:schemeClr val="dk2"/>
                </a:solidFill>
              </a:rPr>
              <a:t>.X)</a:t>
            </a:r>
            <a:r>
              <a:rPr b="1" baseline="30000" lang="en" sz="1100">
                <a:solidFill>
                  <a:schemeClr val="dk2"/>
                </a:solidFill>
              </a:rPr>
              <a:t>−1</a:t>
            </a:r>
            <a:r>
              <a:rPr lang="en" sz="1100">
                <a:solidFill>
                  <a:schemeClr val="dk2"/>
                </a:solidFill>
              </a:rPr>
              <a:t> is the inverse</a:t>
            </a:r>
            <a:endParaRPr sz="1100">
              <a:solidFill>
                <a:schemeClr val="dk2"/>
              </a:solidFill>
            </a:endParaRPr>
          </a:p>
          <a:p>
            <a:pPr indent="-298450" lvl="0" marL="457200" rtl="0" algn="l">
              <a:lnSpc>
                <a:spcPct val="115000"/>
              </a:lnSpc>
              <a:spcBef>
                <a:spcPts val="0"/>
              </a:spcBef>
              <a:spcAft>
                <a:spcPts val="0"/>
              </a:spcAft>
              <a:buClr>
                <a:schemeClr val="dk2"/>
              </a:buClr>
              <a:buSzPts val="1100"/>
              <a:buChar char="●"/>
            </a:pPr>
            <a:r>
              <a:rPr lang="en" sz="1100">
                <a:solidFill>
                  <a:schemeClr val="dk2"/>
                </a:solidFill>
              </a:rPr>
              <a:t>This is used to compute the weights </a:t>
            </a:r>
            <a:r>
              <a:rPr b="1" lang="en" sz="1100">
                <a:solidFill>
                  <a:schemeClr val="dk2"/>
                </a:solidFill>
              </a:rPr>
              <a:t>W</a:t>
            </a:r>
            <a:r>
              <a:rPr lang="en" sz="1100">
                <a:solidFill>
                  <a:schemeClr val="dk2"/>
                </a:solidFill>
              </a:rPr>
              <a:t> in </a:t>
            </a:r>
            <a:r>
              <a:rPr b="1" lang="en" sz="1100">
                <a:solidFill>
                  <a:schemeClr val="dk2"/>
                </a:solidFill>
              </a:rPr>
              <a:t>ordinary least squares (OLS)</a:t>
            </a:r>
            <a:r>
              <a:rPr lang="en" sz="1100">
                <a:solidFill>
                  <a:schemeClr val="dk2"/>
                </a:solidFill>
              </a:rPr>
              <a:t> linear regression.</a:t>
            </a:r>
            <a:endParaRPr sz="1100">
              <a:solidFill>
                <a:schemeClr val="dk2"/>
              </a:solidFill>
            </a:endParaRPr>
          </a:p>
          <a:p>
            <a:pPr indent="0" lvl="0" marL="0" rtl="0" algn="ctr">
              <a:spcBef>
                <a:spcPts val="1200"/>
              </a:spcBef>
              <a:spcAft>
                <a:spcPts val="0"/>
              </a:spcAft>
              <a:buNone/>
            </a:pPr>
            <a:r>
              <a:t/>
            </a:r>
            <a:endParaRPr b="1" sz="1200">
              <a:solidFill>
                <a:schemeClr val="dk2"/>
              </a:solidFill>
            </a:endParaRPr>
          </a:p>
          <a:p>
            <a:pPr indent="0" lvl="0" marL="0" rtl="0" algn="ctr">
              <a:spcBef>
                <a:spcPts val="0"/>
              </a:spcBef>
              <a:spcAft>
                <a:spcPts val="0"/>
              </a:spcAft>
              <a:buNone/>
            </a:pPr>
            <a:r>
              <a:t/>
            </a:r>
            <a:endParaRPr b="1" sz="1200">
              <a:solidFill>
                <a:schemeClr val="dk2"/>
              </a:solidFill>
            </a:endParaRPr>
          </a:p>
          <a:p>
            <a:pPr indent="0" lvl="0" marL="0" rtl="0" algn="ctr">
              <a:spcBef>
                <a:spcPts val="0"/>
              </a:spcBef>
              <a:spcAft>
                <a:spcPts val="0"/>
              </a:spcAft>
              <a:buNone/>
            </a:pPr>
            <a:r>
              <a:t/>
            </a:r>
            <a:endParaRPr b="1" baseline="-25000" sz="1200">
              <a:solidFill>
                <a:schemeClr val="dk2"/>
              </a:solidFill>
            </a:endParaRPr>
          </a:p>
          <a:p>
            <a:pPr indent="0" lvl="0" marL="0" rtl="0" algn="ctr">
              <a:spcBef>
                <a:spcPts val="0"/>
              </a:spcBef>
              <a:spcAft>
                <a:spcPts val="0"/>
              </a:spcAft>
              <a:buNone/>
            </a:pPr>
            <a:r>
              <a:t/>
            </a:r>
            <a:endParaRPr b="1" baseline="-25000" sz="12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Supervised Learning</a:t>
            </a:r>
            <a:endParaRPr/>
          </a:p>
        </p:txBody>
      </p:sp>
      <p:grpSp>
        <p:nvGrpSpPr>
          <p:cNvPr id="98" name="Google Shape;98;p17"/>
          <p:cNvGrpSpPr/>
          <p:nvPr/>
        </p:nvGrpSpPr>
        <p:grpSpPr>
          <a:xfrm>
            <a:off x="1958275" y="1563675"/>
            <a:ext cx="3608700" cy="2603100"/>
            <a:chOff x="1958275" y="1563675"/>
            <a:chExt cx="3608700" cy="2603100"/>
          </a:xfrm>
        </p:grpSpPr>
        <p:cxnSp>
          <p:nvCxnSpPr>
            <p:cNvPr id="99" name="Google Shape;99;p17"/>
            <p:cNvCxnSpPr/>
            <p:nvPr/>
          </p:nvCxnSpPr>
          <p:spPr>
            <a:xfrm flipH="1" rot="10800000">
              <a:off x="1958275" y="1563675"/>
              <a:ext cx="14400" cy="2603100"/>
            </a:xfrm>
            <a:prstGeom prst="straightConnector1">
              <a:avLst/>
            </a:prstGeom>
            <a:noFill/>
            <a:ln cap="flat" cmpd="sng" w="9525">
              <a:solidFill>
                <a:schemeClr val="dk2"/>
              </a:solidFill>
              <a:prstDash val="solid"/>
              <a:round/>
              <a:headEnd len="med" w="med" type="none"/>
              <a:tailEnd len="med" w="med" type="triangle"/>
            </a:ln>
          </p:spPr>
        </p:cxnSp>
        <p:cxnSp>
          <p:nvCxnSpPr>
            <p:cNvPr id="100" name="Google Shape;100;p17"/>
            <p:cNvCxnSpPr/>
            <p:nvPr/>
          </p:nvCxnSpPr>
          <p:spPr>
            <a:xfrm flipH="1" rot="10800000">
              <a:off x="1958275" y="4147550"/>
              <a:ext cx="3608700" cy="14400"/>
            </a:xfrm>
            <a:prstGeom prst="straightConnector1">
              <a:avLst/>
            </a:prstGeom>
            <a:noFill/>
            <a:ln cap="flat" cmpd="sng" w="9525">
              <a:solidFill>
                <a:schemeClr val="dk2"/>
              </a:solidFill>
              <a:prstDash val="solid"/>
              <a:round/>
              <a:headEnd len="med" w="med" type="none"/>
              <a:tailEnd len="med" w="med" type="triangle"/>
            </a:ln>
          </p:spPr>
        </p:cxnSp>
        <p:sp>
          <p:nvSpPr>
            <p:cNvPr id="101" name="Google Shape;101;p17"/>
            <p:cNvSpPr/>
            <p:nvPr/>
          </p:nvSpPr>
          <p:spPr>
            <a:xfrm>
              <a:off x="3517200" y="1775450"/>
              <a:ext cx="158700" cy="1443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2" name="Google Shape;102;p17"/>
            <p:cNvSpPr/>
            <p:nvPr/>
          </p:nvSpPr>
          <p:spPr>
            <a:xfrm>
              <a:off x="3669600" y="1927850"/>
              <a:ext cx="158700" cy="1443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3" name="Google Shape;103;p17"/>
            <p:cNvSpPr/>
            <p:nvPr/>
          </p:nvSpPr>
          <p:spPr>
            <a:xfrm>
              <a:off x="3302500" y="2210150"/>
              <a:ext cx="158700" cy="1443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4" name="Google Shape;104;p17"/>
            <p:cNvSpPr/>
            <p:nvPr/>
          </p:nvSpPr>
          <p:spPr>
            <a:xfrm>
              <a:off x="3895050" y="2571750"/>
              <a:ext cx="158700" cy="1443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5" name="Google Shape;105;p17"/>
            <p:cNvSpPr/>
            <p:nvPr/>
          </p:nvSpPr>
          <p:spPr>
            <a:xfrm>
              <a:off x="3510900" y="2677475"/>
              <a:ext cx="158700" cy="1443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6" name="Google Shape;106;p17"/>
            <p:cNvSpPr/>
            <p:nvPr/>
          </p:nvSpPr>
          <p:spPr>
            <a:xfrm>
              <a:off x="4086725" y="2378650"/>
              <a:ext cx="158700" cy="1443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7" name="Google Shape;107;p17"/>
            <p:cNvSpPr/>
            <p:nvPr/>
          </p:nvSpPr>
          <p:spPr>
            <a:xfrm>
              <a:off x="4349800" y="2473350"/>
              <a:ext cx="158700" cy="1443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8" name="Google Shape;108;p17"/>
            <p:cNvSpPr/>
            <p:nvPr/>
          </p:nvSpPr>
          <p:spPr>
            <a:xfrm>
              <a:off x="4680250" y="2677475"/>
              <a:ext cx="158700" cy="1443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9" name="Google Shape;109;p17"/>
            <p:cNvSpPr/>
            <p:nvPr/>
          </p:nvSpPr>
          <p:spPr>
            <a:xfrm>
              <a:off x="4572000" y="3105275"/>
              <a:ext cx="158700" cy="1443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0" name="Google Shape;110;p17"/>
            <p:cNvSpPr/>
            <p:nvPr/>
          </p:nvSpPr>
          <p:spPr>
            <a:xfrm>
              <a:off x="5007500" y="3397075"/>
              <a:ext cx="158700" cy="1443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1" name="Google Shape;111;p17"/>
            <p:cNvSpPr/>
            <p:nvPr/>
          </p:nvSpPr>
          <p:spPr>
            <a:xfrm>
              <a:off x="3567000" y="3310450"/>
              <a:ext cx="158700" cy="1443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2" name="Google Shape;112;p17"/>
            <p:cNvSpPr/>
            <p:nvPr/>
          </p:nvSpPr>
          <p:spPr>
            <a:xfrm>
              <a:off x="3952250" y="3206450"/>
              <a:ext cx="158700" cy="1443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3" name="Google Shape;113;p17"/>
            <p:cNvSpPr/>
            <p:nvPr/>
          </p:nvSpPr>
          <p:spPr>
            <a:xfrm>
              <a:off x="3725700" y="3666800"/>
              <a:ext cx="158700" cy="1443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4" name="Google Shape;114;p17"/>
            <p:cNvSpPr/>
            <p:nvPr/>
          </p:nvSpPr>
          <p:spPr>
            <a:xfrm>
              <a:off x="4319575" y="1851300"/>
              <a:ext cx="158700" cy="1443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5" name="Google Shape;115;p17"/>
            <p:cNvSpPr/>
            <p:nvPr/>
          </p:nvSpPr>
          <p:spPr>
            <a:xfrm>
              <a:off x="4413300" y="3498250"/>
              <a:ext cx="158700" cy="1443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6" name="Google Shape;116;p17"/>
            <p:cNvSpPr/>
            <p:nvPr/>
          </p:nvSpPr>
          <p:spPr>
            <a:xfrm>
              <a:off x="2333575" y="1751400"/>
              <a:ext cx="207000" cy="144300"/>
            </a:xfrm>
            <a:prstGeom prst="mathMin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7" name="Google Shape;117;p17"/>
            <p:cNvSpPr/>
            <p:nvPr/>
          </p:nvSpPr>
          <p:spPr>
            <a:xfrm>
              <a:off x="2149275" y="2139575"/>
              <a:ext cx="207000" cy="144300"/>
            </a:xfrm>
            <a:prstGeom prst="mathMin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8" name="Google Shape;118;p17"/>
            <p:cNvSpPr/>
            <p:nvPr/>
          </p:nvSpPr>
          <p:spPr>
            <a:xfrm>
              <a:off x="2613863" y="3275300"/>
              <a:ext cx="207000" cy="144300"/>
            </a:xfrm>
            <a:prstGeom prst="mathMin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9" name="Google Shape;119;p17"/>
            <p:cNvSpPr/>
            <p:nvPr/>
          </p:nvSpPr>
          <p:spPr>
            <a:xfrm>
              <a:off x="2736175" y="2317700"/>
              <a:ext cx="207000" cy="144300"/>
            </a:xfrm>
            <a:prstGeom prst="mathMin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0" name="Google Shape;120;p17"/>
            <p:cNvSpPr/>
            <p:nvPr/>
          </p:nvSpPr>
          <p:spPr>
            <a:xfrm>
              <a:off x="2296875" y="2840475"/>
              <a:ext cx="207000" cy="144300"/>
            </a:xfrm>
            <a:prstGeom prst="mathMin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1" name="Google Shape;121;p17"/>
            <p:cNvSpPr/>
            <p:nvPr/>
          </p:nvSpPr>
          <p:spPr>
            <a:xfrm>
              <a:off x="3040975" y="3038450"/>
              <a:ext cx="207000" cy="144300"/>
            </a:xfrm>
            <a:prstGeom prst="mathMin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2" name="Google Shape;122;p17"/>
            <p:cNvSpPr/>
            <p:nvPr/>
          </p:nvSpPr>
          <p:spPr>
            <a:xfrm>
              <a:off x="2736175" y="2848650"/>
              <a:ext cx="207000" cy="144300"/>
            </a:xfrm>
            <a:prstGeom prst="mathMin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3" name="Google Shape;123;p17"/>
            <p:cNvSpPr/>
            <p:nvPr/>
          </p:nvSpPr>
          <p:spPr>
            <a:xfrm>
              <a:off x="2356275" y="3275300"/>
              <a:ext cx="207000" cy="144300"/>
            </a:xfrm>
            <a:prstGeom prst="mathMin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4" name="Google Shape;124;p17"/>
            <p:cNvSpPr/>
            <p:nvPr/>
          </p:nvSpPr>
          <p:spPr>
            <a:xfrm>
              <a:off x="2126575" y="2571750"/>
              <a:ext cx="207000" cy="144300"/>
            </a:xfrm>
            <a:prstGeom prst="mathMin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5" name="Google Shape;125;p17"/>
            <p:cNvSpPr/>
            <p:nvPr/>
          </p:nvSpPr>
          <p:spPr>
            <a:xfrm>
              <a:off x="2773450" y="2017750"/>
              <a:ext cx="207000" cy="144300"/>
            </a:xfrm>
            <a:prstGeom prst="mathMin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6" name="Google Shape;126;p17"/>
            <p:cNvSpPr/>
            <p:nvPr/>
          </p:nvSpPr>
          <p:spPr>
            <a:xfrm>
              <a:off x="2600900" y="2617650"/>
              <a:ext cx="207000" cy="144300"/>
            </a:xfrm>
            <a:prstGeom prst="mathMin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7" name="Google Shape;127;p17"/>
            <p:cNvSpPr/>
            <p:nvPr/>
          </p:nvSpPr>
          <p:spPr>
            <a:xfrm>
              <a:off x="2961650" y="3685675"/>
              <a:ext cx="207000" cy="144300"/>
            </a:xfrm>
            <a:prstGeom prst="mathMin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8" name="Google Shape;128;p17"/>
            <p:cNvSpPr/>
            <p:nvPr/>
          </p:nvSpPr>
          <p:spPr>
            <a:xfrm>
              <a:off x="3590088" y="2542950"/>
              <a:ext cx="207000" cy="144300"/>
            </a:xfrm>
            <a:prstGeom prst="mathMin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9" name="Google Shape;129;p17"/>
            <p:cNvSpPr/>
            <p:nvPr/>
          </p:nvSpPr>
          <p:spPr>
            <a:xfrm>
              <a:off x="3095500" y="2641725"/>
              <a:ext cx="207000" cy="144300"/>
            </a:xfrm>
            <a:prstGeom prst="mathMin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0" name="Google Shape;130;p17"/>
            <p:cNvSpPr/>
            <p:nvPr/>
          </p:nvSpPr>
          <p:spPr>
            <a:xfrm>
              <a:off x="2431375" y="3541375"/>
              <a:ext cx="207000" cy="144300"/>
            </a:xfrm>
            <a:prstGeom prst="mathMin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1" name="Google Shape;131;p17"/>
            <p:cNvSpPr/>
            <p:nvPr/>
          </p:nvSpPr>
          <p:spPr>
            <a:xfrm>
              <a:off x="2961638" y="3310450"/>
              <a:ext cx="207000" cy="144300"/>
            </a:xfrm>
            <a:prstGeom prst="mathMin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2" name="Google Shape;132;p17"/>
            <p:cNvSpPr/>
            <p:nvPr/>
          </p:nvSpPr>
          <p:spPr>
            <a:xfrm>
              <a:off x="3360000" y="3154800"/>
              <a:ext cx="207000" cy="144300"/>
            </a:xfrm>
            <a:prstGeom prst="mathMin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Supervised Learning</a:t>
            </a:r>
            <a:endParaRPr/>
          </a:p>
        </p:txBody>
      </p:sp>
      <p:grpSp>
        <p:nvGrpSpPr>
          <p:cNvPr id="138" name="Google Shape;138;p18"/>
          <p:cNvGrpSpPr/>
          <p:nvPr/>
        </p:nvGrpSpPr>
        <p:grpSpPr>
          <a:xfrm>
            <a:off x="1958275" y="1097025"/>
            <a:ext cx="3608700" cy="3791400"/>
            <a:chOff x="1958275" y="1097025"/>
            <a:chExt cx="3608700" cy="3791400"/>
          </a:xfrm>
        </p:grpSpPr>
        <p:cxnSp>
          <p:nvCxnSpPr>
            <p:cNvPr id="139" name="Google Shape;139;p18"/>
            <p:cNvCxnSpPr/>
            <p:nvPr/>
          </p:nvCxnSpPr>
          <p:spPr>
            <a:xfrm flipH="1" rot="10800000">
              <a:off x="1958275" y="1563675"/>
              <a:ext cx="14400" cy="2603100"/>
            </a:xfrm>
            <a:prstGeom prst="straightConnector1">
              <a:avLst/>
            </a:prstGeom>
            <a:noFill/>
            <a:ln cap="flat" cmpd="sng" w="9525">
              <a:solidFill>
                <a:schemeClr val="dk2"/>
              </a:solidFill>
              <a:prstDash val="solid"/>
              <a:round/>
              <a:headEnd len="med" w="med" type="none"/>
              <a:tailEnd len="med" w="med" type="triangle"/>
            </a:ln>
          </p:spPr>
        </p:cxnSp>
        <p:cxnSp>
          <p:nvCxnSpPr>
            <p:cNvPr id="140" name="Google Shape;140;p18"/>
            <p:cNvCxnSpPr/>
            <p:nvPr/>
          </p:nvCxnSpPr>
          <p:spPr>
            <a:xfrm flipH="1" rot="10800000">
              <a:off x="1958275" y="4147550"/>
              <a:ext cx="3608700" cy="14400"/>
            </a:xfrm>
            <a:prstGeom prst="straightConnector1">
              <a:avLst/>
            </a:prstGeom>
            <a:noFill/>
            <a:ln cap="flat" cmpd="sng" w="9525">
              <a:solidFill>
                <a:schemeClr val="dk2"/>
              </a:solidFill>
              <a:prstDash val="solid"/>
              <a:round/>
              <a:headEnd len="med" w="med" type="none"/>
              <a:tailEnd len="med" w="med" type="triangle"/>
            </a:ln>
          </p:spPr>
        </p:cxnSp>
        <p:sp>
          <p:nvSpPr>
            <p:cNvPr id="141" name="Google Shape;141;p18"/>
            <p:cNvSpPr/>
            <p:nvPr/>
          </p:nvSpPr>
          <p:spPr>
            <a:xfrm>
              <a:off x="3517200" y="1775450"/>
              <a:ext cx="158700" cy="1443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2" name="Google Shape;142;p18"/>
            <p:cNvSpPr/>
            <p:nvPr/>
          </p:nvSpPr>
          <p:spPr>
            <a:xfrm>
              <a:off x="3669600" y="1927850"/>
              <a:ext cx="158700" cy="1443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3" name="Google Shape;143;p18"/>
            <p:cNvSpPr/>
            <p:nvPr/>
          </p:nvSpPr>
          <p:spPr>
            <a:xfrm>
              <a:off x="3302500" y="2210150"/>
              <a:ext cx="158700" cy="1443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4" name="Google Shape;144;p18"/>
            <p:cNvSpPr/>
            <p:nvPr/>
          </p:nvSpPr>
          <p:spPr>
            <a:xfrm>
              <a:off x="3895050" y="2571750"/>
              <a:ext cx="158700" cy="1443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5" name="Google Shape;145;p18"/>
            <p:cNvSpPr/>
            <p:nvPr/>
          </p:nvSpPr>
          <p:spPr>
            <a:xfrm>
              <a:off x="3510900" y="2677475"/>
              <a:ext cx="158700" cy="1443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6" name="Google Shape;146;p18"/>
            <p:cNvSpPr/>
            <p:nvPr/>
          </p:nvSpPr>
          <p:spPr>
            <a:xfrm>
              <a:off x="4086725" y="2378650"/>
              <a:ext cx="158700" cy="1443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7" name="Google Shape;147;p18"/>
            <p:cNvSpPr/>
            <p:nvPr/>
          </p:nvSpPr>
          <p:spPr>
            <a:xfrm>
              <a:off x="4349800" y="2473350"/>
              <a:ext cx="158700" cy="1443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8" name="Google Shape;148;p18"/>
            <p:cNvSpPr/>
            <p:nvPr/>
          </p:nvSpPr>
          <p:spPr>
            <a:xfrm>
              <a:off x="4680250" y="2677475"/>
              <a:ext cx="158700" cy="1443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9" name="Google Shape;149;p18"/>
            <p:cNvSpPr/>
            <p:nvPr/>
          </p:nvSpPr>
          <p:spPr>
            <a:xfrm>
              <a:off x="4572000" y="3105275"/>
              <a:ext cx="158700" cy="1443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0" name="Google Shape;150;p18"/>
            <p:cNvSpPr/>
            <p:nvPr/>
          </p:nvSpPr>
          <p:spPr>
            <a:xfrm>
              <a:off x="5007500" y="3397075"/>
              <a:ext cx="158700" cy="1443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1" name="Google Shape;151;p18"/>
            <p:cNvSpPr/>
            <p:nvPr/>
          </p:nvSpPr>
          <p:spPr>
            <a:xfrm>
              <a:off x="3567000" y="3310450"/>
              <a:ext cx="158700" cy="1443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2" name="Google Shape;152;p18"/>
            <p:cNvSpPr/>
            <p:nvPr/>
          </p:nvSpPr>
          <p:spPr>
            <a:xfrm>
              <a:off x="3952250" y="3206450"/>
              <a:ext cx="158700" cy="1443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3" name="Google Shape;153;p18"/>
            <p:cNvSpPr/>
            <p:nvPr/>
          </p:nvSpPr>
          <p:spPr>
            <a:xfrm>
              <a:off x="3725700" y="3666800"/>
              <a:ext cx="158700" cy="1443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4" name="Google Shape;154;p18"/>
            <p:cNvSpPr/>
            <p:nvPr/>
          </p:nvSpPr>
          <p:spPr>
            <a:xfrm>
              <a:off x="4319575" y="1851300"/>
              <a:ext cx="158700" cy="1443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5" name="Google Shape;155;p18"/>
            <p:cNvSpPr/>
            <p:nvPr/>
          </p:nvSpPr>
          <p:spPr>
            <a:xfrm>
              <a:off x="4413300" y="3498250"/>
              <a:ext cx="158700" cy="1443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6" name="Google Shape;156;p18"/>
            <p:cNvSpPr/>
            <p:nvPr/>
          </p:nvSpPr>
          <p:spPr>
            <a:xfrm>
              <a:off x="2333575" y="1751400"/>
              <a:ext cx="207000" cy="144300"/>
            </a:xfrm>
            <a:prstGeom prst="mathMin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7" name="Google Shape;157;p18"/>
            <p:cNvSpPr/>
            <p:nvPr/>
          </p:nvSpPr>
          <p:spPr>
            <a:xfrm>
              <a:off x="2149275" y="2139575"/>
              <a:ext cx="207000" cy="144300"/>
            </a:xfrm>
            <a:prstGeom prst="mathMin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8" name="Google Shape;158;p18"/>
            <p:cNvSpPr/>
            <p:nvPr/>
          </p:nvSpPr>
          <p:spPr>
            <a:xfrm>
              <a:off x="2613863" y="3275300"/>
              <a:ext cx="207000" cy="144300"/>
            </a:xfrm>
            <a:prstGeom prst="mathMin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9" name="Google Shape;159;p18"/>
            <p:cNvSpPr/>
            <p:nvPr/>
          </p:nvSpPr>
          <p:spPr>
            <a:xfrm>
              <a:off x="2736175" y="2317700"/>
              <a:ext cx="207000" cy="144300"/>
            </a:xfrm>
            <a:prstGeom prst="mathMin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0" name="Google Shape;160;p18"/>
            <p:cNvSpPr/>
            <p:nvPr/>
          </p:nvSpPr>
          <p:spPr>
            <a:xfrm>
              <a:off x="2296875" y="2840475"/>
              <a:ext cx="207000" cy="144300"/>
            </a:xfrm>
            <a:prstGeom prst="mathMin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1" name="Google Shape;161;p18"/>
            <p:cNvSpPr/>
            <p:nvPr/>
          </p:nvSpPr>
          <p:spPr>
            <a:xfrm>
              <a:off x="3040975" y="3038450"/>
              <a:ext cx="207000" cy="144300"/>
            </a:xfrm>
            <a:prstGeom prst="mathMin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2" name="Google Shape;162;p18"/>
            <p:cNvSpPr/>
            <p:nvPr/>
          </p:nvSpPr>
          <p:spPr>
            <a:xfrm>
              <a:off x="2736175" y="2848650"/>
              <a:ext cx="207000" cy="144300"/>
            </a:xfrm>
            <a:prstGeom prst="mathMin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3" name="Google Shape;163;p18"/>
            <p:cNvSpPr/>
            <p:nvPr/>
          </p:nvSpPr>
          <p:spPr>
            <a:xfrm>
              <a:off x="2356275" y="3275300"/>
              <a:ext cx="207000" cy="144300"/>
            </a:xfrm>
            <a:prstGeom prst="mathMin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4" name="Google Shape;164;p18"/>
            <p:cNvSpPr/>
            <p:nvPr/>
          </p:nvSpPr>
          <p:spPr>
            <a:xfrm>
              <a:off x="2126575" y="2571750"/>
              <a:ext cx="207000" cy="144300"/>
            </a:xfrm>
            <a:prstGeom prst="mathMin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5" name="Google Shape;165;p18"/>
            <p:cNvSpPr/>
            <p:nvPr/>
          </p:nvSpPr>
          <p:spPr>
            <a:xfrm>
              <a:off x="2773450" y="2017750"/>
              <a:ext cx="207000" cy="144300"/>
            </a:xfrm>
            <a:prstGeom prst="mathMin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6" name="Google Shape;166;p18"/>
            <p:cNvSpPr/>
            <p:nvPr/>
          </p:nvSpPr>
          <p:spPr>
            <a:xfrm>
              <a:off x="2600900" y="2617650"/>
              <a:ext cx="207000" cy="144300"/>
            </a:xfrm>
            <a:prstGeom prst="mathMin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7" name="Google Shape;167;p18"/>
            <p:cNvSpPr/>
            <p:nvPr/>
          </p:nvSpPr>
          <p:spPr>
            <a:xfrm>
              <a:off x="2961650" y="3685675"/>
              <a:ext cx="207000" cy="144300"/>
            </a:xfrm>
            <a:prstGeom prst="mathMin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8" name="Google Shape;168;p18"/>
            <p:cNvSpPr/>
            <p:nvPr/>
          </p:nvSpPr>
          <p:spPr>
            <a:xfrm>
              <a:off x="3590088" y="2542950"/>
              <a:ext cx="207000" cy="144300"/>
            </a:xfrm>
            <a:prstGeom prst="mathMin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9" name="Google Shape;169;p18"/>
            <p:cNvSpPr/>
            <p:nvPr/>
          </p:nvSpPr>
          <p:spPr>
            <a:xfrm>
              <a:off x="3095500" y="2641725"/>
              <a:ext cx="207000" cy="144300"/>
            </a:xfrm>
            <a:prstGeom prst="mathMin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0" name="Google Shape;170;p18"/>
            <p:cNvSpPr/>
            <p:nvPr/>
          </p:nvSpPr>
          <p:spPr>
            <a:xfrm>
              <a:off x="2431375" y="3541375"/>
              <a:ext cx="207000" cy="144300"/>
            </a:xfrm>
            <a:prstGeom prst="mathMin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1" name="Google Shape;171;p18"/>
            <p:cNvSpPr/>
            <p:nvPr/>
          </p:nvSpPr>
          <p:spPr>
            <a:xfrm>
              <a:off x="2961638" y="3310450"/>
              <a:ext cx="207000" cy="144300"/>
            </a:xfrm>
            <a:prstGeom prst="mathMin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2" name="Google Shape;172;p18"/>
            <p:cNvSpPr/>
            <p:nvPr/>
          </p:nvSpPr>
          <p:spPr>
            <a:xfrm>
              <a:off x="3360000" y="3154800"/>
              <a:ext cx="207000" cy="144300"/>
            </a:xfrm>
            <a:prstGeom prst="mathMin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73" name="Google Shape;173;p18"/>
            <p:cNvCxnSpPr/>
            <p:nvPr/>
          </p:nvCxnSpPr>
          <p:spPr>
            <a:xfrm>
              <a:off x="1963100" y="1097025"/>
              <a:ext cx="3440100" cy="3791400"/>
            </a:xfrm>
            <a:prstGeom prst="straightConnector1">
              <a:avLst/>
            </a:prstGeom>
            <a:noFill/>
            <a:ln cap="flat" cmpd="sng" w="9525">
              <a:solidFill>
                <a:srgbClr val="FF0000"/>
              </a:solidFill>
              <a:prstDash val="solid"/>
              <a:round/>
              <a:headEnd len="med" w="med" type="none"/>
              <a:tailEnd len="med" w="med" type="none"/>
            </a:ln>
          </p:spPr>
        </p:cxnSp>
      </p:grpSp>
      <p:sp>
        <p:nvSpPr>
          <p:cNvPr id="174" name="Google Shape;174;p18"/>
          <p:cNvSpPr txBox="1"/>
          <p:nvPr/>
        </p:nvSpPr>
        <p:spPr>
          <a:xfrm>
            <a:off x="5321525" y="4503575"/>
            <a:ext cx="2117100" cy="19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2"/>
                </a:solidFill>
              </a:rPr>
              <a:t>Hypothesis, h(x)</a:t>
            </a:r>
            <a:endParaRPr sz="11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Supervised Learning</a:t>
            </a:r>
            <a:endParaRPr/>
          </a:p>
        </p:txBody>
      </p:sp>
      <p:grpSp>
        <p:nvGrpSpPr>
          <p:cNvPr id="180" name="Google Shape;180;p19"/>
          <p:cNvGrpSpPr/>
          <p:nvPr/>
        </p:nvGrpSpPr>
        <p:grpSpPr>
          <a:xfrm>
            <a:off x="1958275" y="1097025"/>
            <a:ext cx="3608700" cy="3791400"/>
            <a:chOff x="1958275" y="1097025"/>
            <a:chExt cx="3608700" cy="3791400"/>
          </a:xfrm>
        </p:grpSpPr>
        <p:cxnSp>
          <p:nvCxnSpPr>
            <p:cNvPr id="181" name="Google Shape;181;p19"/>
            <p:cNvCxnSpPr/>
            <p:nvPr/>
          </p:nvCxnSpPr>
          <p:spPr>
            <a:xfrm flipH="1" rot="10800000">
              <a:off x="1958275" y="1563675"/>
              <a:ext cx="14400" cy="2603100"/>
            </a:xfrm>
            <a:prstGeom prst="straightConnector1">
              <a:avLst/>
            </a:prstGeom>
            <a:noFill/>
            <a:ln cap="flat" cmpd="sng" w="9525">
              <a:solidFill>
                <a:schemeClr val="dk2"/>
              </a:solidFill>
              <a:prstDash val="solid"/>
              <a:round/>
              <a:headEnd len="med" w="med" type="none"/>
              <a:tailEnd len="med" w="med" type="triangle"/>
            </a:ln>
          </p:spPr>
        </p:cxnSp>
        <p:cxnSp>
          <p:nvCxnSpPr>
            <p:cNvPr id="182" name="Google Shape;182;p19"/>
            <p:cNvCxnSpPr/>
            <p:nvPr/>
          </p:nvCxnSpPr>
          <p:spPr>
            <a:xfrm flipH="1" rot="10800000">
              <a:off x="1958275" y="4147550"/>
              <a:ext cx="3608700" cy="14400"/>
            </a:xfrm>
            <a:prstGeom prst="straightConnector1">
              <a:avLst/>
            </a:prstGeom>
            <a:noFill/>
            <a:ln cap="flat" cmpd="sng" w="9525">
              <a:solidFill>
                <a:schemeClr val="dk2"/>
              </a:solidFill>
              <a:prstDash val="solid"/>
              <a:round/>
              <a:headEnd len="med" w="med" type="none"/>
              <a:tailEnd len="med" w="med" type="triangle"/>
            </a:ln>
          </p:spPr>
        </p:cxnSp>
        <p:sp>
          <p:nvSpPr>
            <p:cNvPr id="183" name="Google Shape;183;p19"/>
            <p:cNvSpPr/>
            <p:nvPr/>
          </p:nvSpPr>
          <p:spPr>
            <a:xfrm>
              <a:off x="3517200" y="1775450"/>
              <a:ext cx="158700" cy="1443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4" name="Google Shape;184;p19"/>
            <p:cNvSpPr/>
            <p:nvPr/>
          </p:nvSpPr>
          <p:spPr>
            <a:xfrm>
              <a:off x="3669600" y="1927850"/>
              <a:ext cx="158700" cy="1443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5" name="Google Shape;185;p19"/>
            <p:cNvSpPr/>
            <p:nvPr/>
          </p:nvSpPr>
          <p:spPr>
            <a:xfrm>
              <a:off x="3302500" y="2210150"/>
              <a:ext cx="158700" cy="1443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6" name="Google Shape;186;p19"/>
            <p:cNvSpPr/>
            <p:nvPr/>
          </p:nvSpPr>
          <p:spPr>
            <a:xfrm>
              <a:off x="3895050" y="2571750"/>
              <a:ext cx="158700" cy="1443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7" name="Google Shape;187;p19"/>
            <p:cNvSpPr/>
            <p:nvPr/>
          </p:nvSpPr>
          <p:spPr>
            <a:xfrm>
              <a:off x="3510900" y="2677475"/>
              <a:ext cx="158700" cy="1443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8" name="Google Shape;188;p19"/>
            <p:cNvSpPr/>
            <p:nvPr/>
          </p:nvSpPr>
          <p:spPr>
            <a:xfrm>
              <a:off x="4086725" y="2378650"/>
              <a:ext cx="158700" cy="1443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9" name="Google Shape;189;p19"/>
            <p:cNvSpPr/>
            <p:nvPr/>
          </p:nvSpPr>
          <p:spPr>
            <a:xfrm>
              <a:off x="4349800" y="2473350"/>
              <a:ext cx="158700" cy="1443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0" name="Google Shape;190;p19"/>
            <p:cNvSpPr/>
            <p:nvPr/>
          </p:nvSpPr>
          <p:spPr>
            <a:xfrm>
              <a:off x="4680250" y="2677475"/>
              <a:ext cx="158700" cy="1443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1" name="Google Shape;191;p19"/>
            <p:cNvSpPr/>
            <p:nvPr/>
          </p:nvSpPr>
          <p:spPr>
            <a:xfrm>
              <a:off x="4572000" y="3105275"/>
              <a:ext cx="158700" cy="1443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2" name="Google Shape;192;p19"/>
            <p:cNvSpPr/>
            <p:nvPr/>
          </p:nvSpPr>
          <p:spPr>
            <a:xfrm>
              <a:off x="5007500" y="3397075"/>
              <a:ext cx="158700" cy="1443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3" name="Google Shape;193;p19"/>
            <p:cNvSpPr/>
            <p:nvPr/>
          </p:nvSpPr>
          <p:spPr>
            <a:xfrm>
              <a:off x="3567000" y="3310450"/>
              <a:ext cx="158700" cy="1443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4" name="Google Shape;194;p19"/>
            <p:cNvSpPr/>
            <p:nvPr/>
          </p:nvSpPr>
          <p:spPr>
            <a:xfrm>
              <a:off x="3952250" y="3206450"/>
              <a:ext cx="158700" cy="1443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5" name="Google Shape;195;p19"/>
            <p:cNvSpPr/>
            <p:nvPr/>
          </p:nvSpPr>
          <p:spPr>
            <a:xfrm>
              <a:off x="3725700" y="3666800"/>
              <a:ext cx="158700" cy="1443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6" name="Google Shape;196;p19"/>
            <p:cNvSpPr/>
            <p:nvPr/>
          </p:nvSpPr>
          <p:spPr>
            <a:xfrm>
              <a:off x="4319575" y="1851300"/>
              <a:ext cx="158700" cy="1443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7" name="Google Shape;197;p19"/>
            <p:cNvSpPr/>
            <p:nvPr/>
          </p:nvSpPr>
          <p:spPr>
            <a:xfrm>
              <a:off x="4413300" y="3498250"/>
              <a:ext cx="158700" cy="1443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8" name="Google Shape;198;p19"/>
            <p:cNvSpPr/>
            <p:nvPr/>
          </p:nvSpPr>
          <p:spPr>
            <a:xfrm>
              <a:off x="2333575" y="1751400"/>
              <a:ext cx="207000" cy="144300"/>
            </a:xfrm>
            <a:prstGeom prst="mathMin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9" name="Google Shape;199;p19"/>
            <p:cNvSpPr/>
            <p:nvPr/>
          </p:nvSpPr>
          <p:spPr>
            <a:xfrm>
              <a:off x="2149275" y="2139575"/>
              <a:ext cx="207000" cy="144300"/>
            </a:xfrm>
            <a:prstGeom prst="mathMin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0" name="Google Shape;200;p19"/>
            <p:cNvSpPr/>
            <p:nvPr/>
          </p:nvSpPr>
          <p:spPr>
            <a:xfrm>
              <a:off x="2613863" y="3275300"/>
              <a:ext cx="207000" cy="144300"/>
            </a:xfrm>
            <a:prstGeom prst="mathMin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1" name="Google Shape;201;p19"/>
            <p:cNvSpPr/>
            <p:nvPr/>
          </p:nvSpPr>
          <p:spPr>
            <a:xfrm>
              <a:off x="2736175" y="2317700"/>
              <a:ext cx="207000" cy="144300"/>
            </a:xfrm>
            <a:prstGeom prst="mathMin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2" name="Google Shape;202;p19"/>
            <p:cNvSpPr/>
            <p:nvPr/>
          </p:nvSpPr>
          <p:spPr>
            <a:xfrm>
              <a:off x="2296875" y="2840475"/>
              <a:ext cx="207000" cy="144300"/>
            </a:xfrm>
            <a:prstGeom prst="mathMin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3" name="Google Shape;203;p19"/>
            <p:cNvSpPr/>
            <p:nvPr/>
          </p:nvSpPr>
          <p:spPr>
            <a:xfrm>
              <a:off x="3040975" y="3038450"/>
              <a:ext cx="207000" cy="144300"/>
            </a:xfrm>
            <a:prstGeom prst="mathMin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4" name="Google Shape;204;p19"/>
            <p:cNvSpPr/>
            <p:nvPr/>
          </p:nvSpPr>
          <p:spPr>
            <a:xfrm>
              <a:off x="2736175" y="2848650"/>
              <a:ext cx="207000" cy="144300"/>
            </a:xfrm>
            <a:prstGeom prst="mathMin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5" name="Google Shape;205;p19"/>
            <p:cNvSpPr/>
            <p:nvPr/>
          </p:nvSpPr>
          <p:spPr>
            <a:xfrm>
              <a:off x="2356275" y="3275300"/>
              <a:ext cx="207000" cy="144300"/>
            </a:xfrm>
            <a:prstGeom prst="mathMin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6" name="Google Shape;206;p19"/>
            <p:cNvSpPr/>
            <p:nvPr/>
          </p:nvSpPr>
          <p:spPr>
            <a:xfrm>
              <a:off x="2126575" y="2571750"/>
              <a:ext cx="207000" cy="144300"/>
            </a:xfrm>
            <a:prstGeom prst="mathMin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7" name="Google Shape;207;p19"/>
            <p:cNvSpPr/>
            <p:nvPr/>
          </p:nvSpPr>
          <p:spPr>
            <a:xfrm>
              <a:off x="2773450" y="2017750"/>
              <a:ext cx="207000" cy="144300"/>
            </a:xfrm>
            <a:prstGeom prst="mathMin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8" name="Google Shape;208;p19"/>
            <p:cNvSpPr/>
            <p:nvPr/>
          </p:nvSpPr>
          <p:spPr>
            <a:xfrm>
              <a:off x="2600900" y="2617650"/>
              <a:ext cx="207000" cy="144300"/>
            </a:xfrm>
            <a:prstGeom prst="mathMin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9" name="Google Shape;209;p19"/>
            <p:cNvSpPr/>
            <p:nvPr/>
          </p:nvSpPr>
          <p:spPr>
            <a:xfrm>
              <a:off x="2961650" y="3685675"/>
              <a:ext cx="207000" cy="144300"/>
            </a:xfrm>
            <a:prstGeom prst="mathMin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0" name="Google Shape;210;p19"/>
            <p:cNvSpPr/>
            <p:nvPr/>
          </p:nvSpPr>
          <p:spPr>
            <a:xfrm>
              <a:off x="3590088" y="2542950"/>
              <a:ext cx="207000" cy="144300"/>
            </a:xfrm>
            <a:prstGeom prst="mathMin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1" name="Google Shape;211;p19"/>
            <p:cNvSpPr/>
            <p:nvPr/>
          </p:nvSpPr>
          <p:spPr>
            <a:xfrm>
              <a:off x="3095500" y="2641725"/>
              <a:ext cx="207000" cy="144300"/>
            </a:xfrm>
            <a:prstGeom prst="mathMin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2" name="Google Shape;212;p19"/>
            <p:cNvSpPr/>
            <p:nvPr/>
          </p:nvSpPr>
          <p:spPr>
            <a:xfrm>
              <a:off x="2431375" y="3541375"/>
              <a:ext cx="207000" cy="144300"/>
            </a:xfrm>
            <a:prstGeom prst="mathMin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3" name="Google Shape;213;p19"/>
            <p:cNvSpPr/>
            <p:nvPr/>
          </p:nvSpPr>
          <p:spPr>
            <a:xfrm>
              <a:off x="2961638" y="3310450"/>
              <a:ext cx="207000" cy="144300"/>
            </a:xfrm>
            <a:prstGeom prst="mathMin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4" name="Google Shape;214;p19"/>
            <p:cNvSpPr/>
            <p:nvPr/>
          </p:nvSpPr>
          <p:spPr>
            <a:xfrm>
              <a:off x="3360000" y="3154800"/>
              <a:ext cx="207000" cy="144300"/>
            </a:xfrm>
            <a:prstGeom prst="mathMin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15" name="Google Shape;215;p19"/>
            <p:cNvCxnSpPr/>
            <p:nvPr/>
          </p:nvCxnSpPr>
          <p:spPr>
            <a:xfrm>
              <a:off x="1963100" y="1097025"/>
              <a:ext cx="3440100" cy="3791400"/>
            </a:xfrm>
            <a:prstGeom prst="straightConnector1">
              <a:avLst/>
            </a:prstGeom>
            <a:noFill/>
            <a:ln cap="flat" cmpd="sng" w="9525">
              <a:solidFill>
                <a:srgbClr val="FF0000"/>
              </a:solidFill>
              <a:prstDash val="solid"/>
              <a:round/>
              <a:headEnd len="med" w="med" type="none"/>
              <a:tailEnd len="med" w="med" type="none"/>
            </a:ln>
          </p:spPr>
        </p:cxnSp>
      </p:grpSp>
      <p:sp>
        <p:nvSpPr>
          <p:cNvPr id="216" name="Google Shape;216;p19"/>
          <p:cNvSpPr txBox="1"/>
          <p:nvPr/>
        </p:nvSpPr>
        <p:spPr>
          <a:xfrm>
            <a:off x="5321525" y="4503575"/>
            <a:ext cx="2117100" cy="19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2"/>
                </a:solidFill>
              </a:rPr>
              <a:t>Hypothesis 2, h2(x)</a:t>
            </a:r>
            <a:endParaRPr sz="1100">
              <a:solidFill>
                <a:schemeClr val="dk2"/>
              </a:solidFill>
            </a:endParaRPr>
          </a:p>
        </p:txBody>
      </p:sp>
      <p:cxnSp>
        <p:nvCxnSpPr>
          <p:cNvPr id="217" name="Google Shape;217;p19"/>
          <p:cNvCxnSpPr/>
          <p:nvPr/>
        </p:nvCxnSpPr>
        <p:spPr>
          <a:xfrm>
            <a:off x="2872475" y="967125"/>
            <a:ext cx="1222200" cy="3984000"/>
          </a:xfrm>
          <a:prstGeom prst="straightConnector1">
            <a:avLst/>
          </a:prstGeom>
          <a:noFill/>
          <a:ln cap="flat" cmpd="sng" w="9525">
            <a:solidFill>
              <a:schemeClr val="accent1"/>
            </a:solidFill>
            <a:prstDash val="solid"/>
            <a:round/>
            <a:headEnd len="med" w="med" type="none"/>
            <a:tailEnd len="med" w="med" type="none"/>
          </a:ln>
        </p:spPr>
      </p:cxnSp>
      <p:cxnSp>
        <p:nvCxnSpPr>
          <p:cNvPr id="218" name="Google Shape;218;p19"/>
          <p:cNvCxnSpPr/>
          <p:nvPr/>
        </p:nvCxnSpPr>
        <p:spPr>
          <a:xfrm>
            <a:off x="1299100" y="1679225"/>
            <a:ext cx="5196300" cy="2564400"/>
          </a:xfrm>
          <a:prstGeom prst="straightConnector1">
            <a:avLst/>
          </a:prstGeom>
          <a:noFill/>
          <a:ln cap="flat" cmpd="sng" w="9525">
            <a:solidFill>
              <a:srgbClr val="FF00FF"/>
            </a:solidFill>
            <a:prstDash val="solid"/>
            <a:round/>
            <a:headEnd len="med" w="med" type="none"/>
            <a:tailEnd len="med" w="med" type="none"/>
          </a:ln>
        </p:spPr>
      </p:cxnSp>
      <p:sp>
        <p:nvSpPr>
          <p:cNvPr id="219" name="Google Shape;219;p19"/>
          <p:cNvSpPr txBox="1"/>
          <p:nvPr/>
        </p:nvSpPr>
        <p:spPr>
          <a:xfrm>
            <a:off x="3640750" y="4811475"/>
            <a:ext cx="2117100" cy="19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2"/>
                </a:solidFill>
              </a:rPr>
              <a:t>Hypothesis 3, h3(x)</a:t>
            </a:r>
            <a:endParaRPr sz="1100">
              <a:solidFill>
                <a:schemeClr val="dk2"/>
              </a:solidFill>
            </a:endParaRPr>
          </a:p>
        </p:txBody>
      </p:sp>
      <p:sp>
        <p:nvSpPr>
          <p:cNvPr id="220" name="Google Shape;220;p19"/>
          <p:cNvSpPr txBox="1"/>
          <p:nvPr/>
        </p:nvSpPr>
        <p:spPr>
          <a:xfrm>
            <a:off x="6222975" y="3720975"/>
            <a:ext cx="2117100" cy="19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2"/>
                </a:solidFill>
              </a:rPr>
              <a:t>Hypothesis 1, h1(x)</a:t>
            </a:r>
            <a:endParaRPr sz="1100">
              <a:solidFill>
                <a:schemeClr val="dk2"/>
              </a:solidFill>
            </a:endParaRPr>
          </a:p>
        </p:txBody>
      </p:sp>
      <p:sp>
        <p:nvSpPr>
          <p:cNvPr id="221" name="Google Shape;221;p19"/>
          <p:cNvSpPr/>
          <p:nvPr/>
        </p:nvSpPr>
        <p:spPr>
          <a:xfrm>
            <a:off x="5764175" y="1761000"/>
            <a:ext cx="2030400" cy="6543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Hypothesis</a:t>
            </a:r>
            <a:r>
              <a:rPr lang="en"/>
              <a:t> Space, H</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Supervised Learning</a:t>
            </a:r>
            <a:endParaRPr/>
          </a:p>
        </p:txBody>
      </p:sp>
      <p:sp>
        <p:nvSpPr>
          <p:cNvPr id="227" name="Google Shape;227;p20"/>
          <p:cNvSpPr txBox="1"/>
          <p:nvPr/>
        </p:nvSpPr>
        <p:spPr>
          <a:xfrm>
            <a:off x="476350" y="1212500"/>
            <a:ext cx="7130700" cy="3464400"/>
          </a:xfrm>
          <a:prstGeom prst="rect">
            <a:avLst/>
          </a:prstGeom>
          <a:noFill/>
          <a:ln>
            <a:noFill/>
          </a:ln>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Clr>
                <a:schemeClr val="dk2"/>
              </a:buClr>
              <a:buSzPts val="1500"/>
              <a:buAutoNum type="arabicPeriod"/>
            </a:pPr>
            <a:r>
              <a:rPr lang="en" sz="1500">
                <a:solidFill>
                  <a:schemeClr val="dk2"/>
                </a:solidFill>
              </a:rPr>
              <a:t>Example </a:t>
            </a:r>
            <a:r>
              <a:rPr lang="en" sz="1500">
                <a:solidFill>
                  <a:schemeClr val="dk1"/>
                </a:solidFill>
              </a:rPr>
              <a:t>(x</a:t>
            </a:r>
            <a:r>
              <a:rPr baseline="-25000" lang="en" sz="1500">
                <a:solidFill>
                  <a:schemeClr val="dk1"/>
                </a:solidFill>
              </a:rPr>
              <a:t>n</a:t>
            </a:r>
            <a:r>
              <a:rPr lang="en" sz="1500">
                <a:solidFill>
                  <a:schemeClr val="dk1"/>
                </a:solidFill>
              </a:rPr>
              <a:t>, y)</a:t>
            </a:r>
            <a:endParaRPr sz="1500">
              <a:solidFill>
                <a:schemeClr val="dk1"/>
              </a:solidFill>
            </a:endParaRPr>
          </a:p>
          <a:p>
            <a:pPr indent="-323850" lvl="0" marL="457200" rtl="0" algn="l">
              <a:lnSpc>
                <a:spcPct val="150000"/>
              </a:lnSpc>
              <a:spcBef>
                <a:spcPts val="0"/>
              </a:spcBef>
              <a:spcAft>
                <a:spcPts val="0"/>
              </a:spcAft>
              <a:buClr>
                <a:schemeClr val="dk2"/>
              </a:buClr>
              <a:buSzPts val="1500"/>
              <a:buAutoNum type="arabicPeriod"/>
            </a:pPr>
            <a:r>
              <a:rPr lang="en" sz="1500">
                <a:solidFill>
                  <a:schemeClr val="dk2"/>
                </a:solidFill>
              </a:rPr>
              <a:t>Training Data </a:t>
            </a:r>
            <a:r>
              <a:rPr lang="en" sz="1500">
                <a:solidFill>
                  <a:schemeClr val="dk1"/>
                </a:solidFill>
              </a:rPr>
              <a:t>S</a:t>
            </a:r>
            <a:r>
              <a:rPr lang="en" sz="1500">
                <a:solidFill>
                  <a:schemeClr val="dk2"/>
                </a:solidFill>
              </a:rPr>
              <a:t>, set of Examples </a:t>
            </a:r>
            <a:r>
              <a:rPr lang="en" sz="1500">
                <a:solidFill>
                  <a:schemeClr val="dk1"/>
                </a:solidFill>
              </a:rPr>
              <a:t>m.</a:t>
            </a:r>
            <a:r>
              <a:rPr lang="en" sz="1500">
                <a:solidFill>
                  <a:schemeClr val="dk1"/>
                </a:solidFill>
              </a:rPr>
              <a:t>(x</a:t>
            </a:r>
            <a:r>
              <a:rPr baseline="-25000" lang="en" sz="1500">
                <a:solidFill>
                  <a:schemeClr val="dk1"/>
                </a:solidFill>
              </a:rPr>
              <a:t>n</a:t>
            </a:r>
            <a:r>
              <a:rPr lang="en" sz="1500">
                <a:solidFill>
                  <a:schemeClr val="dk1"/>
                </a:solidFill>
              </a:rPr>
              <a:t>, y)</a:t>
            </a:r>
            <a:endParaRPr sz="1500">
              <a:solidFill>
                <a:schemeClr val="dk1"/>
              </a:solidFill>
            </a:endParaRPr>
          </a:p>
          <a:p>
            <a:pPr indent="-323850" lvl="0" marL="457200" rtl="0" algn="l">
              <a:lnSpc>
                <a:spcPct val="150000"/>
              </a:lnSpc>
              <a:spcBef>
                <a:spcPts val="0"/>
              </a:spcBef>
              <a:spcAft>
                <a:spcPts val="0"/>
              </a:spcAft>
              <a:buClr>
                <a:schemeClr val="dk2"/>
              </a:buClr>
              <a:buSzPts val="1500"/>
              <a:buAutoNum type="arabicPeriod"/>
            </a:pPr>
            <a:r>
              <a:rPr lang="en" sz="1500">
                <a:solidFill>
                  <a:schemeClr val="dk2"/>
                </a:solidFill>
              </a:rPr>
              <a:t>Instance Space </a:t>
            </a:r>
            <a:r>
              <a:rPr lang="en" sz="1500">
                <a:solidFill>
                  <a:schemeClr val="dk1"/>
                </a:solidFill>
              </a:rPr>
              <a:t>X</a:t>
            </a:r>
            <a:r>
              <a:rPr lang="en" sz="1500">
                <a:solidFill>
                  <a:schemeClr val="dk2"/>
                </a:solidFill>
              </a:rPr>
              <a:t>, </a:t>
            </a:r>
            <a:r>
              <a:rPr lang="en" sz="1100">
                <a:solidFill>
                  <a:schemeClr val="dk2"/>
                </a:solidFill>
              </a:rPr>
              <a:t>all possible values that can be represented using Examples</a:t>
            </a:r>
            <a:endParaRPr sz="1100">
              <a:solidFill>
                <a:schemeClr val="dk2"/>
              </a:solidFill>
            </a:endParaRPr>
          </a:p>
          <a:p>
            <a:pPr indent="-323850" lvl="0" marL="457200" rtl="0" algn="l">
              <a:lnSpc>
                <a:spcPct val="150000"/>
              </a:lnSpc>
              <a:spcBef>
                <a:spcPts val="0"/>
              </a:spcBef>
              <a:spcAft>
                <a:spcPts val="0"/>
              </a:spcAft>
              <a:buClr>
                <a:schemeClr val="dk2"/>
              </a:buClr>
              <a:buSzPts val="1500"/>
              <a:buAutoNum type="arabicPeriod"/>
            </a:pPr>
            <a:r>
              <a:rPr lang="en" sz="1500">
                <a:solidFill>
                  <a:schemeClr val="dk2"/>
                </a:solidFill>
              </a:rPr>
              <a:t>Target Function </a:t>
            </a:r>
            <a:r>
              <a:rPr lang="en" sz="1500">
                <a:solidFill>
                  <a:schemeClr val="dk1"/>
                </a:solidFill>
              </a:rPr>
              <a:t>f(x</a:t>
            </a:r>
            <a:r>
              <a:rPr baseline="-25000" lang="en" sz="1500">
                <a:solidFill>
                  <a:schemeClr val="dk1"/>
                </a:solidFill>
              </a:rPr>
              <a:t>n</a:t>
            </a:r>
            <a:r>
              <a:rPr lang="en" sz="1500">
                <a:solidFill>
                  <a:schemeClr val="dk1"/>
                </a:solidFill>
              </a:rPr>
              <a:t>)</a:t>
            </a:r>
            <a:endParaRPr sz="1500">
              <a:solidFill>
                <a:schemeClr val="dk1"/>
              </a:solidFill>
            </a:endParaRPr>
          </a:p>
          <a:p>
            <a:pPr indent="-323850" lvl="0" marL="457200" rtl="0" algn="l">
              <a:lnSpc>
                <a:spcPct val="150000"/>
              </a:lnSpc>
              <a:spcBef>
                <a:spcPts val="0"/>
              </a:spcBef>
              <a:spcAft>
                <a:spcPts val="0"/>
              </a:spcAft>
              <a:buClr>
                <a:schemeClr val="dk2"/>
              </a:buClr>
              <a:buSzPts val="1500"/>
              <a:buAutoNum type="arabicPeriod"/>
            </a:pPr>
            <a:r>
              <a:rPr lang="en" sz="1500">
                <a:solidFill>
                  <a:schemeClr val="dk2"/>
                </a:solidFill>
              </a:rPr>
              <a:t>Hypothesis </a:t>
            </a:r>
            <a:r>
              <a:rPr lang="en" sz="1500">
                <a:solidFill>
                  <a:schemeClr val="dk1"/>
                </a:solidFill>
              </a:rPr>
              <a:t>h(x</a:t>
            </a:r>
            <a:r>
              <a:rPr baseline="-25000" lang="en" sz="1500">
                <a:solidFill>
                  <a:schemeClr val="dk1"/>
                </a:solidFill>
              </a:rPr>
              <a:t>n</a:t>
            </a:r>
            <a:r>
              <a:rPr lang="en" sz="1500">
                <a:solidFill>
                  <a:schemeClr val="dk1"/>
                </a:solidFill>
              </a:rPr>
              <a:t>)∊H, </a:t>
            </a:r>
            <a:r>
              <a:rPr lang="en" sz="1500">
                <a:solidFill>
                  <a:schemeClr val="dk2"/>
                </a:solidFill>
              </a:rPr>
              <a:t>a</a:t>
            </a:r>
            <a:r>
              <a:rPr lang="en" sz="1500">
                <a:solidFill>
                  <a:schemeClr val="dk1"/>
                </a:solidFill>
              </a:rPr>
              <a:t> </a:t>
            </a:r>
            <a:r>
              <a:rPr lang="en" sz="1500">
                <a:solidFill>
                  <a:schemeClr val="dk2"/>
                </a:solidFill>
              </a:rPr>
              <a:t>function that approximates f</a:t>
            </a:r>
            <a:endParaRPr sz="1500">
              <a:solidFill>
                <a:schemeClr val="dk2"/>
              </a:solidFill>
            </a:endParaRPr>
          </a:p>
          <a:p>
            <a:pPr indent="-323850" lvl="0" marL="457200" rtl="0" algn="l">
              <a:lnSpc>
                <a:spcPct val="150000"/>
              </a:lnSpc>
              <a:spcBef>
                <a:spcPts val="0"/>
              </a:spcBef>
              <a:spcAft>
                <a:spcPts val="0"/>
              </a:spcAft>
              <a:buClr>
                <a:schemeClr val="dk2"/>
              </a:buClr>
              <a:buSzPts val="1500"/>
              <a:buAutoNum type="arabicPeriod"/>
            </a:pPr>
            <a:r>
              <a:rPr lang="en" sz="1500">
                <a:solidFill>
                  <a:schemeClr val="dk2"/>
                </a:solidFill>
              </a:rPr>
              <a:t>Hypothesis space </a:t>
            </a:r>
            <a:r>
              <a:rPr lang="en" sz="1500">
                <a:solidFill>
                  <a:schemeClr val="dk1"/>
                </a:solidFill>
              </a:rPr>
              <a:t>H</a:t>
            </a:r>
            <a:endParaRPr sz="1500">
              <a:solidFill>
                <a:schemeClr val="dk1"/>
              </a:solidFill>
            </a:endParaRPr>
          </a:p>
          <a:p>
            <a:pPr indent="-323850" lvl="0" marL="457200" rtl="0" algn="l">
              <a:lnSpc>
                <a:spcPct val="150000"/>
              </a:lnSpc>
              <a:spcBef>
                <a:spcPts val="0"/>
              </a:spcBef>
              <a:spcAft>
                <a:spcPts val="0"/>
              </a:spcAft>
              <a:buClr>
                <a:schemeClr val="dk2"/>
              </a:buClr>
              <a:buSzPts val="1500"/>
              <a:buAutoNum type="arabicPeriod"/>
            </a:pPr>
            <a:r>
              <a:rPr lang="en" sz="1500">
                <a:solidFill>
                  <a:schemeClr val="dk2"/>
                </a:solidFill>
              </a:rPr>
              <a:t>Bias </a:t>
            </a:r>
            <a:r>
              <a:rPr lang="en" sz="1500">
                <a:solidFill>
                  <a:schemeClr val="dk1"/>
                </a:solidFill>
              </a:rPr>
              <a:t>b</a:t>
            </a:r>
            <a:r>
              <a:rPr lang="en" sz="1500">
                <a:solidFill>
                  <a:schemeClr val="dk2"/>
                </a:solidFill>
              </a:rPr>
              <a:t>, restriction for hypothesis space</a:t>
            </a:r>
            <a:endParaRPr sz="15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Supervised Learning</a:t>
            </a:r>
            <a:endParaRPr/>
          </a:p>
        </p:txBody>
      </p:sp>
      <p:sp>
        <p:nvSpPr>
          <p:cNvPr id="233" name="Google Shape;233;p21"/>
          <p:cNvSpPr txBox="1"/>
          <p:nvPr/>
        </p:nvSpPr>
        <p:spPr>
          <a:xfrm>
            <a:off x="548525" y="1265425"/>
            <a:ext cx="2097900" cy="339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2"/>
                </a:solidFill>
                <a:latin typeface="Courier New"/>
                <a:ea typeface="Courier New"/>
                <a:cs typeface="Courier New"/>
                <a:sym typeface="Courier New"/>
              </a:rPr>
              <a:t>| x1 | x2 | x3 | x4 |</a:t>
            </a:r>
            <a:endParaRPr sz="11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100">
                <a:solidFill>
                  <a:schemeClr val="dk2"/>
                </a:solidFill>
                <a:latin typeface="Courier New"/>
                <a:ea typeface="Courier New"/>
                <a:cs typeface="Courier New"/>
                <a:sym typeface="Courier New"/>
              </a:rPr>
              <a:t>|----|----|----|----|</a:t>
            </a:r>
            <a:endParaRPr sz="11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100">
                <a:solidFill>
                  <a:schemeClr val="dk2"/>
                </a:solidFill>
                <a:latin typeface="Courier New"/>
                <a:ea typeface="Courier New"/>
                <a:cs typeface="Courier New"/>
                <a:sym typeface="Courier New"/>
              </a:rPr>
              <a:t>|  0 |  0 |  0 |  0 |</a:t>
            </a:r>
            <a:endParaRPr sz="11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100">
                <a:solidFill>
                  <a:schemeClr val="dk2"/>
                </a:solidFill>
                <a:latin typeface="Courier New"/>
                <a:ea typeface="Courier New"/>
                <a:cs typeface="Courier New"/>
                <a:sym typeface="Courier New"/>
              </a:rPr>
              <a:t>|  0 |  0 |  0 |  1 |</a:t>
            </a:r>
            <a:endParaRPr sz="11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100">
                <a:solidFill>
                  <a:schemeClr val="dk2"/>
                </a:solidFill>
                <a:latin typeface="Courier New"/>
                <a:ea typeface="Courier New"/>
                <a:cs typeface="Courier New"/>
                <a:sym typeface="Courier New"/>
              </a:rPr>
              <a:t>|  0 |  0 |  1 |  0 |</a:t>
            </a:r>
            <a:endParaRPr sz="11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100">
                <a:solidFill>
                  <a:schemeClr val="dk2"/>
                </a:solidFill>
                <a:latin typeface="Courier New"/>
                <a:ea typeface="Courier New"/>
                <a:cs typeface="Courier New"/>
                <a:sym typeface="Courier New"/>
              </a:rPr>
              <a:t>|  0 |  0 |  1 |  1 |</a:t>
            </a:r>
            <a:endParaRPr sz="11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100">
                <a:solidFill>
                  <a:schemeClr val="dk2"/>
                </a:solidFill>
                <a:latin typeface="Courier New"/>
                <a:ea typeface="Courier New"/>
                <a:cs typeface="Courier New"/>
                <a:sym typeface="Courier New"/>
              </a:rPr>
              <a:t>|  0 |  1 |  0 |  0 |</a:t>
            </a:r>
            <a:endParaRPr sz="11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100">
                <a:solidFill>
                  <a:schemeClr val="dk2"/>
                </a:solidFill>
                <a:latin typeface="Courier New"/>
                <a:ea typeface="Courier New"/>
                <a:cs typeface="Courier New"/>
                <a:sym typeface="Courier New"/>
              </a:rPr>
              <a:t>|  0 |  1 |  0 |  1 |</a:t>
            </a:r>
            <a:endParaRPr sz="11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100">
                <a:solidFill>
                  <a:schemeClr val="dk2"/>
                </a:solidFill>
                <a:latin typeface="Courier New"/>
                <a:ea typeface="Courier New"/>
                <a:cs typeface="Courier New"/>
                <a:sym typeface="Courier New"/>
              </a:rPr>
              <a:t>|  0 |  1 |  1 |  0 |</a:t>
            </a:r>
            <a:endParaRPr sz="11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100">
                <a:solidFill>
                  <a:schemeClr val="dk2"/>
                </a:solidFill>
                <a:latin typeface="Courier New"/>
                <a:ea typeface="Courier New"/>
                <a:cs typeface="Courier New"/>
                <a:sym typeface="Courier New"/>
              </a:rPr>
              <a:t>|  0 |  1 |  1 |  1 |</a:t>
            </a:r>
            <a:endParaRPr sz="11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100">
                <a:solidFill>
                  <a:schemeClr val="dk2"/>
                </a:solidFill>
                <a:latin typeface="Courier New"/>
                <a:ea typeface="Courier New"/>
                <a:cs typeface="Courier New"/>
                <a:sym typeface="Courier New"/>
              </a:rPr>
              <a:t>|  1 |  0 |  0 |  0 |</a:t>
            </a:r>
            <a:endParaRPr sz="11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100">
                <a:solidFill>
                  <a:schemeClr val="dk2"/>
                </a:solidFill>
                <a:latin typeface="Courier New"/>
                <a:ea typeface="Courier New"/>
                <a:cs typeface="Courier New"/>
                <a:sym typeface="Courier New"/>
              </a:rPr>
              <a:t>|  1 |  0 |  0 |  1 |</a:t>
            </a:r>
            <a:endParaRPr sz="11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100">
                <a:solidFill>
                  <a:schemeClr val="dk2"/>
                </a:solidFill>
                <a:latin typeface="Courier New"/>
                <a:ea typeface="Courier New"/>
                <a:cs typeface="Courier New"/>
                <a:sym typeface="Courier New"/>
              </a:rPr>
              <a:t>|  1 |  0 |  1 |  0 |</a:t>
            </a:r>
            <a:endParaRPr sz="11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100">
                <a:solidFill>
                  <a:schemeClr val="dk2"/>
                </a:solidFill>
                <a:latin typeface="Courier New"/>
                <a:ea typeface="Courier New"/>
                <a:cs typeface="Courier New"/>
                <a:sym typeface="Courier New"/>
              </a:rPr>
              <a:t>|  1 |  0 |  1 |  1 |</a:t>
            </a:r>
            <a:endParaRPr sz="11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100">
                <a:solidFill>
                  <a:schemeClr val="dk2"/>
                </a:solidFill>
                <a:latin typeface="Courier New"/>
                <a:ea typeface="Courier New"/>
                <a:cs typeface="Courier New"/>
                <a:sym typeface="Courier New"/>
              </a:rPr>
              <a:t>|  1 |  1 |  0 |  0 |</a:t>
            </a:r>
            <a:endParaRPr sz="11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100">
                <a:solidFill>
                  <a:schemeClr val="dk2"/>
                </a:solidFill>
                <a:latin typeface="Courier New"/>
                <a:ea typeface="Courier New"/>
                <a:cs typeface="Courier New"/>
                <a:sym typeface="Courier New"/>
              </a:rPr>
              <a:t>|  1 |  1 |  0 |  1 |</a:t>
            </a:r>
            <a:endParaRPr sz="11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100">
                <a:solidFill>
                  <a:schemeClr val="dk2"/>
                </a:solidFill>
                <a:latin typeface="Courier New"/>
                <a:ea typeface="Courier New"/>
                <a:cs typeface="Courier New"/>
                <a:sym typeface="Courier New"/>
              </a:rPr>
              <a:t>|  1 |  1 |  1 |  0 |</a:t>
            </a:r>
            <a:endParaRPr sz="11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100">
                <a:solidFill>
                  <a:schemeClr val="dk2"/>
                </a:solidFill>
                <a:latin typeface="Courier New"/>
                <a:ea typeface="Courier New"/>
                <a:cs typeface="Courier New"/>
                <a:sym typeface="Courier New"/>
              </a:rPr>
              <a:t>|  1 |  1 |  1 |  1 |</a:t>
            </a:r>
            <a:endParaRPr sz="11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100">
              <a:solidFill>
                <a:schemeClr val="dk2"/>
              </a:solidFill>
            </a:endParaRPr>
          </a:p>
          <a:p>
            <a:pPr indent="0" lvl="0" marL="0" rtl="0" algn="l">
              <a:spcBef>
                <a:spcPts val="0"/>
              </a:spcBef>
              <a:spcAft>
                <a:spcPts val="0"/>
              </a:spcAft>
              <a:buNone/>
            </a:pPr>
            <a:r>
              <a:t/>
            </a:r>
            <a:endParaRPr sz="1100">
              <a:solidFill>
                <a:schemeClr val="dk2"/>
              </a:solidFill>
            </a:endParaRPr>
          </a:p>
        </p:txBody>
      </p:sp>
      <p:sp>
        <p:nvSpPr>
          <p:cNvPr id="234" name="Google Shape;234;p21"/>
          <p:cNvSpPr txBox="1"/>
          <p:nvPr/>
        </p:nvSpPr>
        <p:spPr>
          <a:xfrm>
            <a:off x="3589375" y="1299100"/>
            <a:ext cx="4094700" cy="29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2"/>
                </a:solidFill>
              </a:rPr>
              <a:t>Assume we have 4 features x1 -&gt; x4 and all of them are boolean</a:t>
            </a:r>
            <a:endParaRPr sz="1500">
              <a:solidFill>
                <a:schemeClr val="dk2"/>
              </a:solidFill>
            </a:endParaRPr>
          </a:p>
          <a:p>
            <a:pPr indent="0" lvl="0" marL="0" rtl="0" algn="l">
              <a:spcBef>
                <a:spcPts val="0"/>
              </a:spcBef>
              <a:spcAft>
                <a:spcPts val="0"/>
              </a:spcAft>
              <a:buNone/>
            </a:pPr>
            <a:r>
              <a:t/>
            </a:r>
            <a:endParaRPr sz="1500">
              <a:solidFill>
                <a:schemeClr val="dk2"/>
              </a:solidFill>
            </a:endParaRPr>
          </a:p>
          <a:p>
            <a:pPr indent="-323850" lvl="0" marL="457200" rtl="0" algn="l">
              <a:spcBef>
                <a:spcPts val="0"/>
              </a:spcBef>
              <a:spcAft>
                <a:spcPts val="0"/>
              </a:spcAft>
              <a:buClr>
                <a:schemeClr val="dk2"/>
              </a:buClr>
              <a:buSzPts val="1500"/>
              <a:buChar char="●"/>
            </a:pPr>
            <a:r>
              <a:rPr lang="en" sz="1500">
                <a:solidFill>
                  <a:schemeClr val="dk2"/>
                </a:solidFill>
              </a:rPr>
              <a:t>N</a:t>
            </a:r>
            <a:r>
              <a:rPr lang="en" sz="1500">
                <a:solidFill>
                  <a:schemeClr val="dk2"/>
                </a:solidFill>
              </a:rPr>
              <a:t>umber of possible Instances = 2</a:t>
            </a:r>
            <a:r>
              <a:rPr baseline="30000" lang="en" sz="1500">
                <a:solidFill>
                  <a:schemeClr val="dk2"/>
                </a:solidFill>
              </a:rPr>
              <a:t>4</a:t>
            </a:r>
            <a:endParaRPr sz="1500">
              <a:solidFill>
                <a:schemeClr val="dk2"/>
              </a:solidFill>
            </a:endParaRPr>
          </a:p>
          <a:p>
            <a:pPr indent="-323850" lvl="0" marL="457200" rtl="0" algn="l">
              <a:spcBef>
                <a:spcPts val="0"/>
              </a:spcBef>
              <a:spcAft>
                <a:spcPts val="0"/>
              </a:spcAft>
              <a:buClr>
                <a:schemeClr val="dk2"/>
              </a:buClr>
              <a:buSzPts val="1500"/>
              <a:buChar char="●"/>
            </a:pPr>
            <a:r>
              <a:rPr lang="en" sz="1500">
                <a:solidFill>
                  <a:schemeClr val="dk2"/>
                </a:solidFill>
              </a:rPr>
              <a:t>Number</a:t>
            </a:r>
            <a:r>
              <a:rPr lang="en" sz="1500">
                <a:solidFill>
                  <a:schemeClr val="dk2"/>
                </a:solidFill>
              </a:rPr>
              <a:t> of possible Hypothesis = 2</a:t>
            </a:r>
            <a:r>
              <a:rPr baseline="30000" lang="en" sz="1500">
                <a:solidFill>
                  <a:schemeClr val="dk2"/>
                </a:solidFill>
              </a:rPr>
              <a:t>2^4</a:t>
            </a:r>
            <a:endParaRPr baseline="30000" sz="1500">
              <a:solidFill>
                <a:schemeClr val="dk2"/>
              </a:solidFill>
            </a:endParaRPr>
          </a:p>
          <a:p>
            <a:pPr indent="0" lvl="0" marL="0" rtl="0" algn="l">
              <a:spcBef>
                <a:spcPts val="0"/>
              </a:spcBef>
              <a:spcAft>
                <a:spcPts val="0"/>
              </a:spcAft>
              <a:buNone/>
            </a:pPr>
            <a:r>
              <a:t/>
            </a:r>
            <a:endParaRPr sz="1500">
              <a:solidFill>
                <a:schemeClr val="dk2"/>
              </a:solidFill>
            </a:endParaRPr>
          </a:p>
          <a:p>
            <a:pPr indent="0" lvl="0" marL="0" rtl="0" algn="l">
              <a:spcBef>
                <a:spcPts val="0"/>
              </a:spcBef>
              <a:spcAft>
                <a:spcPts val="0"/>
              </a:spcAft>
              <a:buNone/>
            </a:pPr>
            <a:r>
              <a:rPr lang="en" sz="1500">
                <a:solidFill>
                  <a:schemeClr val="dk2"/>
                </a:solidFill>
              </a:rPr>
              <a:t>If there are n features</a:t>
            </a:r>
            <a:endParaRPr sz="1500">
              <a:solidFill>
                <a:schemeClr val="dk2"/>
              </a:solidFill>
            </a:endParaRPr>
          </a:p>
          <a:p>
            <a:pPr indent="-323850" lvl="0" marL="457200" rtl="0" algn="l">
              <a:spcBef>
                <a:spcPts val="0"/>
              </a:spcBef>
              <a:spcAft>
                <a:spcPts val="0"/>
              </a:spcAft>
              <a:buClr>
                <a:schemeClr val="dk2"/>
              </a:buClr>
              <a:buSzPts val="1500"/>
              <a:buChar char="●"/>
            </a:pPr>
            <a:r>
              <a:rPr lang="en" sz="1500">
                <a:solidFill>
                  <a:schemeClr val="dk2"/>
                </a:solidFill>
              </a:rPr>
              <a:t>Number of possible Instances = 2</a:t>
            </a:r>
            <a:r>
              <a:rPr baseline="30000" lang="en" sz="1500">
                <a:solidFill>
                  <a:schemeClr val="dk2"/>
                </a:solidFill>
              </a:rPr>
              <a:t>n</a:t>
            </a:r>
            <a:endParaRPr sz="1500">
              <a:solidFill>
                <a:schemeClr val="dk2"/>
              </a:solidFill>
            </a:endParaRPr>
          </a:p>
          <a:p>
            <a:pPr indent="-323850" lvl="0" marL="457200" rtl="0" algn="l">
              <a:spcBef>
                <a:spcPts val="0"/>
              </a:spcBef>
              <a:spcAft>
                <a:spcPts val="0"/>
              </a:spcAft>
              <a:buClr>
                <a:schemeClr val="dk2"/>
              </a:buClr>
              <a:buSzPts val="1500"/>
              <a:buChar char="●"/>
            </a:pPr>
            <a:r>
              <a:rPr lang="en" sz="1500">
                <a:solidFill>
                  <a:schemeClr val="dk2"/>
                </a:solidFill>
              </a:rPr>
              <a:t>Number of possible Hypothesis = 2</a:t>
            </a:r>
            <a:r>
              <a:rPr baseline="30000" lang="en" sz="1500">
                <a:solidFill>
                  <a:schemeClr val="dk2"/>
                </a:solidFill>
              </a:rPr>
              <a:t>2^n</a:t>
            </a:r>
            <a:endParaRPr sz="1500">
              <a:solidFill>
                <a:schemeClr val="dk2"/>
              </a:solidFill>
            </a:endParaRPr>
          </a:p>
        </p:txBody>
      </p:sp>
      <p:sp>
        <p:nvSpPr>
          <p:cNvPr id="235" name="Google Shape;235;p21"/>
          <p:cNvSpPr/>
          <p:nvPr/>
        </p:nvSpPr>
        <p:spPr>
          <a:xfrm>
            <a:off x="6057675" y="3786650"/>
            <a:ext cx="1967976" cy="928584"/>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 is too big…</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