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15079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15079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150791e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150791e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b150791e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b150791e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b150791e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b150791e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150791e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b150791e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b150791e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b150791e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150791e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b150791e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b150791e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b150791e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b150791e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b150791e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b150791e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b150791e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b150791e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b150791e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b150791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b150791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b150791e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b150791e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b150791e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b150791e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b150791e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b150791e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b150791e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b150791e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b150791e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b150791e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b150791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b150791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b150791e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b150791e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b150791e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b150791e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150791e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150791e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b150791e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b150791e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150791e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b150791e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4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CCS3102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6665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98225" y="917975"/>
            <a:ext cx="8919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Calculate Gini &amp; Gini Gain for (</a:t>
            </a:r>
            <a:r>
              <a:rPr b="1" lang="en" sz="1300">
                <a:solidFill>
                  <a:schemeClr val="dk2"/>
                </a:solidFill>
              </a:rPr>
              <a:t>Study Hours ≤ 6.5)</a:t>
            </a:r>
            <a:endParaRPr b="1" sz="13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Parent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Total Sample n = 8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No of Fail = 3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No of Pass = 5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Gini Parent = 1 - ( (3/8)</a:t>
            </a:r>
            <a:r>
              <a:rPr baseline="30000" lang="en" sz="1100">
                <a:solidFill>
                  <a:srgbClr val="595959"/>
                </a:solidFill>
              </a:rPr>
              <a:t>2</a:t>
            </a:r>
            <a:r>
              <a:rPr lang="en" sz="1100">
                <a:solidFill>
                  <a:srgbClr val="595959"/>
                </a:solidFill>
              </a:rPr>
              <a:t> + (5/8)</a:t>
            </a:r>
            <a:r>
              <a:rPr baseline="30000" lang="en" sz="1100">
                <a:solidFill>
                  <a:srgbClr val="595959"/>
                </a:solidFill>
              </a:rPr>
              <a:t>2</a:t>
            </a:r>
            <a:r>
              <a:rPr lang="en" sz="1100">
                <a:solidFill>
                  <a:srgbClr val="595959"/>
                </a:solidFill>
              </a:rPr>
              <a:t> ) = 1 - (0.140625 + 0.390625) = 0.469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Left Child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Total Sample n = 4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No of Fail = 3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No of Pass = 1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Gini Left = 1 - </a:t>
            </a:r>
            <a:r>
              <a:rPr lang="en" sz="1100">
                <a:solidFill>
                  <a:schemeClr val="dk2"/>
                </a:solidFill>
              </a:rPr>
              <a:t>( (3/4)</a:t>
            </a:r>
            <a:r>
              <a:rPr baseline="30000"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+ (1/4)</a:t>
            </a:r>
            <a:r>
              <a:rPr baseline="30000"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) = 0.375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Right Child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Total Sample n = 4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No of Fail = 0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No of Pass = 4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Gini Right = 1 - ( (0/4)</a:t>
            </a:r>
            <a:r>
              <a:rPr baseline="30000"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+ (4/4)</a:t>
            </a:r>
            <a:r>
              <a:rPr baseline="30000"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) = 0.0 (Pure, only contains samples with label pass)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Gini Gain = Gini Parent - sum (weighted gini of children) = 0.469 - [( (4/8) x 0.375 ) + ( (4/8) x 0.0 )  =  0.469 - 0.1875 = 0.2815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6665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198225" y="917975"/>
            <a:ext cx="8919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Pseudo</a:t>
            </a:r>
            <a:r>
              <a:rPr b="1" lang="en" sz="1300">
                <a:solidFill>
                  <a:srgbClr val="595959"/>
                </a:solidFill>
              </a:rPr>
              <a:t> Code for finding best split</a:t>
            </a:r>
            <a:endParaRPr b="1" sz="1300">
              <a:solidFill>
                <a:srgbClr val="595959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02" y="796550"/>
            <a:ext cx="4333124" cy="39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6665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198225" y="917975"/>
            <a:ext cx="8919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Tie-Breaking Rules</a:t>
            </a:r>
            <a:endParaRPr b="1" sz="13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When multiple conditions have the same gain, algorithms use tie-breaking rules: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Choose the condition that creates the most balanced split (closer to 50-50)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Prefer simpler conditions (fewer distinct values)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Use feature ordering (alphabetical or user-defined priority)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Random selection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6665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(Regression)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98225" y="917975"/>
            <a:ext cx="8919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MAE (Mean Absolute Error)</a:t>
            </a:r>
            <a:endParaRPr b="1" sz="13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In regression trees, the most common splitting criterion is reduction in variance (or Mean Squared Error minimization).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Choose splits that minimize the spread (variance) of target values within child nodes.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Just like classification uses: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Information Gain= Impurity Parent − sum(Weighted Impurity Children)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In Regression​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Variance Reduction = Variance Parent - sum(Weighted Variance Children)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75" y="2634375"/>
            <a:ext cx="5517851" cy="2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66650" y="8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98225" y="569925"/>
            <a:ext cx="8919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Why Overfitting Happens in Decision Trees</a:t>
            </a:r>
            <a:endParaRPr b="1" sz="1200">
              <a:solidFill>
                <a:srgbClr val="595959"/>
              </a:solidFill>
            </a:endParaRPr>
          </a:p>
          <a:p>
            <a:pPr indent="-295275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rgbClr val="595959"/>
                </a:solidFill>
              </a:rPr>
              <a:t>Trees Can Grow Too Deep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Decision trees can keep splitting the data until: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Each leaf contains only one sample, or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All samples in a leaf are perfectly pure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This leads to a model that fits the training data exactly, even memorizing random quirks, but performs poorly on new data.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📌 Analogy: It’s like writing an exam with every single example from the textbook memorized — even the typos — but not understanding the concepts.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●"/>
            </a:pPr>
            <a:r>
              <a:rPr lang="en" sz="1050">
                <a:solidFill>
                  <a:srgbClr val="595959"/>
                </a:solidFill>
              </a:rPr>
              <a:t>Capturing Noise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When a tree grows deep, it may start to: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Make decisions based on irrelevant features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Model random fluctuations in the data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This causes the model to perform very well on training data, but poorly on test data — the textbook definition of overfitting.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●"/>
            </a:pPr>
            <a:r>
              <a:rPr lang="en" sz="1050">
                <a:solidFill>
                  <a:srgbClr val="595959"/>
                </a:solidFill>
              </a:rPr>
              <a:t>No Regularization by Default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Unlike models like linear regression (which can use regularization like L1 or L2), a basic decision tree has no built-in control over: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How deep it grows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How many samples must be in a split</a:t>
            </a:r>
            <a:endParaRPr sz="1050">
              <a:solidFill>
                <a:srgbClr val="595959"/>
              </a:solidFill>
            </a:endParaRPr>
          </a:p>
          <a:p>
            <a:pPr indent="-295275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■"/>
            </a:pPr>
            <a:r>
              <a:rPr lang="en" sz="1050">
                <a:solidFill>
                  <a:srgbClr val="595959"/>
                </a:solidFill>
              </a:rPr>
              <a:t>How complex its structure becomes</a:t>
            </a:r>
            <a:endParaRPr sz="1050">
              <a:solidFill>
                <a:srgbClr val="595959"/>
              </a:solidFill>
            </a:endParaRPr>
          </a:p>
          <a:p>
            <a:pPr indent="-295275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Char char="○"/>
            </a:pPr>
            <a:r>
              <a:rPr lang="en" sz="1050">
                <a:solidFill>
                  <a:srgbClr val="595959"/>
                </a:solidFill>
              </a:rPr>
              <a:t>So unless you manually restrict it, it will keep growing.</a:t>
            </a:r>
            <a:endParaRPr sz="105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410900" y="797625"/>
            <a:ext cx="80973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How to Prevent Overfitting </a:t>
            </a:r>
            <a:endParaRPr b="1" sz="12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Limit tree depth (max_depth)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Set minimum samples for splits or leaves (min_samples_split, min_samples_leaf)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Prune the tree after it’s built (remove weak branches)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Use ensemble methods like: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Random Forests (many trees with averaging)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Gradient Boosting (builds trees sequentially with regularization)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400900" y="647800"/>
            <a:ext cx="80973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What is hyperparameter?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 hyperparameter is a setting you define before training a model, which controls the training process or model structure.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They’re not learned from the data — instead, you choose and tune them.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is Hyperparameter Tuning Important?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The right combination can drastically improve model performance.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Bad settings can lead to underfitting or overfitting.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When to do Hyperparameter Tuning?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Always perform it: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After basic preprocessing.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Before model evaluation on test se.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During cross-validation, to avoid data leakage. (HP Tuning should be done inside cross validation loop, not on whole training data).</a:t>
            </a:r>
            <a:endParaRPr sz="1100">
              <a:solidFill>
                <a:srgbClr val="595959"/>
              </a:solidFill>
            </a:endParaRPr>
          </a:p>
          <a:p>
            <a:pPr indent="-298450" lvl="3" marL="18288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Same rule applies when:</a:t>
            </a:r>
            <a:endParaRPr sz="1100">
              <a:solidFill>
                <a:srgbClr val="595959"/>
              </a:solidFill>
            </a:endParaRPr>
          </a:p>
          <a:p>
            <a:pPr indent="-298450" lvl="4" marL="2286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Scaling data</a:t>
            </a:r>
            <a:endParaRPr sz="1100">
              <a:solidFill>
                <a:srgbClr val="595959"/>
              </a:solidFill>
            </a:endParaRPr>
          </a:p>
          <a:p>
            <a:pPr indent="-298450" lvl="4" marL="2286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Feature selection</a:t>
            </a:r>
            <a:endParaRPr sz="1100">
              <a:solidFill>
                <a:srgbClr val="595959"/>
              </a:solidFill>
            </a:endParaRPr>
          </a:p>
          <a:p>
            <a:pPr indent="-298450" lvl="4" marL="2286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PCA</a:t>
            </a:r>
            <a:endParaRPr sz="1100">
              <a:solidFill>
                <a:srgbClr val="595959"/>
              </a:solidFill>
            </a:endParaRPr>
          </a:p>
          <a:p>
            <a:pPr indent="-298450" lvl="4" marL="2286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Imputation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400900" y="647800"/>
            <a:ext cx="80973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How to Do Hyperparameter Tuning?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Manual Search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Grid Search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Random Search (aka Randomized Grid Search)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Bayesian</a:t>
            </a:r>
            <a:r>
              <a:rPr lang="en" sz="1100">
                <a:solidFill>
                  <a:srgbClr val="595959"/>
                </a:solidFill>
              </a:rPr>
              <a:t> Optimization / Advanced Methods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Eg: Hyperopt, Optuna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405900" y="817600"/>
            <a:ext cx="80973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Grid Search</a:t>
            </a:r>
            <a:endParaRPr b="1" sz="12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Try all possible combination of Hyperparameter Specified to select best set of Hyperparameters based on model performance.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Example: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You have a training dataset X_train of 100 samples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You use cv=5 (5-fold cross-validation)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{'max_depth': [3, 5, 10], 'min_samples_split': [2, 5]}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Possible combinations: 6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Pseudo</a:t>
            </a:r>
            <a:r>
              <a:rPr lang="en" sz="1100">
                <a:solidFill>
                  <a:srgbClr val="595959"/>
                </a:solidFill>
              </a:rPr>
              <a:t> Code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For each hyperparameter combination: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Split the data into 5 folds.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For each fold:</a:t>
            </a:r>
            <a:endParaRPr sz="1100">
              <a:solidFill>
                <a:srgbClr val="595959"/>
              </a:solidFill>
            </a:endParaRPr>
          </a:p>
          <a:p>
            <a:pPr indent="-298450" lvl="3" marL="18288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Train the model on 80 samples (4 folds)</a:t>
            </a:r>
            <a:endParaRPr sz="1100">
              <a:solidFill>
                <a:srgbClr val="595959"/>
              </a:solidFill>
            </a:endParaRPr>
          </a:p>
          <a:p>
            <a:pPr indent="-298450" lvl="3" marL="18288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Validate the model on 20 samples (1 fold)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Average the 5 validation scores → this is the score for that combination.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You end up training 5 × 6 = 30 models just during tuning.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05325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198225" y="917975"/>
            <a:ext cx="8919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“Many weak models combined can make a strong model.”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Ensembling is a technique in machine learning where multiple models (often called base learners) are combined to improve overall performance compared to a single model.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There are three different types of Ensembling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Bagging Ensemble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Boosting Ensemble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Stacking Ensemble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 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Practical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35325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402275" y="874475"/>
            <a:ext cx="81867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Bagging Ensemble (Bootstrap Aggregating)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Models are trained independently on random subsets of data (with replacement).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Final prediction is made by averaging (regression) or voting (classification).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Example: Random Forest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497925" y="2373550"/>
            <a:ext cx="1319700" cy="183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2682925" y="2001325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2682925" y="2695138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2682925" y="3388950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2682925" y="4058625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cxnSp>
        <p:nvCxnSpPr>
          <p:cNvPr id="179" name="Google Shape;179;p32"/>
          <p:cNvCxnSpPr>
            <a:stCxn id="174" idx="4"/>
            <a:endCxn id="175" idx="1"/>
          </p:cNvCxnSpPr>
          <p:nvPr/>
        </p:nvCxnSpPr>
        <p:spPr>
          <a:xfrm flipH="1" rot="10800000">
            <a:off x="1817625" y="2233300"/>
            <a:ext cx="865200" cy="10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2"/>
          <p:cNvCxnSpPr>
            <a:endCxn id="176" idx="1"/>
          </p:cNvCxnSpPr>
          <p:nvPr/>
        </p:nvCxnSpPr>
        <p:spPr>
          <a:xfrm flipH="1" rot="10800000">
            <a:off x="1817725" y="2927188"/>
            <a:ext cx="8652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2"/>
          <p:cNvCxnSpPr>
            <a:stCxn id="174" idx="4"/>
            <a:endCxn id="177" idx="1"/>
          </p:cNvCxnSpPr>
          <p:nvPr/>
        </p:nvCxnSpPr>
        <p:spPr>
          <a:xfrm>
            <a:off x="1817625" y="3289600"/>
            <a:ext cx="865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2"/>
          <p:cNvCxnSpPr>
            <a:stCxn id="174" idx="4"/>
            <a:endCxn id="178" idx="1"/>
          </p:cNvCxnSpPr>
          <p:nvPr/>
        </p:nvCxnSpPr>
        <p:spPr>
          <a:xfrm>
            <a:off x="1817625" y="3289600"/>
            <a:ext cx="865200" cy="10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2"/>
          <p:cNvSpPr/>
          <p:nvPr/>
        </p:nvSpPr>
        <p:spPr>
          <a:xfrm>
            <a:off x="4459600" y="200132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4459600" y="2695138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4459600" y="3388950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</a:t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459600" y="405862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</a:t>
            </a:r>
            <a:endParaRPr/>
          </a:p>
        </p:txBody>
      </p:sp>
      <p:cxnSp>
        <p:nvCxnSpPr>
          <p:cNvPr id="187" name="Google Shape;187;p32"/>
          <p:cNvCxnSpPr>
            <a:stCxn id="175" idx="3"/>
            <a:endCxn id="183" idx="1"/>
          </p:cNvCxnSpPr>
          <p:nvPr/>
        </p:nvCxnSpPr>
        <p:spPr>
          <a:xfrm>
            <a:off x="3432325" y="2233375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2"/>
          <p:cNvCxnSpPr>
            <a:stCxn id="176" idx="3"/>
            <a:endCxn id="184" idx="1"/>
          </p:cNvCxnSpPr>
          <p:nvPr/>
        </p:nvCxnSpPr>
        <p:spPr>
          <a:xfrm>
            <a:off x="3432325" y="2927188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2"/>
          <p:cNvCxnSpPr>
            <a:stCxn id="177" idx="3"/>
            <a:endCxn id="185" idx="1"/>
          </p:cNvCxnSpPr>
          <p:nvPr/>
        </p:nvCxnSpPr>
        <p:spPr>
          <a:xfrm>
            <a:off x="3432325" y="3621000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2"/>
          <p:cNvCxnSpPr>
            <a:stCxn id="178" idx="3"/>
            <a:endCxn id="186" idx="1"/>
          </p:cNvCxnSpPr>
          <p:nvPr/>
        </p:nvCxnSpPr>
        <p:spPr>
          <a:xfrm>
            <a:off x="3432325" y="4290675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2"/>
          <p:cNvSpPr/>
          <p:nvPr/>
        </p:nvSpPr>
        <p:spPr>
          <a:xfrm>
            <a:off x="6269850" y="2711950"/>
            <a:ext cx="1827300" cy="754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(i.e vote/sum/avg)</a:t>
            </a:r>
            <a:endParaRPr/>
          </a:p>
        </p:txBody>
      </p:sp>
      <p:cxnSp>
        <p:nvCxnSpPr>
          <p:cNvPr id="192" name="Google Shape;192;p32"/>
          <p:cNvCxnSpPr>
            <a:stCxn id="183" idx="3"/>
            <a:endCxn id="191" idx="2"/>
          </p:cNvCxnSpPr>
          <p:nvPr/>
        </p:nvCxnSpPr>
        <p:spPr>
          <a:xfrm>
            <a:off x="5126800" y="2233375"/>
            <a:ext cx="114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>
            <a:stCxn id="184" idx="3"/>
            <a:endCxn id="191" idx="2"/>
          </p:cNvCxnSpPr>
          <p:nvPr/>
        </p:nvCxnSpPr>
        <p:spPr>
          <a:xfrm>
            <a:off x="5126800" y="2927188"/>
            <a:ext cx="11430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stCxn id="185" idx="3"/>
            <a:endCxn id="191" idx="2"/>
          </p:cNvCxnSpPr>
          <p:nvPr/>
        </p:nvCxnSpPr>
        <p:spPr>
          <a:xfrm flipH="1" rot="10800000">
            <a:off x="5126800" y="3089100"/>
            <a:ext cx="11430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2"/>
          <p:cNvCxnSpPr>
            <a:stCxn id="186" idx="3"/>
            <a:endCxn id="191" idx="2"/>
          </p:cNvCxnSpPr>
          <p:nvPr/>
        </p:nvCxnSpPr>
        <p:spPr>
          <a:xfrm flipH="1" rot="10800000">
            <a:off x="5126800" y="3089175"/>
            <a:ext cx="1143000" cy="12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2"/>
          <p:cNvSpPr txBox="1"/>
          <p:nvPr/>
        </p:nvSpPr>
        <p:spPr>
          <a:xfrm>
            <a:off x="6337525" y="3809275"/>
            <a:ext cx="1943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 - Subset of train data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 - Base/Weak Model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35325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402275" y="874475"/>
            <a:ext cx="81867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Boosting Ensemble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Models are trained sequentially, each trying to fix the errors of the previous one.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Example: XGBoost, LightGBM, AdaBoost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497925" y="2373550"/>
            <a:ext cx="1319700" cy="183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cxnSp>
        <p:nvCxnSpPr>
          <p:cNvPr id="204" name="Google Shape;204;p33"/>
          <p:cNvCxnSpPr>
            <a:endCxn id="205" idx="1"/>
          </p:cNvCxnSpPr>
          <p:nvPr/>
        </p:nvCxnSpPr>
        <p:spPr>
          <a:xfrm flipH="1" rot="10800000">
            <a:off x="1817575" y="2141500"/>
            <a:ext cx="1462500" cy="11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3"/>
          <p:cNvCxnSpPr>
            <a:endCxn id="207" idx="1"/>
          </p:cNvCxnSpPr>
          <p:nvPr/>
        </p:nvCxnSpPr>
        <p:spPr>
          <a:xfrm flipH="1" rot="10800000">
            <a:off x="1817575" y="2900213"/>
            <a:ext cx="14625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3"/>
          <p:cNvCxnSpPr>
            <a:stCxn id="203" idx="4"/>
            <a:endCxn id="209" idx="1"/>
          </p:cNvCxnSpPr>
          <p:nvPr/>
        </p:nvCxnSpPr>
        <p:spPr>
          <a:xfrm>
            <a:off x="1817625" y="3289600"/>
            <a:ext cx="14625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3"/>
          <p:cNvCxnSpPr>
            <a:stCxn id="203" idx="4"/>
            <a:endCxn id="211" idx="1"/>
          </p:cNvCxnSpPr>
          <p:nvPr/>
        </p:nvCxnSpPr>
        <p:spPr>
          <a:xfrm>
            <a:off x="1817625" y="3289600"/>
            <a:ext cx="1462500" cy="9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3"/>
          <p:cNvSpPr/>
          <p:nvPr/>
        </p:nvSpPr>
        <p:spPr>
          <a:xfrm>
            <a:off x="3280075" y="1909450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280075" y="2668163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3280075" y="335027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3280075" y="403237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6269850" y="2711950"/>
            <a:ext cx="1764600" cy="754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(i.e vote/sum/avg)</a:t>
            </a:r>
            <a:endParaRPr/>
          </a:p>
        </p:txBody>
      </p:sp>
      <p:cxnSp>
        <p:nvCxnSpPr>
          <p:cNvPr id="213" name="Google Shape;213;p33"/>
          <p:cNvCxnSpPr>
            <a:stCxn id="205" idx="3"/>
            <a:endCxn id="212" idx="2"/>
          </p:cNvCxnSpPr>
          <p:nvPr/>
        </p:nvCxnSpPr>
        <p:spPr>
          <a:xfrm>
            <a:off x="3947275" y="2141500"/>
            <a:ext cx="23226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3"/>
          <p:cNvCxnSpPr>
            <a:stCxn id="207" idx="3"/>
            <a:endCxn id="212" idx="2"/>
          </p:cNvCxnSpPr>
          <p:nvPr/>
        </p:nvCxnSpPr>
        <p:spPr>
          <a:xfrm>
            <a:off x="3947275" y="2900213"/>
            <a:ext cx="23226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3"/>
          <p:cNvCxnSpPr>
            <a:stCxn id="209" idx="3"/>
            <a:endCxn id="212" idx="2"/>
          </p:cNvCxnSpPr>
          <p:nvPr/>
        </p:nvCxnSpPr>
        <p:spPr>
          <a:xfrm flipH="1" rot="10800000">
            <a:off x="3947275" y="3089125"/>
            <a:ext cx="23226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3"/>
          <p:cNvCxnSpPr>
            <a:stCxn id="211" idx="3"/>
            <a:endCxn id="212" idx="2"/>
          </p:cNvCxnSpPr>
          <p:nvPr/>
        </p:nvCxnSpPr>
        <p:spPr>
          <a:xfrm flipH="1" rot="10800000">
            <a:off x="3947275" y="3089025"/>
            <a:ext cx="2322600" cy="11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3"/>
          <p:cNvCxnSpPr>
            <a:stCxn id="205" idx="2"/>
            <a:endCxn id="207" idx="0"/>
          </p:cNvCxnSpPr>
          <p:nvPr/>
        </p:nvCxnSpPr>
        <p:spPr>
          <a:xfrm>
            <a:off x="3613675" y="237355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3"/>
          <p:cNvCxnSpPr>
            <a:stCxn id="207" idx="2"/>
            <a:endCxn id="209" idx="0"/>
          </p:cNvCxnSpPr>
          <p:nvPr/>
        </p:nvCxnSpPr>
        <p:spPr>
          <a:xfrm>
            <a:off x="3613675" y="313226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>
            <a:stCxn id="209" idx="2"/>
            <a:endCxn id="211" idx="0"/>
          </p:cNvCxnSpPr>
          <p:nvPr/>
        </p:nvCxnSpPr>
        <p:spPr>
          <a:xfrm>
            <a:off x="3613675" y="3814375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3"/>
          <p:cNvSpPr txBox="1"/>
          <p:nvPr/>
        </p:nvSpPr>
        <p:spPr>
          <a:xfrm>
            <a:off x="6337525" y="3809275"/>
            <a:ext cx="1943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 - Base/Weak Model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235325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402275" y="874475"/>
            <a:ext cx="81867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Boosting Ensemble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What Changes Between Learners?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Changes Sample Weights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Initially, every training sample is equally weighted.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After training the first weak model (say, a small decision tree), some samples are misclassified.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Increases the weight of misclassified samples.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Decreases the weight of correctly classified samples.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So the next model pays more attention to the "hard" examples.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📌 Think of it like a teacher spending more time with students who got the last quiz wrong.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Eg: Adaboost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Focuses on Residual Errors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The model is trained to predict what the last model missed.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Instead of weighting samples, it models the errors (residuals) made by the previous learner.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The next model is trained to predict these residuals.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Then we add those predictions to improve accuracy.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📌 So each new model focuses on the parts the previous model got wrong, Like an artist adding layers of detail to a painting.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Eg: Gradient Boosting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35325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02275" y="874475"/>
            <a:ext cx="81867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Stacking Ensemble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Combines multiple different models (logistic regression, SVM, etc.) and uses another model to learn how to best combine their predictions.</a:t>
            </a:r>
            <a:endParaRPr sz="1100">
              <a:solidFill>
                <a:schemeClr val="dk2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497925" y="2373550"/>
            <a:ext cx="1319700" cy="183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2682925" y="2001325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2682925" y="2695138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2682925" y="3388950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2682925" y="4058625"/>
            <a:ext cx="749400" cy="4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cxnSp>
        <p:nvCxnSpPr>
          <p:cNvPr id="238" name="Google Shape;238;p35"/>
          <p:cNvCxnSpPr>
            <a:stCxn id="233" idx="4"/>
            <a:endCxn id="234" idx="1"/>
          </p:cNvCxnSpPr>
          <p:nvPr/>
        </p:nvCxnSpPr>
        <p:spPr>
          <a:xfrm flipH="1" rot="10800000">
            <a:off x="1817625" y="2233300"/>
            <a:ext cx="865200" cy="10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5"/>
          <p:cNvCxnSpPr>
            <a:endCxn id="235" idx="1"/>
          </p:cNvCxnSpPr>
          <p:nvPr/>
        </p:nvCxnSpPr>
        <p:spPr>
          <a:xfrm flipH="1" rot="10800000">
            <a:off x="1817725" y="2927188"/>
            <a:ext cx="8652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>
            <a:stCxn id="233" idx="4"/>
            <a:endCxn id="236" idx="1"/>
          </p:cNvCxnSpPr>
          <p:nvPr/>
        </p:nvCxnSpPr>
        <p:spPr>
          <a:xfrm>
            <a:off x="1817625" y="3289600"/>
            <a:ext cx="865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>
            <a:stCxn id="233" idx="4"/>
            <a:endCxn id="237" idx="1"/>
          </p:cNvCxnSpPr>
          <p:nvPr/>
        </p:nvCxnSpPr>
        <p:spPr>
          <a:xfrm>
            <a:off x="1817625" y="3289600"/>
            <a:ext cx="865200" cy="10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5"/>
          <p:cNvSpPr/>
          <p:nvPr/>
        </p:nvSpPr>
        <p:spPr>
          <a:xfrm>
            <a:off x="4459600" y="200132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4459600" y="2695138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4459600" y="3388950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</a:t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4459600" y="4058625"/>
            <a:ext cx="6672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</a:t>
            </a:r>
            <a:endParaRPr/>
          </a:p>
        </p:txBody>
      </p:sp>
      <p:cxnSp>
        <p:nvCxnSpPr>
          <p:cNvPr id="246" name="Google Shape;246;p35"/>
          <p:cNvCxnSpPr>
            <a:stCxn id="234" idx="3"/>
            <a:endCxn id="242" idx="1"/>
          </p:cNvCxnSpPr>
          <p:nvPr/>
        </p:nvCxnSpPr>
        <p:spPr>
          <a:xfrm>
            <a:off x="3432325" y="2233375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5"/>
          <p:cNvCxnSpPr>
            <a:stCxn id="235" idx="3"/>
            <a:endCxn id="243" idx="1"/>
          </p:cNvCxnSpPr>
          <p:nvPr/>
        </p:nvCxnSpPr>
        <p:spPr>
          <a:xfrm>
            <a:off x="3432325" y="2927188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5"/>
          <p:cNvCxnSpPr>
            <a:stCxn id="236" idx="3"/>
            <a:endCxn id="244" idx="1"/>
          </p:cNvCxnSpPr>
          <p:nvPr/>
        </p:nvCxnSpPr>
        <p:spPr>
          <a:xfrm>
            <a:off x="3432325" y="3621000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5"/>
          <p:cNvCxnSpPr>
            <a:stCxn id="237" idx="3"/>
            <a:endCxn id="245" idx="1"/>
          </p:cNvCxnSpPr>
          <p:nvPr/>
        </p:nvCxnSpPr>
        <p:spPr>
          <a:xfrm>
            <a:off x="3432325" y="4290675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5"/>
          <p:cNvCxnSpPr>
            <a:stCxn id="242" idx="3"/>
            <a:endCxn id="251" idx="2"/>
          </p:cNvCxnSpPr>
          <p:nvPr/>
        </p:nvCxnSpPr>
        <p:spPr>
          <a:xfrm>
            <a:off x="5126800" y="2233375"/>
            <a:ext cx="114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5"/>
          <p:cNvCxnSpPr>
            <a:stCxn id="243" idx="3"/>
            <a:endCxn id="251" idx="2"/>
          </p:cNvCxnSpPr>
          <p:nvPr/>
        </p:nvCxnSpPr>
        <p:spPr>
          <a:xfrm>
            <a:off x="5126800" y="2927188"/>
            <a:ext cx="11430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>
            <a:stCxn id="244" idx="3"/>
            <a:endCxn id="251" idx="2"/>
          </p:cNvCxnSpPr>
          <p:nvPr/>
        </p:nvCxnSpPr>
        <p:spPr>
          <a:xfrm flipH="1" rot="10800000">
            <a:off x="5126800" y="3089100"/>
            <a:ext cx="11430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>
            <a:stCxn id="245" idx="3"/>
            <a:endCxn id="251" idx="2"/>
          </p:cNvCxnSpPr>
          <p:nvPr/>
        </p:nvCxnSpPr>
        <p:spPr>
          <a:xfrm flipH="1" rot="10800000">
            <a:off x="5126800" y="3089175"/>
            <a:ext cx="1143000" cy="12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5"/>
          <p:cNvSpPr/>
          <p:nvPr/>
        </p:nvSpPr>
        <p:spPr>
          <a:xfrm>
            <a:off x="6308525" y="2766250"/>
            <a:ext cx="17982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413750" y="9276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CART (Classification and Regression Trees)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A type of decision tree algorithm used for supervised machine learning tasks.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In more detail: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CART was introduced by Breiman et al. in 1986.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It’s a tree-based model that splits data into branches based on decision rules derived from feature values.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It can be used for both: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Classification (predicting a category/label)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Regression (predicting a continuous value)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How it works: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At each node, CART chooses a feature and a threshold that best splits the data using an impurity measure: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For classification: Gini impurity (commonly), or entropy.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For regression: Mean Squared Error (MSE).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The tree keeps splitting until a stopping criterion is met (like max depth, minimum samples per leaf, etc.).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1156075"/>
            <a:ext cx="5892801" cy="2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13750" y="9276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Splitting Conditions</a:t>
            </a:r>
            <a:endParaRPr b="1" sz="1100">
              <a:solidFill>
                <a:srgbClr val="595959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How All Possible Conditions Are Gathered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For Numerical Features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Process: Sort all unique values and create thresholds between consecutive values.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Example: Feature "Age" with values [18, 22, 25, 30, 35]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Possible thresholds: 20, 23.5, 27.5, 32.5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Conditions generated: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Age ≤ 20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Age ≤ 23.5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Age ≤ 27.5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Age ≤ 32.5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Why these thresholds?: Any value between consecutive data points gives the same split, so we only need to test the midpoints.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13750" y="9276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Splitting Conditions</a:t>
            </a:r>
            <a:endParaRPr b="1" sz="1100">
              <a:solidFill>
                <a:srgbClr val="595959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How All Possible Conditions Are Gathered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For Categorical Features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Binary approach: For each unique value, create "belongs to subset" conditions.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Example: Feature "Color" with values [Red, Blue, Green, Yellow]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For binary trees, test each value individually: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Color = Red (vs. not Red)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Color = Blue (vs. not Blue)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Color = Green (vs. not Green)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Color = Yellow (vs. not Yellow)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Multi-way approach: Some algorithms allow multi-way splits creating one branch per category.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413750" y="9276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Splitting Conditions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Generate All Possible Conditions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Study Hours (values: 1,2,3,4,5,6,7,8):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1.5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2.5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3.5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4.5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5.5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6.5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Study Hours ≤ 7.5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Attendance (values: Low, High):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Attendance = Low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Attendance = High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Sleep Hours (values: 5,6,7,8):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Sleep Hours ≤ 5.5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Sleep Hours ≤ 6.5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Sleep Hours ≤ 7.5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(Classification)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13750" y="927650"/>
            <a:ext cx="7896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Gini Impurity 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Measures how often a randomly chosen element from the set would be incorrectly labeled.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50" y="1684700"/>
            <a:ext cx="73914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13750" y="2982600"/>
            <a:ext cx="78960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Example: 4 Pass, 4 Fail students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Initial Gini = 1 - (0.5² + 0.5²) = 1 - 0.5 = 0.5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Interpretation: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Gini = 0: Completely pure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Gini = 0.5: Maximum impurity for binary classification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13750" y="927650"/>
            <a:ext cx="78960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Gini Gain (Information Gain when using Gini Impurity)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Measures the reduction in impurity after a dataset is split on a feature.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General Formula: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Gain = Impurity (parent) − Weighted average impurity (children)</a:t>
            </a:r>
            <a:endParaRPr sz="1100">
              <a:solidFill>
                <a:srgbClr val="595959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97" y="2103447"/>
            <a:ext cx="5722901" cy="24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