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7" r:id="rId25"/>
    <p:sldId id="306" r:id="rId26"/>
    <p:sldId id="278" r:id="rId27"/>
    <p:sldId id="279" r:id="rId28"/>
    <p:sldId id="280" r:id="rId29"/>
    <p:sldId id="285" r:id="rId30"/>
    <p:sldId id="281" r:id="rId31"/>
    <p:sldId id="284" r:id="rId32"/>
    <p:sldId id="283" r:id="rId33"/>
    <p:sldId id="282" r:id="rId34"/>
    <p:sldId id="308" r:id="rId35"/>
    <p:sldId id="309" r:id="rId36"/>
    <p:sldId id="310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12" r:id="rId48"/>
    <p:sldId id="296" r:id="rId49"/>
    <p:sldId id="302" r:id="rId50"/>
    <p:sldId id="298" r:id="rId51"/>
    <p:sldId id="300" r:id="rId52"/>
    <p:sldId id="301" r:id="rId53"/>
    <p:sldId id="311" r:id="rId54"/>
    <p:sldId id="297" r:id="rId55"/>
    <p:sldId id="305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4" autoAdjust="0"/>
    <p:restoredTop sz="86370" autoAdjust="0"/>
  </p:normalViewPr>
  <p:slideViewPr>
    <p:cSldViewPr>
      <p:cViewPr>
        <p:scale>
          <a:sx n="75" d="100"/>
          <a:sy n="75" d="100"/>
        </p:scale>
        <p:origin x="-162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FD82-F432-40C3-BC16-FE59BED967F3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6BDA-D849-47A6-B99C-3C6008BC4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6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BDA-D849-47A6-B99C-3C6008BC482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6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BDA-D849-47A6-B99C-3C6008BC482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9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ibm.com/developerworks/cn/rational/r-ucm-bp/5134.html" TargetMode="Externa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Feasibility Study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8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824" y="153616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分支与工作区</a:t>
            </a:r>
            <a:endParaRPr lang="zh-CN" altLang="en-US" dirty="0"/>
          </a:p>
        </p:txBody>
      </p:sp>
      <p:pic>
        <p:nvPicPr>
          <p:cNvPr id="5" name="图片 4" descr="http://www.worldhello.net/wpfiles/2010/11/git-st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20" y="3046262"/>
            <a:ext cx="7272808" cy="381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99220" y="1043856"/>
            <a:ext cx="3533328" cy="1872208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60031" y="1052736"/>
            <a:ext cx="3411997" cy="18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分支管理</a:t>
            </a:r>
            <a:r>
              <a:rPr lang="en-US" altLang="zh-CN" dirty="0" smtClean="0"/>
              <a:t>--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314450"/>
            <a:ext cx="2505075" cy="14097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35691" y="1314450"/>
            <a:ext cx="2505075" cy="140969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18714" y="1327027"/>
            <a:ext cx="2520280" cy="139712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47812" y="2780928"/>
            <a:ext cx="3128534" cy="179377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4945799" y="2780928"/>
            <a:ext cx="3127803" cy="18232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1348541" y="4713847"/>
            <a:ext cx="3127804" cy="208823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4945799" y="4706036"/>
            <a:ext cx="3127803" cy="20882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1580" y="13353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5691" y="13712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7672" y="13625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0707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8036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2049" y="48058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47971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Rebase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503" y="1225327"/>
            <a:ext cx="4176464" cy="276225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1196752"/>
            <a:ext cx="3960441" cy="27908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685503" y="4244730"/>
            <a:ext cx="4176464" cy="242462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5076057" y="4282831"/>
            <a:ext cx="3960440" cy="2386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580" y="13353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685" y="13030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6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1621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远程分支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336704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8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480720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0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55482"/>
            <a:ext cx="6480720" cy="5724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2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696744" cy="561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0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分支工作流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长期分支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6336704" cy="1296144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2852936"/>
            <a:ext cx="633670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特性分支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268760"/>
            <a:ext cx="626469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合作模式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集中式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8880"/>
            <a:ext cx="4752975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1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 err="1"/>
              <a:t>Git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17588"/>
            <a:ext cx="3729608" cy="1573432"/>
          </a:xfrm>
        </p:spPr>
        <p:txBody>
          <a:bodyPr/>
          <a:lstStyle/>
          <a:p>
            <a:pPr marL="411480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zh-CN" dirty="0"/>
              <a:t>是一套内容寻址文件系统</a:t>
            </a:r>
            <a:r>
              <a:rPr lang="zh-CN" altLang="zh-CN" dirty="0" smtClean="0"/>
              <a:t>。从内部来看，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zh-CN" dirty="0"/>
              <a:t>是简单的</a:t>
            </a:r>
            <a:r>
              <a:rPr lang="en-US" altLang="zh-CN" dirty="0"/>
              <a:t>key-value </a:t>
            </a:r>
            <a:r>
              <a:rPr lang="zh-CN" altLang="zh-CN" dirty="0"/>
              <a:t>数据存储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17588"/>
            <a:ext cx="4208303" cy="53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代码审核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344816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6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司令官副官模式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82195"/>
            <a:ext cx="6912768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6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en-US" altLang="zh-CN" dirty="0" err="1" smtClean="0"/>
              <a:t>为什么用Git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827584" y="1772816"/>
            <a:ext cx="8010525" cy="4525962"/>
          </a:xfrm>
        </p:spPr>
        <p:txBody>
          <a:bodyPr/>
          <a:lstStyle/>
          <a:p>
            <a:r>
              <a:rPr lang="zh-CN" altLang="en-US" dirty="0" smtClean="0"/>
              <a:t>版本管理系统的两个基本功能：</a:t>
            </a:r>
            <a:endParaRPr lang="en-US" altLang="zh-CN" dirty="0" smtClean="0"/>
          </a:p>
          <a:p>
            <a:r>
              <a:rPr lang="zh-CN" altLang="en-US" dirty="0" smtClean="0"/>
              <a:t>文件历史记录</a:t>
            </a:r>
            <a:endParaRPr lang="en-US" altLang="zh-CN" dirty="0" smtClean="0"/>
          </a:p>
          <a:p>
            <a:r>
              <a:rPr lang="zh-CN" altLang="en-US" dirty="0" smtClean="0"/>
              <a:t>并行协作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以下就并行协作做出比较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1302864" cy="1332760"/>
          </a:xfrm>
        </p:spPr>
        <p:txBody>
          <a:bodyPr/>
          <a:lstStyle/>
          <a:p>
            <a:r>
              <a:rPr lang="zh-CN" altLang="en-US" dirty="0" smtClean="0"/>
              <a:t>项目举例</a:t>
            </a:r>
            <a:endParaRPr lang="zh-CN" altLang="en-US" dirty="0"/>
          </a:p>
        </p:txBody>
      </p:sp>
      <p:pic>
        <p:nvPicPr>
          <p:cNvPr id="1026" name="Picture 2" descr="C:\Users\Attention\Desktop\0_13166142053xB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64" y="116632"/>
            <a:ext cx="6819232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差异文件系统的问题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916832"/>
            <a:ext cx="78295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968" y="2204864"/>
            <a:ext cx="72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SVN</a:t>
            </a:r>
            <a:r>
              <a:rPr lang="zh-CN" altLang="en-US" dirty="0"/>
              <a:t>分支管理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2200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8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分支管理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54787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9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SVN</a:t>
            </a:r>
            <a:r>
              <a:rPr lang="zh-CN" altLang="en-US" dirty="0"/>
              <a:t>分支管理</a:t>
            </a:r>
            <a:r>
              <a:rPr lang="en-US" altLang="zh-CN" dirty="0"/>
              <a:t>—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56895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SVN</a:t>
            </a:r>
            <a:r>
              <a:rPr lang="zh-CN" altLang="en-US" dirty="0"/>
              <a:t>分支管理</a:t>
            </a:r>
            <a:r>
              <a:rPr lang="en-US" altLang="zh-CN" dirty="0"/>
              <a:t>—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7" y="1106783"/>
            <a:ext cx="8496944" cy="572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0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</a:t>
            </a:r>
            <a:r>
              <a:rPr lang="en-US" altLang="zh-CN" dirty="0" smtClean="0"/>
              <a:t>branches/trunk/tags</a:t>
            </a:r>
            <a:r>
              <a:rPr lang="zh-CN" altLang="en-US" dirty="0" smtClean="0"/>
              <a:t>三个目录，人为的隔离版本管理</a:t>
            </a:r>
            <a:endParaRPr lang="en-US" altLang="zh-CN" dirty="0" smtClean="0"/>
          </a:p>
          <a:p>
            <a:r>
              <a:rPr lang="zh-CN" altLang="en-US" dirty="0" smtClean="0"/>
              <a:t>目录、子目录可以</a:t>
            </a:r>
            <a:r>
              <a:rPr lang="zh-CN" altLang="en-US" dirty="0"/>
              <a:t>随意</a:t>
            </a:r>
            <a:r>
              <a:rPr lang="zh-CN" altLang="en-US" dirty="0" smtClean="0"/>
              <a:t>拷贝，从而导致分支缺乏一个总体视图</a:t>
            </a:r>
            <a:endParaRPr lang="en-US" altLang="zh-CN" dirty="0" smtClean="0"/>
          </a:p>
          <a:p>
            <a:r>
              <a:rPr lang="zh-CN" altLang="en-US" dirty="0"/>
              <a:t>不能</a:t>
            </a:r>
            <a:r>
              <a:rPr lang="zh-CN" altLang="en-US" dirty="0" smtClean="0"/>
              <a:t>显示合并信息，或不能直观的显示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84249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ClearCase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组件及版本</a:t>
            </a:r>
            <a:endParaRPr lang="zh-CN" altLang="en-US" dirty="0"/>
          </a:p>
        </p:txBody>
      </p:sp>
      <p:pic>
        <p:nvPicPr>
          <p:cNvPr id="5122" name="Picture 2" descr="一个配置管理构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1628800"/>
            <a:ext cx="3619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24" y="1623864"/>
            <a:ext cx="504056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7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ClearCase</a:t>
            </a:r>
            <a:r>
              <a:rPr lang="en-US" altLang="zh-CN" dirty="0" smtClean="0"/>
              <a:t> Base</a:t>
            </a:r>
            <a:r>
              <a:rPr lang="zh-CN" altLang="en-US" dirty="0" smtClean="0"/>
              <a:t>工作模式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48" y="1512653"/>
            <a:ext cx="7056784" cy="527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ClearCase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基线</a:t>
            </a:r>
            <a:endParaRPr lang="zh-CN" altLang="en-US" dirty="0"/>
          </a:p>
        </p:txBody>
      </p:sp>
      <p:pic>
        <p:nvPicPr>
          <p:cNvPr id="4" name="Picture 6" descr="祖先基线和派生基线的一个例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65104"/>
            <a:ext cx="527238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一个UCM基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2352"/>
            <a:ext cx="4105275" cy="24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ClearCase</a:t>
            </a:r>
            <a:r>
              <a:rPr lang="en-US" altLang="zh-CN" dirty="0" smtClean="0"/>
              <a:t> UCM</a:t>
            </a:r>
            <a:r>
              <a:rPr lang="zh-CN" altLang="en-US" dirty="0" smtClean="0"/>
              <a:t>工作模式</a:t>
            </a:r>
            <a:endParaRPr lang="zh-CN" altLang="en-US" dirty="0"/>
          </a:p>
        </p:txBody>
      </p:sp>
      <p:pic>
        <p:nvPicPr>
          <p:cNvPr id="6146" name="Picture 2" descr="一个改进的面向发布的项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8689"/>
            <a:ext cx="7488832" cy="50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2064"/>
            <a:ext cx="1656184" cy="2929364"/>
          </a:xfrm>
        </p:spPr>
        <p:txBody>
          <a:bodyPr/>
          <a:lstStyle/>
          <a:p>
            <a:r>
              <a:rPr lang="zh-CN" altLang="en-US" dirty="0" smtClean="0"/>
              <a:t>限制</a:t>
            </a:r>
            <a:endParaRPr lang="zh-CN" altLang="en-US" dirty="0"/>
          </a:p>
        </p:txBody>
      </p:sp>
      <p:pic>
        <p:nvPicPr>
          <p:cNvPr id="4" name="Picture 2" descr="C:\Users\Attention\Desktop\0_13166142053xB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6748"/>
            <a:ext cx="6819232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3995936" y="546100"/>
            <a:ext cx="4203700" cy="2730500"/>
          </a:xfrm>
          <a:custGeom>
            <a:avLst/>
            <a:gdLst>
              <a:gd name="connsiteX0" fmla="*/ 1905000 w 4203700"/>
              <a:gd name="connsiteY0" fmla="*/ 203200 h 2730500"/>
              <a:gd name="connsiteX1" fmla="*/ 1905000 w 4203700"/>
              <a:gd name="connsiteY1" fmla="*/ 203200 h 2730500"/>
              <a:gd name="connsiteX2" fmla="*/ 2197100 w 4203700"/>
              <a:gd name="connsiteY2" fmla="*/ 177800 h 2730500"/>
              <a:gd name="connsiteX3" fmla="*/ 2235200 w 4203700"/>
              <a:gd name="connsiteY3" fmla="*/ 165100 h 2730500"/>
              <a:gd name="connsiteX4" fmla="*/ 2324100 w 4203700"/>
              <a:gd name="connsiteY4" fmla="*/ 152400 h 2730500"/>
              <a:gd name="connsiteX5" fmla="*/ 2463800 w 4203700"/>
              <a:gd name="connsiteY5" fmla="*/ 101600 h 2730500"/>
              <a:gd name="connsiteX6" fmla="*/ 2514600 w 4203700"/>
              <a:gd name="connsiteY6" fmla="*/ 88900 h 2730500"/>
              <a:gd name="connsiteX7" fmla="*/ 2590800 w 4203700"/>
              <a:gd name="connsiteY7" fmla="*/ 63500 h 2730500"/>
              <a:gd name="connsiteX8" fmla="*/ 3263900 w 4203700"/>
              <a:gd name="connsiteY8" fmla="*/ 50800 h 2730500"/>
              <a:gd name="connsiteX9" fmla="*/ 3403600 w 4203700"/>
              <a:gd name="connsiteY9" fmla="*/ 38100 h 2730500"/>
              <a:gd name="connsiteX10" fmla="*/ 3505200 w 4203700"/>
              <a:gd name="connsiteY10" fmla="*/ 12700 h 2730500"/>
              <a:gd name="connsiteX11" fmla="*/ 3683000 w 4203700"/>
              <a:gd name="connsiteY11" fmla="*/ 0 h 2730500"/>
              <a:gd name="connsiteX12" fmla="*/ 3860800 w 4203700"/>
              <a:gd name="connsiteY12" fmla="*/ 25400 h 2730500"/>
              <a:gd name="connsiteX13" fmla="*/ 3898900 w 4203700"/>
              <a:gd name="connsiteY13" fmla="*/ 50800 h 2730500"/>
              <a:gd name="connsiteX14" fmla="*/ 4025900 w 4203700"/>
              <a:gd name="connsiteY14" fmla="*/ 165100 h 2730500"/>
              <a:gd name="connsiteX15" fmla="*/ 4038600 w 4203700"/>
              <a:gd name="connsiteY15" fmla="*/ 228600 h 2730500"/>
              <a:gd name="connsiteX16" fmla="*/ 4064000 w 4203700"/>
              <a:gd name="connsiteY16" fmla="*/ 266700 h 2730500"/>
              <a:gd name="connsiteX17" fmla="*/ 4076700 w 4203700"/>
              <a:gd name="connsiteY17" fmla="*/ 304800 h 2730500"/>
              <a:gd name="connsiteX18" fmla="*/ 4102100 w 4203700"/>
              <a:gd name="connsiteY18" fmla="*/ 355600 h 2730500"/>
              <a:gd name="connsiteX19" fmla="*/ 4127500 w 4203700"/>
              <a:gd name="connsiteY19" fmla="*/ 444500 h 2730500"/>
              <a:gd name="connsiteX20" fmla="*/ 4152900 w 4203700"/>
              <a:gd name="connsiteY20" fmla="*/ 482600 h 2730500"/>
              <a:gd name="connsiteX21" fmla="*/ 4165600 w 4203700"/>
              <a:gd name="connsiteY21" fmla="*/ 609600 h 2730500"/>
              <a:gd name="connsiteX22" fmla="*/ 4178300 w 4203700"/>
              <a:gd name="connsiteY22" fmla="*/ 876300 h 2730500"/>
              <a:gd name="connsiteX23" fmla="*/ 4203700 w 4203700"/>
              <a:gd name="connsiteY23" fmla="*/ 952500 h 2730500"/>
              <a:gd name="connsiteX24" fmla="*/ 4191000 w 4203700"/>
              <a:gd name="connsiteY24" fmla="*/ 1587500 h 2730500"/>
              <a:gd name="connsiteX25" fmla="*/ 4165600 w 4203700"/>
              <a:gd name="connsiteY25" fmla="*/ 1778000 h 2730500"/>
              <a:gd name="connsiteX26" fmla="*/ 4127500 w 4203700"/>
              <a:gd name="connsiteY26" fmla="*/ 1943100 h 2730500"/>
              <a:gd name="connsiteX27" fmla="*/ 4102100 w 4203700"/>
              <a:gd name="connsiteY27" fmla="*/ 1993900 h 2730500"/>
              <a:gd name="connsiteX28" fmla="*/ 4089400 w 4203700"/>
              <a:gd name="connsiteY28" fmla="*/ 2032000 h 2730500"/>
              <a:gd name="connsiteX29" fmla="*/ 4051300 w 4203700"/>
              <a:gd name="connsiteY29" fmla="*/ 2070100 h 2730500"/>
              <a:gd name="connsiteX30" fmla="*/ 4000500 w 4203700"/>
              <a:gd name="connsiteY30" fmla="*/ 2171700 h 2730500"/>
              <a:gd name="connsiteX31" fmla="*/ 3975100 w 4203700"/>
              <a:gd name="connsiteY31" fmla="*/ 2209800 h 2730500"/>
              <a:gd name="connsiteX32" fmla="*/ 3911600 w 4203700"/>
              <a:gd name="connsiteY32" fmla="*/ 2349500 h 2730500"/>
              <a:gd name="connsiteX33" fmla="*/ 3873500 w 4203700"/>
              <a:gd name="connsiteY33" fmla="*/ 2387600 h 2730500"/>
              <a:gd name="connsiteX34" fmla="*/ 3810000 w 4203700"/>
              <a:gd name="connsiteY34" fmla="*/ 2451100 h 2730500"/>
              <a:gd name="connsiteX35" fmla="*/ 3251200 w 4203700"/>
              <a:gd name="connsiteY35" fmla="*/ 2489200 h 2730500"/>
              <a:gd name="connsiteX36" fmla="*/ 3086100 w 4203700"/>
              <a:gd name="connsiteY36" fmla="*/ 2527300 h 2730500"/>
              <a:gd name="connsiteX37" fmla="*/ 2997200 w 4203700"/>
              <a:gd name="connsiteY37" fmla="*/ 2540000 h 2730500"/>
              <a:gd name="connsiteX38" fmla="*/ 2933700 w 4203700"/>
              <a:gd name="connsiteY38" fmla="*/ 2552700 h 2730500"/>
              <a:gd name="connsiteX39" fmla="*/ 2768600 w 4203700"/>
              <a:gd name="connsiteY39" fmla="*/ 2590800 h 2730500"/>
              <a:gd name="connsiteX40" fmla="*/ 2641600 w 4203700"/>
              <a:gd name="connsiteY40" fmla="*/ 2603500 h 2730500"/>
              <a:gd name="connsiteX41" fmla="*/ 2578100 w 4203700"/>
              <a:gd name="connsiteY41" fmla="*/ 2616200 h 2730500"/>
              <a:gd name="connsiteX42" fmla="*/ 2489200 w 4203700"/>
              <a:gd name="connsiteY42" fmla="*/ 2628900 h 2730500"/>
              <a:gd name="connsiteX43" fmla="*/ 2438400 w 4203700"/>
              <a:gd name="connsiteY43" fmla="*/ 2641600 h 2730500"/>
              <a:gd name="connsiteX44" fmla="*/ 2374900 w 4203700"/>
              <a:gd name="connsiteY44" fmla="*/ 2654300 h 2730500"/>
              <a:gd name="connsiteX45" fmla="*/ 2336800 w 4203700"/>
              <a:gd name="connsiteY45" fmla="*/ 2667000 h 2730500"/>
              <a:gd name="connsiteX46" fmla="*/ 2209800 w 4203700"/>
              <a:gd name="connsiteY46" fmla="*/ 2679700 h 2730500"/>
              <a:gd name="connsiteX47" fmla="*/ 2095500 w 4203700"/>
              <a:gd name="connsiteY47" fmla="*/ 2705100 h 2730500"/>
              <a:gd name="connsiteX48" fmla="*/ 1892300 w 4203700"/>
              <a:gd name="connsiteY48" fmla="*/ 2730500 h 2730500"/>
              <a:gd name="connsiteX49" fmla="*/ 1320800 w 4203700"/>
              <a:gd name="connsiteY49" fmla="*/ 2705100 h 2730500"/>
              <a:gd name="connsiteX50" fmla="*/ 1231900 w 4203700"/>
              <a:gd name="connsiteY50" fmla="*/ 2692400 h 2730500"/>
              <a:gd name="connsiteX51" fmla="*/ 990600 w 4203700"/>
              <a:gd name="connsiteY51" fmla="*/ 2667000 h 2730500"/>
              <a:gd name="connsiteX52" fmla="*/ 939800 w 4203700"/>
              <a:gd name="connsiteY52" fmla="*/ 2654300 h 2730500"/>
              <a:gd name="connsiteX53" fmla="*/ 393700 w 4203700"/>
              <a:gd name="connsiteY53" fmla="*/ 2641600 h 2730500"/>
              <a:gd name="connsiteX54" fmla="*/ 355600 w 4203700"/>
              <a:gd name="connsiteY54" fmla="*/ 2628900 h 2730500"/>
              <a:gd name="connsiteX55" fmla="*/ 304800 w 4203700"/>
              <a:gd name="connsiteY55" fmla="*/ 2616200 h 2730500"/>
              <a:gd name="connsiteX56" fmla="*/ 228600 w 4203700"/>
              <a:gd name="connsiteY56" fmla="*/ 2514600 h 2730500"/>
              <a:gd name="connsiteX57" fmla="*/ 152400 w 4203700"/>
              <a:gd name="connsiteY57" fmla="*/ 2400300 h 2730500"/>
              <a:gd name="connsiteX58" fmla="*/ 127000 w 4203700"/>
              <a:gd name="connsiteY58" fmla="*/ 2324100 h 2730500"/>
              <a:gd name="connsiteX59" fmla="*/ 101600 w 4203700"/>
              <a:gd name="connsiteY59" fmla="*/ 2273300 h 2730500"/>
              <a:gd name="connsiteX60" fmla="*/ 88900 w 4203700"/>
              <a:gd name="connsiteY60" fmla="*/ 2235200 h 2730500"/>
              <a:gd name="connsiteX61" fmla="*/ 63500 w 4203700"/>
              <a:gd name="connsiteY61" fmla="*/ 2197100 h 2730500"/>
              <a:gd name="connsiteX62" fmla="*/ 50800 w 4203700"/>
              <a:gd name="connsiteY62" fmla="*/ 2159000 h 2730500"/>
              <a:gd name="connsiteX63" fmla="*/ 25400 w 4203700"/>
              <a:gd name="connsiteY63" fmla="*/ 2057400 h 2730500"/>
              <a:gd name="connsiteX64" fmla="*/ 0 w 4203700"/>
              <a:gd name="connsiteY64" fmla="*/ 1968500 h 2730500"/>
              <a:gd name="connsiteX65" fmla="*/ 12700 w 4203700"/>
              <a:gd name="connsiteY65" fmla="*/ 1435100 h 2730500"/>
              <a:gd name="connsiteX66" fmla="*/ 25400 w 4203700"/>
              <a:gd name="connsiteY66" fmla="*/ 1384300 h 2730500"/>
              <a:gd name="connsiteX67" fmla="*/ 38100 w 4203700"/>
              <a:gd name="connsiteY67" fmla="*/ 1320800 h 2730500"/>
              <a:gd name="connsiteX68" fmla="*/ 63500 w 4203700"/>
              <a:gd name="connsiteY68" fmla="*/ 1193800 h 2730500"/>
              <a:gd name="connsiteX69" fmla="*/ 88900 w 4203700"/>
              <a:gd name="connsiteY69" fmla="*/ 1155700 h 2730500"/>
              <a:gd name="connsiteX70" fmla="*/ 127000 w 4203700"/>
              <a:gd name="connsiteY70" fmla="*/ 1003300 h 2730500"/>
              <a:gd name="connsiteX71" fmla="*/ 152400 w 4203700"/>
              <a:gd name="connsiteY71" fmla="*/ 927100 h 2730500"/>
              <a:gd name="connsiteX72" fmla="*/ 190500 w 4203700"/>
              <a:gd name="connsiteY72" fmla="*/ 863600 h 2730500"/>
              <a:gd name="connsiteX73" fmla="*/ 215900 w 4203700"/>
              <a:gd name="connsiteY73" fmla="*/ 825500 h 2730500"/>
              <a:gd name="connsiteX74" fmla="*/ 228600 w 4203700"/>
              <a:gd name="connsiteY74" fmla="*/ 787400 h 2730500"/>
              <a:gd name="connsiteX75" fmla="*/ 254000 w 4203700"/>
              <a:gd name="connsiteY75" fmla="*/ 736600 h 2730500"/>
              <a:gd name="connsiteX76" fmla="*/ 279400 w 4203700"/>
              <a:gd name="connsiteY76" fmla="*/ 647700 h 2730500"/>
              <a:gd name="connsiteX77" fmla="*/ 304800 w 4203700"/>
              <a:gd name="connsiteY77" fmla="*/ 609600 h 2730500"/>
              <a:gd name="connsiteX78" fmla="*/ 317500 w 4203700"/>
              <a:gd name="connsiteY78" fmla="*/ 571500 h 2730500"/>
              <a:gd name="connsiteX79" fmla="*/ 381000 w 4203700"/>
              <a:gd name="connsiteY79" fmla="*/ 495300 h 2730500"/>
              <a:gd name="connsiteX80" fmla="*/ 431800 w 4203700"/>
              <a:gd name="connsiteY80" fmla="*/ 419100 h 2730500"/>
              <a:gd name="connsiteX81" fmla="*/ 533400 w 4203700"/>
              <a:gd name="connsiteY81" fmla="*/ 368300 h 2730500"/>
              <a:gd name="connsiteX82" fmla="*/ 584200 w 4203700"/>
              <a:gd name="connsiteY82" fmla="*/ 330200 h 2730500"/>
              <a:gd name="connsiteX83" fmla="*/ 622300 w 4203700"/>
              <a:gd name="connsiteY83" fmla="*/ 317500 h 2730500"/>
              <a:gd name="connsiteX84" fmla="*/ 723900 w 4203700"/>
              <a:gd name="connsiteY84" fmla="*/ 279400 h 2730500"/>
              <a:gd name="connsiteX85" fmla="*/ 762000 w 4203700"/>
              <a:gd name="connsiteY85" fmla="*/ 266700 h 2730500"/>
              <a:gd name="connsiteX86" fmla="*/ 901700 w 4203700"/>
              <a:gd name="connsiteY86" fmla="*/ 215900 h 2730500"/>
              <a:gd name="connsiteX87" fmla="*/ 1054100 w 4203700"/>
              <a:gd name="connsiteY87" fmla="*/ 190500 h 2730500"/>
              <a:gd name="connsiteX88" fmla="*/ 1143000 w 4203700"/>
              <a:gd name="connsiteY88" fmla="*/ 165100 h 2730500"/>
              <a:gd name="connsiteX89" fmla="*/ 1384300 w 4203700"/>
              <a:gd name="connsiteY89" fmla="*/ 139700 h 2730500"/>
              <a:gd name="connsiteX90" fmla="*/ 1828800 w 4203700"/>
              <a:gd name="connsiteY90" fmla="*/ 139700 h 2730500"/>
              <a:gd name="connsiteX91" fmla="*/ 1930400 w 4203700"/>
              <a:gd name="connsiteY91" fmla="*/ 165100 h 2730500"/>
              <a:gd name="connsiteX92" fmla="*/ 1981200 w 4203700"/>
              <a:gd name="connsiteY92" fmla="*/ 203200 h 2730500"/>
              <a:gd name="connsiteX93" fmla="*/ 2057400 w 4203700"/>
              <a:gd name="connsiteY93" fmla="*/ 215900 h 2730500"/>
              <a:gd name="connsiteX94" fmla="*/ 2082800 w 4203700"/>
              <a:gd name="connsiteY94" fmla="*/ 228600 h 2730500"/>
              <a:gd name="connsiteX95" fmla="*/ 2108200 w 4203700"/>
              <a:gd name="connsiteY95" fmla="*/ 228600 h 2730500"/>
              <a:gd name="connsiteX96" fmla="*/ 2425700 w 4203700"/>
              <a:gd name="connsiteY96" fmla="*/ 101600 h 2730500"/>
              <a:gd name="connsiteX97" fmla="*/ 2184400 w 4203700"/>
              <a:gd name="connsiteY97" fmla="*/ 2159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3700" h="2730500">
                <a:moveTo>
                  <a:pt x="1905000" y="203200"/>
                </a:moveTo>
                <a:lnTo>
                  <a:pt x="1905000" y="203200"/>
                </a:lnTo>
                <a:cubicBezTo>
                  <a:pt x="2002367" y="194733"/>
                  <a:pt x="2100010" y="189003"/>
                  <a:pt x="2197100" y="177800"/>
                </a:cubicBezTo>
                <a:cubicBezTo>
                  <a:pt x="2210399" y="176266"/>
                  <a:pt x="2222073" y="167725"/>
                  <a:pt x="2235200" y="165100"/>
                </a:cubicBezTo>
                <a:cubicBezTo>
                  <a:pt x="2264553" y="159229"/>
                  <a:pt x="2294467" y="156633"/>
                  <a:pt x="2324100" y="152400"/>
                </a:cubicBezTo>
                <a:cubicBezTo>
                  <a:pt x="2333888" y="148730"/>
                  <a:pt x="2430007" y="111255"/>
                  <a:pt x="2463800" y="101600"/>
                </a:cubicBezTo>
                <a:cubicBezTo>
                  <a:pt x="2480583" y="96805"/>
                  <a:pt x="2497882" y="93916"/>
                  <a:pt x="2514600" y="88900"/>
                </a:cubicBezTo>
                <a:cubicBezTo>
                  <a:pt x="2540245" y="81207"/>
                  <a:pt x="2564061" y="64860"/>
                  <a:pt x="2590800" y="63500"/>
                </a:cubicBezTo>
                <a:cubicBezTo>
                  <a:pt x="2814917" y="52104"/>
                  <a:pt x="3039533" y="55033"/>
                  <a:pt x="3263900" y="50800"/>
                </a:cubicBezTo>
                <a:cubicBezTo>
                  <a:pt x="3310467" y="46567"/>
                  <a:pt x="3357413" y="45393"/>
                  <a:pt x="3403600" y="38100"/>
                </a:cubicBezTo>
                <a:cubicBezTo>
                  <a:pt x="3438082" y="32656"/>
                  <a:pt x="3470611" y="17417"/>
                  <a:pt x="3505200" y="12700"/>
                </a:cubicBezTo>
                <a:cubicBezTo>
                  <a:pt x="3564073" y="4672"/>
                  <a:pt x="3623733" y="4233"/>
                  <a:pt x="3683000" y="0"/>
                </a:cubicBezTo>
                <a:cubicBezTo>
                  <a:pt x="3742267" y="8467"/>
                  <a:pt x="3802523" y="11688"/>
                  <a:pt x="3860800" y="25400"/>
                </a:cubicBezTo>
                <a:cubicBezTo>
                  <a:pt x="3875658" y="28896"/>
                  <a:pt x="3887492" y="40659"/>
                  <a:pt x="3898900" y="50800"/>
                </a:cubicBezTo>
                <a:cubicBezTo>
                  <a:pt x="4063001" y="196667"/>
                  <a:pt x="3903387" y="73215"/>
                  <a:pt x="4025900" y="165100"/>
                </a:cubicBezTo>
                <a:cubicBezTo>
                  <a:pt x="4030133" y="186267"/>
                  <a:pt x="4031021" y="208389"/>
                  <a:pt x="4038600" y="228600"/>
                </a:cubicBezTo>
                <a:cubicBezTo>
                  <a:pt x="4043959" y="242892"/>
                  <a:pt x="4057174" y="253048"/>
                  <a:pt x="4064000" y="266700"/>
                </a:cubicBezTo>
                <a:cubicBezTo>
                  <a:pt x="4069987" y="278674"/>
                  <a:pt x="4071427" y="292495"/>
                  <a:pt x="4076700" y="304800"/>
                </a:cubicBezTo>
                <a:cubicBezTo>
                  <a:pt x="4084158" y="322201"/>
                  <a:pt x="4095453" y="337873"/>
                  <a:pt x="4102100" y="355600"/>
                </a:cubicBezTo>
                <a:cubicBezTo>
                  <a:pt x="4114307" y="388153"/>
                  <a:pt x="4112148" y="413797"/>
                  <a:pt x="4127500" y="444500"/>
                </a:cubicBezTo>
                <a:cubicBezTo>
                  <a:pt x="4134326" y="458152"/>
                  <a:pt x="4144433" y="469900"/>
                  <a:pt x="4152900" y="482600"/>
                </a:cubicBezTo>
                <a:cubicBezTo>
                  <a:pt x="4157133" y="524933"/>
                  <a:pt x="4162861" y="567144"/>
                  <a:pt x="4165600" y="609600"/>
                </a:cubicBezTo>
                <a:cubicBezTo>
                  <a:pt x="4171330" y="698416"/>
                  <a:pt x="4168472" y="787844"/>
                  <a:pt x="4178300" y="876300"/>
                </a:cubicBezTo>
                <a:cubicBezTo>
                  <a:pt x="4181257" y="902910"/>
                  <a:pt x="4195233" y="927100"/>
                  <a:pt x="4203700" y="952500"/>
                </a:cubicBezTo>
                <a:cubicBezTo>
                  <a:pt x="4199467" y="1164167"/>
                  <a:pt x="4197938" y="1375905"/>
                  <a:pt x="4191000" y="1587500"/>
                </a:cubicBezTo>
                <a:cubicBezTo>
                  <a:pt x="4186191" y="1734161"/>
                  <a:pt x="4186105" y="1685728"/>
                  <a:pt x="4165600" y="1778000"/>
                </a:cubicBezTo>
                <a:cubicBezTo>
                  <a:pt x="4157299" y="1815354"/>
                  <a:pt x="4139949" y="1918202"/>
                  <a:pt x="4127500" y="1943100"/>
                </a:cubicBezTo>
                <a:cubicBezTo>
                  <a:pt x="4119033" y="1960033"/>
                  <a:pt x="4109558" y="1976499"/>
                  <a:pt x="4102100" y="1993900"/>
                </a:cubicBezTo>
                <a:cubicBezTo>
                  <a:pt x="4096827" y="2006205"/>
                  <a:pt x="4096826" y="2020861"/>
                  <a:pt x="4089400" y="2032000"/>
                </a:cubicBezTo>
                <a:cubicBezTo>
                  <a:pt x="4079437" y="2046944"/>
                  <a:pt x="4064000" y="2057400"/>
                  <a:pt x="4051300" y="2070100"/>
                </a:cubicBezTo>
                <a:cubicBezTo>
                  <a:pt x="4031956" y="2128132"/>
                  <a:pt x="4043345" y="2103148"/>
                  <a:pt x="4000500" y="2171700"/>
                </a:cubicBezTo>
                <a:cubicBezTo>
                  <a:pt x="3992410" y="2184643"/>
                  <a:pt x="3981299" y="2195852"/>
                  <a:pt x="3975100" y="2209800"/>
                </a:cubicBezTo>
                <a:cubicBezTo>
                  <a:pt x="3935186" y="2299606"/>
                  <a:pt x="3969659" y="2272087"/>
                  <a:pt x="3911600" y="2349500"/>
                </a:cubicBezTo>
                <a:cubicBezTo>
                  <a:pt x="3900824" y="2363868"/>
                  <a:pt x="3884998" y="2373802"/>
                  <a:pt x="3873500" y="2387600"/>
                </a:cubicBezTo>
                <a:cubicBezTo>
                  <a:pt x="3856221" y="2408335"/>
                  <a:pt x="3844212" y="2447299"/>
                  <a:pt x="3810000" y="2451100"/>
                </a:cubicBezTo>
                <a:cubicBezTo>
                  <a:pt x="3162356" y="2523060"/>
                  <a:pt x="3591044" y="2449218"/>
                  <a:pt x="3251200" y="2489200"/>
                </a:cubicBezTo>
                <a:cubicBezTo>
                  <a:pt x="3128480" y="2503638"/>
                  <a:pt x="3219053" y="2498810"/>
                  <a:pt x="3086100" y="2527300"/>
                </a:cubicBezTo>
                <a:cubicBezTo>
                  <a:pt x="3056830" y="2533572"/>
                  <a:pt x="3026727" y="2535079"/>
                  <a:pt x="2997200" y="2540000"/>
                </a:cubicBezTo>
                <a:cubicBezTo>
                  <a:pt x="2975908" y="2543549"/>
                  <a:pt x="2954772" y="2548017"/>
                  <a:pt x="2933700" y="2552700"/>
                </a:cubicBezTo>
                <a:cubicBezTo>
                  <a:pt x="2865486" y="2567859"/>
                  <a:pt x="2854212" y="2577282"/>
                  <a:pt x="2768600" y="2590800"/>
                </a:cubicBezTo>
                <a:cubicBezTo>
                  <a:pt x="2726576" y="2597435"/>
                  <a:pt x="2683771" y="2597877"/>
                  <a:pt x="2641600" y="2603500"/>
                </a:cubicBezTo>
                <a:cubicBezTo>
                  <a:pt x="2620204" y="2606353"/>
                  <a:pt x="2599392" y="2612651"/>
                  <a:pt x="2578100" y="2616200"/>
                </a:cubicBezTo>
                <a:cubicBezTo>
                  <a:pt x="2548573" y="2621121"/>
                  <a:pt x="2518651" y="2623545"/>
                  <a:pt x="2489200" y="2628900"/>
                </a:cubicBezTo>
                <a:cubicBezTo>
                  <a:pt x="2472027" y="2632022"/>
                  <a:pt x="2455439" y="2637814"/>
                  <a:pt x="2438400" y="2641600"/>
                </a:cubicBezTo>
                <a:cubicBezTo>
                  <a:pt x="2417328" y="2646283"/>
                  <a:pt x="2395841" y="2649065"/>
                  <a:pt x="2374900" y="2654300"/>
                </a:cubicBezTo>
                <a:cubicBezTo>
                  <a:pt x="2361913" y="2657547"/>
                  <a:pt x="2350031" y="2664964"/>
                  <a:pt x="2336800" y="2667000"/>
                </a:cubicBezTo>
                <a:cubicBezTo>
                  <a:pt x="2294750" y="2673469"/>
                  <a:pt x="2252133" y="2675467"/>
                  <a:pt x="2209800" y="2679700"/>
                </a:cubicBezTo>
                <a:cubicBezTo>
                  <a:pt x="2175308" y="2688323"/>
                  <a:pt x="2130050" y="2700493"/>
                  <a:pt x="2095500" y="2705100"/>
                </a:cubicBezTo>
                <a:cubicBezTo>
                  <a:pt x="1790255" y="2745799"/>
                  <a:pt x="2102842" y="2695410"/>
                  <a:pt x="1892300" y="2730500"/>
                </a:cubicBezTo>
                <a:lnTo>
                  <a:pt x="1320800" y="2705100"/>
                </a:lnTo>
                <a:cubicBezTo>
                  <a:pt x="1290916" y="2703376"/>
                  <a:pt x="1261651" y="2695706"/>
                  <a:pt x="1231900" y="2692400"/>
                </a:cubicBezTo>
                <a:cubicBezTo>
                  <a:pt x="1147118" y="2682980"/>
                  <a:pt x="1073701" y="2680850"/>
                  <a:pt x="990600" y="2667000"/>
                </a:cubicBezTo>
                <a:cubicBezTo>
                  <a:pt x="973383" y="2664131"/>
                  <a:pt x="957239" y="2655042"/>
                  <a:pt x="939800" y="2654300"/>
                </a:cubicBezTo>
                <a:cubicBezTo>
                  <a:pt x="757882" y="2646559"/>
                  <a:pt x="575733" y="2645833"/>
                  <a:pt x="393700" y="2641600"/>
                </a:cubicBezTo>
                <a:cubicBezTo>
                  <a:pt x="381000" y="2637367"/>
                  <a:pt x="368472" y="2632578"/>
                  <a:pt x="355600" y="2628900"/>
                </a:cubicBezTo>
                <a:cubicBezTo>
                  <a:pt x="338817" y="2624105"/>
                  <a:pt x="319601" y="2625451"/>
                  <a:pt x="304800" y="2616200"/>
                </a:cubicBezTo>
                <a:cubicBezTo>
                  <a:pt x="246562" y="2579801"/>
                  <a:pt x="260007" y="2564851"/>
                  <a:pt x="228600" y="2514600"/>
                </a:cubicBezTo>
                <a:cubicBezTo>
                  <a:pt x="189515" y="2452063"/>
                  <a:pt x="185267" y="2472608"/>
                  <a:pt x="152400" y="2400300"/>
                </a:cubicBezTo>
                <a:cubicBezTo>
                  <a:pt x="141321" y="2375926"/>
                  <a:pt x="138974" y="2348047"/>
                  <a:pt x="127000" y="2324100"/>
                </a:cubicBezTo>
                <a:cubicBezTo>
                  <a:pt x="118533" y="2307167"/>
                  <a:pt x="109058" y="2290701"/>
                  <a:pt x="101600" y="2273300"/>
                </a:cubicBezTo>
                <a:cubicBezTo>
                  <a:pt x="96327" y="2260995"/>
                  <a:pt x="94887" y="2247174"/>
                  <a:pt x="88900" y="2235200"/>
                </a:cubicBezTo>
                <a:cubicBezTo>
                  <a:pt x="82074" y="2221548"/>
                  <a:pt x="70326" y="2210752"/>
                  <a:pt x="63500" y="2197100"/>
                </a:cubicBezTo>
                <a:cubicBezTo>
                  <a:pt x="57513" y="2185126"/>
                  <a:pt x="54322" y="2171915"/>
                  <a:pt x="50800" y="2159000"/>
                </a:cubicBezTo>
                <a:cubicBezTo>
                  <a:pt x="41615" y="2125321"/>
                  <a:pt x="33867" y="2091267"/>
                  <a:pt x="25400" y="2057400"/>
                </a:cubicBezTo>
                <a:cubicBezTo>
                  <a:pt x="9453" y="1993613"/>
                  <a:pt x="18220" y="2023159"/>
                  <a:pt x="0" y="1968500"/>
                </a:cubicBezTo>
                <a:cubicBezTo>
                  <a:pt x="4233" y="1790700"/>
                  <a:pt x="4975" y="1612783"/>
                  <a:pt x="12700" y="1435100"/>
                </a:cubicBezTo>
                <a:cubicBezTo>
                  <a:pt x="13458" y="1417662"/>
                  <a:pt x="21614" y="1401339"/>
                  <a:pt x="25400" y="1384300"/>
                </a:cubicBezTo>
                <a:cubicBezTo>
                  <a:pt x="30083" y="1363228"/>
                  <a:pt x="34239" y="1342038"/>
                  <a:pt x="38100" y="1320800"/>
                </a:cubicBezTo>
                <a:cubicBezTo>
                  <a:pt x="41417" y="1302554"/>
                  <a:pt x="52860" y="1218628"/>
                  <a:pt x="63500" y="1193800"/>
                </a:cubicBezTo>
                <a:cubicBezTo>
                  <a:pt x="69513" y="1179771"/>
                  <a:pt x="80433" y="1168400"/>
                  <a:pt x="88900" y="1155700"/>
                </a:cubicBezTo>
                <a:cubicBezTo>
                  <a:pt x="106002" y="1053090"/>
                  <a:pt x="93457" y="1103929"/>
                  <a:pt x="127000" y="1003300"/>
                </a:cubicBezTo>
                <a:cubicBezTo>
                  <a:pt x="135467" y="977900"/>
                  <a:pt x="138625" y="950058"/>
                  <a:pt x="152400" y="927100"/>
                </a:cubicBezTo>
                <a:cubicBezTo>
                  <a:pt x="165100" y="905933"/>
                  <a:pt x="177417" y="884532"/>
                  <a:pt x="190500" y="863600"/>
                </a:cubicBezTo>
                <a:cubicBezTo>
                  <a:pt x="198590" y="850657"/>
                  <a:pt x="209074" y="839152"/>
                  <a:pt x="215900" y="825500"/>
                </a:cubicBezTo>
                <a:cubicBezTo>
                  <a:pt x="221887" y="813526"/>
                  <a:pt x="223327" y="799705"/>
                  <a:pt x="228600" y="787400"/>
                </a:cubicBezTo>
                <a:cubicBezTo>
                  <a:pt x="236058" y="769999"/>
                  <a:pt x="247353" y="754327"/>
                  <a:pt x="254000" y="736600"/>
                </a:cubicBezTo>
                <a:cubicBezTo>
                  <a:pt x="266207" y="704047"/>
                  <a:pt x="264048" y="678403"/>
                  <a:pt x="279400" y="647700"/>
                </a:cubicBezTo>
                <a:cubicBezTo>
                  <a:pt x="286226" y="634048"/>
                  <a:pt x="297974" y="623252"/>
                  <a:pt x="304800" y="609600"/>
                </a:cubicBezTo>
                <a:cubicBezTo>
                  <a:pt x="310787" y="597626"/>
                  <a:pt x="311513" y="583474"/>
                  <a:pt x="317500" y="571500"/>
                </a:cubicBezTo>
                <a:cubicBezTo>
                  <a:pt x="344729" y="517042"/>
                  <a:pt x="341678" y="545857"/>
                  <a:pt x="381000" y="495300"/>
                </a:cubicBezTo>
                <a:cubicBezTo>
                  <a:pt x="399742" y="471203"/>
                  <a:pt x="406400" y="436033"/>
                  <a:pt x="431800" y="419100"/>
                </a:cubicBezTo>
                <a:cubicBezTo>
                  <a:pt x="561674" y="332517"/>
                  <a:pt x="346988" y="471862"/>
                  <a:pt x="533400" y="368300"/>
                </a:cubicBezTo>
                <a:cubicBezTo>
                  <a:pt x="551903" y="358021"/>
                  <a:pt x="565822" y="340702"/>
                  <a:pt x="584200" y="330200"/>
                </a:cubicBezTo>
                <a:cubicBezTo>
                  <a:pt x="595823" y="323558"/>
                  <a:pt x="609719" y="322075"/>
                  <a:pt x="622300" y="317500"/>
                </a:cubicBezTo>
                <a:cubicBezTo>
                  <a:pt x="656292" y="305139"/>
                  <a:pt x="689908" y="291761"/>
                  <a:pt x="723900" y="279400"/>
                </a:cubicBezTo>
                <a:cubicBezTo>
                  <a:pt x="736481" y="274825"/>
                  <a:pt x="749571" y="271672"/>
                  <a:pt x="762000" y="266700"/>
                </a:cubicBezTo>
                <a:cubicBezTo>
                  <a:pt x="836463" y="236915"/>
                  <a:pt x="836124" y="228196"/>
                  <a:pt x="901700" y="215900"/>
                </a:cubicBezTo>
                <a:cubicBezTo>
                  <a:pt x="952319" y="206409"/>
                  <a:pt x="1004581" y="204648"/>
                  <a:pt x="1054100" y="190500"/>
                </a:cubicBezTo>
                <a:cubicBezTo>
                  <a:pt x="1083733" y="182033"/>
                  <a:pt x="1112865" y="171558"/>
                  <a:pt x="1143000" y="165100"/>
                </a:cubicBezTo>
                <a:cubicBezTo>
                  <a:pt x="1206347" y="151526"/>
                  <a:pt x="1331521" y="144098"/>
                  <a:pt x="1384300" y="139700"/>
                </a:cubicBezTo>
                <a:cubicBezTo>
                  <a:pt x="1561220" y="104316"/>
                  <a:pt x="1492056" y="113115"/>
                  <a:pt x="1828800" y="139700"/>
                </a:cubicBezTo>
                <a:cubicBezTo>
                  <a:pt x="1863601" y="142447"/>
                  <a:pt x="1930400" y="165100"/>
                  <a:pt x="1930400" y="165100"/>
                </a:cubicBezTo>
                <a:cubicBezTo>
                  <a:pt x="1947333" y="177800"/>
                  <a:pt x="1961547" y="195339"/>
                  <a:pt x="1981200" y="203200"/>
                </a:cubicBezTo>
                <a:cubicBezTo>
                  <a:pt x="2005109" y="212763"/>
                  <a:pt x="2032418" y="209655"/>
                  <a:pt x="2057400" y="215900"/>
                </a:cubicBezTo>
                <a:cubicBezTo>
                  <a:pt x="2066583" y="218196"/>
                  <a:pt x="2074333" y="224367"/>
                  <a:pt x="2082800" y="228600"/>
                </a:cubicBezTo>
                <a:lnTo>
                  <a:pt x="2108200" y="228600"/>
                </a:lnTo>
                <a:lnTo>
                  <a:pt x="2425700" y="101600"/>
                </a:lnTo>
                <a:lnTo>
                  <a:pt x="2184400" y="2159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12" y="1412776"/>
            <a:ext cx="7344815" cy="511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75" y="1412776"/>
            <a:ext cx="727569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74" y="1392862"/>
            <a:ext cx="7314853" cy="513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9712" y="80051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http://www.ibm.com/developerworks/cn/rational/r-ucm-bp/5134.html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9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可能的原因</a:t>
            </a:r>
            <a:endParaRPr lang="zh-CN" altLang="en-US" dirty="0"/>
          </a:p>
        </p:txBody>
      </p:sp>
      <p:pic>
        <p:nvPicPr>
          <p:cNvPr id="5122" name="Picture 2" descr="C:\Users\Attention\Downloads\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91816"/>
            <a:ext cx="6264696" cy="52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ClearCase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r>
              <a:rPr lang="zh-CN" altLang="en-US" dirty="0" smtClean="0"/>
              <a:t>但为了表示分支的概念，增加了很多新的概念比如流，理解上困难</a:t>
            </a:r>
            <a:endParaRPr lang="en-US" altLang="zh-CN" dirty="0" smtClean="0"/>
          </a:p>
          <a:p>
            <a:r>
              <a:rPr lang="zh-CN" altLang="en-US" dirty="0"/>
              <a:t>分支</a:t>
            </a:r>
            <a:r>
              <a:rPr lang="zh-CN" altLang="en-US" dirty="0" smtClean="0"/>
              <a:t>的历史</a:t>
            </a:r>
            <a:r>
              <a:rPr lang="zh-CN" altLang="en-US" dirty="0"/>
              <a:t>是和流绑定</a:t>
            </a:r>
            <a:r>
              <a:rPr lang="zh-CN" altLang="en-US" dirty="0" smtClean="0"/>
              <a:t>的，删除会丢失部分历史视图</a:t>
            </a:r>
            <a:endParaRPr lang="en-US" altLang="zh-CN" dirty="0" smtClean="0"/>
          </a:p>
          <a:p>
            <a:r>
              <a:rPr lang="zh-CN" altLang="en-US" dirty="0"/>
              <a:t>因为和</a:t>
            </a:r>
            <a:r>
              <a:rPr lang="zh-CN" altLang="en-US" dirty="0" smtClean="0"/>
              <a:t>其他工具整合，配置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使用都不容易</a:t>
            </a:r>
            <a:endParaRPr lang="en-US" altLang="zh-CN" dirty="0" smtClean="0"/>
          </a:p>
          <a:p>
            <a:r>
              <a:rPr lang="zh-CN" altLang="en-US" dirty="0"/>
              <a:t>收费</a:t>
            </a:r>
          </a:p>
        </p:txBody>
      </p:sp>
    </p:spTree>
    <p:extLst>
      <p:ext uri="{BB962C8B-B14F-4D97-AF65-F5344CB8AC3E}">
        <p14:creationId xmlns:p14="http://schemas.microsoft.com/office/powerpoint/2010/main" val="2243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5832647" cy="661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860425" y="1628775"/>
            <a:ext cx="8283575" cy="48244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入门难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命令有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多个，常用的有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多个</a:t>
            </a:r>
            <a:endParaRPr lang="en-US" altLang="zh-CN" dirty="0" smtClean="0"/>
          </a:p>
          <a:p>
            <a:pPr lvl="1"/>
            <a:r>
              <a:rPr lang="zh-CN" altLang="en-US" dirty="0"/>
              <a:t>现有</a:t>
            </a:r>
            <a:r>
              <a:rPr lang="zh-CN" altLang="en-US" dirty="0" smtClean="0"/>
              <a:t>资料都是基于命令来编写的，</a:t>
            </a:r>
            <a:r>
              <a:rPr lang="zh-CN" altLang="en-US" dirty="0"/>
              <a:t>没有</a:t>
            </a:r>
            <a:r>
              <a:rPr lang="zh-CN" altLang="en-US" dirty="0" smtClean="0"/>
              <a:t>专门针对原理性的介绍</a:t>
            </a:r>
            <a:endParaRPr lang="en-US" altLang="zh-CN" dirty="0" smtClean="0"/>
          </a:p>
          <a:p>
            <a:r>
              <a:rPr lang="zh-CN" altLang="en-US" dirty="0" smtClean="0"/>
              <a:t>界面不直观</a:t>
            </a:r>
            <a:endParaRPr lang="en-US" altLang="zh-CN" dirty="0" smtClean="0"/>
          </a:p>
          <a:p>
            <a:pPr lvl="1"/>
            <a:r>
              <a:rPr lang="zh-CN" altLang="en-US" dirty="0"/>
              <a:t>现有</a:t>
            </a:r>
            <a:r>
              <a:rPr lang="zh-CN" altLang="en-US" dirty="0" smtClean="0"/>
              <a:t>软件，界面不直观，分支图很难看</a:t>
            </a:r>
            <a:endParaRPr lang="en-US" altLang="zh-CN" dirty="0" smtClean="0"/>
          </a:p>
          <a:p>
            <a:pPr lvl="1"/>
            <a:r>
              <a:rPr lang="zh-CN" altLang="en-US" dirty="0"/>
              <a:t>只有深刻理解了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内核，才能用的比较顺手</a:t>
            </a:r>
            <a:endParaRPr lang="en-US" altLang="zh-CN" dirty="0" smtClean="0"/>
          </a:p>
          <a:p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err="1" smtClean="0"/>
              <a:t>Gitolite</a:t>
            </a:r>
            <a:r>
              <a:rPr lang="zh-CN" altLang="en-US" dirty="0" smtClean="0"/>
              <a:t>等开源服务器，正在改善</a:t>
            </a:r>
            <a:endParaRPr lang="en-US" altLang="zh-CN" dirty="0" smtClean="0"/>
          </a:p>
          <a:p>
            <a:r>
              <a:rPr lang="zh-CN" altLang="en-US" dirty="0" smtClean="0"/>
              <a:t>模块问题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err="1" smtClean="0"/>
              <a:t>Girret</a:t>
            </a:r>
            <a:r>
              <a:rPr lang="zh-CN" altLang="en-US" dirty="0" smtClean="0"/>
              <a:t>、子模块、子树等手段来解决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03266"/>
            <a:ext cx="7560840" cy="5067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GitK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5" y="1412776"/>
            <a:ext cx="77628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8640"/>
            <a:ext cx="8568952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2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GitExtentions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15491"/>
            <a:ext cx="7616527" cy="556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338"/>
            <a:ext cx="8504436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5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TortoiesGit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704856" cy="554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9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1"/>
            <a:ext cx="7704856" cy="665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2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SeeGit</a:t>
            </a:r>
            <a:endParaRPr lang="zh-CN" altLang="en-US" dirty="0"/>
          </a:p>
        </p:txBody>
      </p:sp>
      <p:pic>
        <p:nvPicPr>
          <p:cNvPr id="16386" name="Picture 2" descr="see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84776" cy="54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578864"/>
            <a:ext cx="3888432" cy="458644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cap="none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 smtClean="0"/>
              <a:t>a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具有相当的潜力</a:t>
            </a:r>
            <a:endParaRPr lang="en-US" altLang="zh-CN" dirty="0" smtClean="0"/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有很多款</a:t>
            </a:r>
            <a:r>
              <a:rPr lang="en-US" altLang="zh-CN" dirty="0" err="1" smtClean="0"/>
              <a:t>Git工具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en-US" altLang="zh-CN" dirty="0" err="1" smtClean="0"/>
              <a:t>推广需要简洁深入的文档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17588"/>
            <a:ext cx="4208303" cy="53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1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en-US" altLang="zh-CN" dirty="0" err="1"/>
              <a:t>nGit</a:t>
            </a:r>
            <a:r>
              <a:rPr lang="zh-CN" altLang="en-US" dirty="0"/>
              <a:t>设计理念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采用跨平台框架开发</a:t>
            </a:r>
            <a:endParaRPr lang="en-US" altLang="zh-CN" dirty="0" smtClean="0"/>
          </a:p>
          <a:p>
            <a:r>
              <a:rPr lang="zh-CN" altLang="en-US" dirty="0"/>
              <a:t>先开发单独</a:t>
            </a:r>
            <a:r>
              <a:rPr lang="zh-CN" altLang="en-US" dirty="0" smtClean="0"/>
              <a:t>工具，后开发与</a:t>
            </a:r>
            <a:r>
              <a:rPr lang="en-US" altLang="zh-CN" dirty="0" smtClean="0"/>
              <a:t>VS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</a:t>
            </a:r>
            <a:r>
              <a:rPr lang="en-US" altLang="zh-CN" dirty="0" err="1" smtClean="0"/>
              <a:t>exploer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视图分支管理界面</a:t>
            </a:r>
            <a:endParaRPr lang="en-US" altLang="zh-CN" dirty="0" smtClean="0"/>
          </a:p>
          <a:p>
            <a:r>
              <a:rPr lang="zh-CN" altLang="en-US" dirty="0" smtClean="0"/>
              <a:t>所见即所得，拖放操作</a:t>
            </a:r>
            <a:endParaRPr lang="en-US" altLang="zh-CN" dirty="0" smtClean="0"/>
          </a:p>
          <a:p>
            <a:r>
              <a:rPr lang="zh-CN" altLang="en-US" dirty="0" smtClean="0"/>
              <a:t>文件提交，采用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图标形式直接显示本地、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区，数据库的差别</a:t>
            </a:r>
            <a:endParaRPr lang="en-US" altLang="zh-CN" dirty="0" smtClean="0"/>
          </a:p>
          <a:p>
            <a:r>
              <a:rPr lang="zh-CN" altLang="en-US" dirty="0"/>
              <a:t>文件</a:t>
            </a:r>
            <a:r>
              <a:rPr lang="zh-CN" altLang="en-US" dirty="0" smtClean="0"/>
              <a:t>比较、冲突解决，采用</a:t>
            </a:r>
            <a:r>
              <a:rPr lang="en-US" altLang="zh-CN" dirty="0" smtClean="0"/>
              <a:t>Kdiff3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BeyonCompare</a:t>
            </a:r>
            <a:r>
              <a:rPr lang="zh-CN" altLang="en-US" dirty="0" smtClean="0"/>
              <a:t>类似界面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5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文件提交</a:t>
            </a:r>
            <a:endParaRPr lang="zh-CN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99468"/>
            <a:ext cx="6336704" cy="564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引用对象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776864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8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分支管理界面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65946"/>
            <a:ext cx="7481837" cy="576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7001594" cy="62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8244"/>
            <a:ext cx="6912768" cy="625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9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2" y="548680"/>
            <a:ext cx="8587894" cy="58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17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7828" y="217116"/>
            <a:ext cx="7772400" cy="914400"/>
          </a:xfrm>
        </p:spPr>
        <p:txBody>
          <a:bodyPr/>
          <a:lstStyle/>
          <a:p>
            <a:r>
              <a:rPr lang="en-US" altLang="zh-CN" dirty="0" err="1" smtClean="0"/>
              <a:t>nGit</a:t>
            </a:r>
            <a:r>
              <a:rPr lang="zh-CN" altLang="en-US" dirty="0" smtClean="0"/>
              <a:t>开发计划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560840" cy="587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2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3348984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黄铭伟 </a:t>
            </a:r>
            <a:r>
              <a:rPr lang="en-US" altLang="zh-CN" dirty="0" smtClean="0"/>
              <a:t>User Story </a:t>
            </a:r>
            <a:r>
              <a:rPr lang="zh-CN" altLang="en-US" dirty="0" smtClean="0"/>
              <a:t>的建议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肖悦天 对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提出的修改建议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0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文件存储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35796" y="4092639"/>
            <a:ext cx="5274310" cy="233235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35796" y="1357040"/>
            <a:ext cx="5274310" cy="239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548" y="20608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快照文件系统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479715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差异文件系统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SVN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ClearCase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pic>
        <p:nvPicPr>
          <p:cNvPr id="3" name="图片 2" descr="http://www.worldhello.net/wpfiles/2010/11/git-st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20130"/>
            <a:ext cx="741682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1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分支图示简化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8481"/>
            <a:ext cx="3960440" cy="260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58481"/>
            <a:ext cx="4176464" cy="260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9" y="4077072"/>
            <a:ext cx="3956992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4813026" y="4077072"/>
            <a:ext cx="4151462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580" y="13353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12863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42210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42210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分支操作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3384376" cy="1872207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3324288"/>
            <a:ext cx="3384376" cy="15448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539485" y="5013176"/>
            <a:ext cx="3384443" cy="172805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268760"/>
            <a:ext cx="4745632" cy="282796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4283968" y="4293096"/>
            <a:ext cx="4745632" cy="2448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1580" y="13353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33329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888" y="50131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992" y="13353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1783</TotalTime>
  <Words>458</Words>
  <Application>Microsoft Office PowerPoint</Application>
  <PresentationFormat>全屏显示(4:3)</PresentationFormat>
  <Paragraphs>108</Paragraphs>
  <Slides>55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穿越</vt:lpstr>
      <vt:lpstr>Git Feasibility Study Report</vt:lpstr>
      <vt:lpstr>1.1什么是Git </vt:lpstr>
      <vt:lpstr>Tree对象</vt:lpstr>
      <vt:lpstr>Commit对象</vt:lpstr>
      <vt:lpstr>引用对象</vt:lpstr>
      <vt:lpstr>文件存储</vt:lpstr>
      <vt:lpstr>文件操作</vt:lpstr>
      <vt:lpstr>分支图示简化</vt:lpstr>
      <vt:lpstr>分支操作</vt:lpstr>
      <vt:lpstr>分支与工作区</vt:lpstr>
      <vt:lpstr>1.2 分支管理--合并</vt:lpstr>
      <vt:lpstr>分支Rebase</vt:lpstr>
      <vt:lpstr>1.3远程分支</vt:lpstr>
      <vt:lpstr>PowerPoint 演示文稿</vt:lpstr>
      <vt:lpstr>PowerPoint 演示文稿</vt:lpstr>
      <vt:lpstr>PowerPoint 演示文稿</vt:lpstr>
      <vt:lpstr>1.4 分支工作流—长期分支</vt:lpstr>
      <vt:lpstr>特性分支</vt:lpstr>
      <vt:lpstr>1.5合作模式—集中式</vt:lpstr>
      <vt:lpstr>集成管理+代码审核</vt:lpstr>
      <vt:lpstr>司令官副官模式</vt:lpstr>
      <vt:lpstr>2 为什么用Git</vt:lpstr>
      <vt:lpstr>项目举例</vt:lpstr>
      <vt:lpstr>SVN差异文件系统的问题</vt:lpstr>
      <vt:lpstr>SVN分支管理—操作</vt:lpstr>
      <vt:lpstr>SVN分支管理—视图1</vt:lpstr>
      <vt:lpstr>SVN分支管理—视图2</vt:lpstr>
      <vt:lpstr>SVN分支管理—视图3</vt:lpstr>
      <vt:lpstr>SVN的问题</vt:lpstr>
      <vt:lpstr>ClearCase 组件及版本</vt:lpstr>
      <vt:lpstr>ClearCase Base工作模式</vt:lpstr>
      <vt:lpstr>ClearCase 基线</vt:lpstr>
      <vt:lpstr>ClearCase UCM工作模式</vt:lpstr>
      <vt:lpstr>限制</vt:lpstr>
      <vt:lpstr>操作</vt:lpstr>
      <vt:lpstr>可能的原因</vt:lpstr>
      <vt:lpstr>ClearCase的问题</vt:lpstr>
      <vt:lpstr>Git</vt:lpstr>
      <vt:lpstr>3 Git存在的问题</vt:lpstr>
      <vt:lpstr>GitK 1</vt:lpstr>
      <vt:lpstr>PowerPoint 演示文稿</vt:lpstr>
      <vt:lpstr>GitExtentions</vt:lpstr>
      <vt:lpstr>PowerPoint 演示文稿</vt:lpstr>
      <vt:lpstr>TortoiesGit</vt:lpstr>
      <vt:lpstr>PowerPoint 演示文稿</vt:lpstr>
      <vt:lpstr>SeeGit</vt:lpstr>
      <vt:lpstr>思考</vt:lpstr>
      <vt:lpstr>4 nGit设计理念</vt:lpstr>
      <vt:lpstr>文件提交</vt:lpstr>
      <vt:lpstr>分支管理界面</vt:lpstr>
      <vt:lpstr>PowerPoint 演示文稿</vt:lpstr>
      <vt:lpstr>PowerPoint 演示文稿</vt:lpstr>
      <vt:lpstr>PowerPoint 演示文稿</vt:lpstr>
      <vt:lpstr>nGit开发计划</vt:lpstr>
      <vt:lpstr>感谢大家！  黄铭伟 User Story 的建议 肖悦天 对PPT提出的修改建议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Feasibility Study Report</dc:title>
  <dc:creator>NHN</dc:creator>
  <cp:lastModifiedBy>Attention</cp:lastModifiedBy>
  <cp:revision>57</cp:revision>
  <dcterms:created xsi:type="dcterms:W3CDTF">2012-06-19T06:02:21Z</dcterms:created>
  <dcterms:modified xsi:type="dcterms:W3CDTF">2012-06-29T04:36:29Z</dcterms:modified>
</cp:coreProperties>
</file>