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Hanken Grotesk" panose="020B0604020202020204" charset="0"/>
      <p:regular r:id="rId21"/>
      <p:bold r:id="rId22"/>
      <p:italic r:id="rId23"/>
      <p:boldItalic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Poppins ExtraBold" panose="00000900000000000000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1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dbb91d12b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20dbb91d12b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e03fb31e2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0e03fb31e2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0e16d8d84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0e16d8d84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0dbb91d12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0dbb91d12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e03fb31e2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0e03fb31e2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e16d8d84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e16d8d84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0dbb91d12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0dbb91d12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0dbb91d12b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0dbb91d12b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0e03fb31e2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0e03fb31e2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e03fb31e2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0e03fb31e2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dbb91d12b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20dbb91d12b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dbb91d12b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dbb91d12b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dbb91d12b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dbb91d12b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dbb91d12b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dbb91d12b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dbb91d12b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0dbb91d12b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dbb91d12b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0dbb91d12b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0e03fb31e2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0e03fb31e2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e03fb31e2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0e03fb31e2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806750"/>
            <a:ext cx="6350100" cy="13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21750"/>
            <a:ext cx="6350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5129550" y="-1185625"/>
            <a:ext cx="5286000" cy="6725250"/>
            <a:chOff x="5129550" y="-1185625"/>
            <a:chExt cx="5286000" cy="6725250"/>
          </a:xfrm>
        </p:grpSpPr>
        <p:sp>
          <p:nvSpPr>
            <p:cNvPr id="13" name="Google Shape;13;p2"/>
            <p:cNvSpPr/>
            <p:nvPr/>
          </p:nvSpPr>
          <p:spPr>
            <a:xfrm>
              <a:off x="5129550" y="-1185625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4;p2"/>
            <p:cNvCxnSpPr/>
            <p:nvPr/>
          </p:nvCxnSpPr>
          <p:spPr>
            <a:xfrm>
              <a:off x="7830375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5381100" y="0"/>
            <a:ext cx="3763200" cy="48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22375" y="448051"/>
            <a:ext cx="22461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1"/>
          </p:nvPr>
        </p:nvSpPr>
        <p:spPr>
          <a:xfrm>
            <a:off x="722375" y="1422025"/>
            <a:ext cx="22461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>
            <a:spLocks noGrp="1"/>
          </p:cNvSpPr>
          <p:nvPr>
            <p:ph type="pic" idx="2"/>
          </p:nvPr>
        </p:nvSpPr>
        <p:spPr>
          <a:xfrm>
            <a:off x="5884700" y="480600"/>
            <a:ext cx="3259500" cy="46629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1"/>
          <p:cNvSpPr>
            <a:spLocks noGrp="1"/>
          </p:cNvSpPr>
          <p:nvPr>
            <p:ph type="pic" idx="3"/>
          </p:nvPr>
        </p:nvSpPr>
        <p:spPr>
          <a:xfrm>
            <a:off x="3690500" y="480626"/>
            <a:ext cx="2194200" cy="46629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1"/>
          <p:cNvSpPr>
            <a:spLocks noGrp="1"/>
          </p:cNvSpPr>
          <p:nvPr>
            <p:ph type="pic" idx="4"/>
          </p:nvPr>
        </p:nvSpPr>
        <p:spPr>
          <a:xfrm>
            <a:off x="356100" y="3069325"/>
            <a:ext cx="3334500" cy="207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0" y="0"/>
            <a:ext cx="4186500" cy="32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6039850" y="2352950"/>
            <a:ext cx="2391000" cy="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ubTitle" idx="1"/>
          </p:nvPr>
        </p:nvSpPr>
        <p:spPr>
          <a:xfrm>
            <a:off x="6039850" y="3282652"/>
            <a:ext cx="23910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>
            <a:spLocks noGrp="1"/>
          </p:cNvSpPr>
          <p:nvPr>
            <p:ph type="pic" idx="2"/>
          </p:nvPr>
        </p:nvSpPr>
        <p:spPr>
          <a:xfrm>
            <a:off x="3640625" y="456000"/>
            <a:ext cx="3567600" cy="15927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2"/>
          <p:cNvSpPr>
            <a:spLocks noGrp="1"/>
          </p:cNvSpPr>
          <p:nvPr>
            <p:ph type="pic" idx="3"/>
          </p:nvPr>
        </p:nvSpPr>
        <p:spPr>
          <a:xfrm>
            <a:off x="456400" y="456000"/>
            <a:ext cx="3187500" cy="4687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2"/>
          <p:cNvSpPr>
            <a:spLocks noGrp="1"/>
          </p:cNvSpPr>
          <p:nvPr>
            <p:ph type="pic" idx="4"/>
          </p:nvPr>
        </p:nvSpPr>
        <p:spPr>
          <a:xfrm>
            <a:off x="3643800" y="2048575"/>
            <a:ext cx="2104500" cy="309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13225" y="3623500"/>
            <a:ext cx="7717500" cy="9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 rot="10800000" flipH="1">
            <a:off x="4741200" y="-9200"/>
            <a:ext cx="44028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 rot="10800000">
            <a:off x="-3280900" y="4770125"/>
            <a:ext cx="68769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"/>
          </p:nvPr>
        </p:nvSpPr>
        <p:spPr>
          <a:xfrm>
            <a:off x="1213725" y="2173281"/>
            <a:ext cx="31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2"/>
          </p:nvPr>
        </p:nvSpPr>
        <p:spPr>
          <a:xfrm>
            <a:off x="4789822" y="2173276"/>
            <a:ext cx="329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3"/>
          </p:nvPr>
        </p:nvSpPr>
        <p:spPr>
          <a:xfrm>
            <a:off x="1213725" y="3529325"/>
            <a:ext cx="31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4"/>
          </p:nvPr>
        </p:nvSpPr>
        <p:spPr>
          <a:xfrm>
            <a:off x="4789821" y="3529325"/>
            <a:ext cx="329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5"/>
          </p:nvPr>
        </p:nvSpPr>
        <p:spPr>
          <a:xfrm>
            <a:off x="1213728" y="1881829"/>
            <a:ext cx="3186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6"/>
          </p:nvPr>
        </p:nvSpPr>
        <p:spPr>
          <a:xfrm>
            <a:off x="1213728" y="3237942"/>
            <a:ext cx="3186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7"/>
          </p:nvPr>
        </p:nvSpPr>
        <p:spPr>
          <a:xfrm>
            <a:off x="4789791" y="1881825"/>
            <a:ext cx="3292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8"/>
          </p:nvPr>
        </p:nvSpPr>
        <p:spPr>
          <a:xfrm>
            <a:off x="4789791" y="3237942"/>
            <a:ext cx="3292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71650" y="2233987"/>
            <a:ext cx="24324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2"/>
          </p:nvPr>
        </p:nvSpPr>
        <p:spPr>
          <a:xfrm>
            <a:off x="3385000" y="2233997"/>
            <a:ext cx="24324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3"/>
          </p:nvPr>
        </p:nvSpPr>
        <p:spPr>
          <a:xfrm>
            <a:off x="771650" y="3836800"/>
            <a:ext cx="24324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4"/>
          </p:nvPr>
        </p:nvSpPr>
        <p:spPr>
          <a:xfrm>
            <a:off x="3385011" y="3836801"/>
            <a:ext cx="24324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5"/>
          </p:nvPr>
        </p:nvSpPr>
        <p:spPr>
          <a:xfrm>
            <a:off x="5998350" y="2233994"/>
            <a:ext cx="24324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ubTitle" idx="6"/>
          </p:nvPr>
        </p:nvSpPr>
        <p:spPr>
          <a:xfrm>
            <a:off x="5998373" y="3836801"/>
            <a:ext cx="24324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7"/>
          </p:nvPr>
        </p:nvSpPr>
        <p:spPr>
          <a:xfrm>
            <a:off x="771650" y="1953398"/>
            <a:ext cx="24324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8"/>
          </p:nvPr>
        </p:nvSpPr>
        <p:spPr>
          <a:xfrm>
            <a:off x="3386200" y="1953400"/>
            <a:ext cx="2430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9"/>
          </p:nvPr>
        </p:nvSpPr>
        <p:spPr>
          <a:xfrm>
            <a:off x="5998350" y="1953400"/>
            <a:ext cx="2430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13"/>
          </p:nvPr>
        </p:nvSpPr>
        <p:spPr>
          <a:xfrm>
            <a:off x="771650" y="3527060"/>
            <a:ext cx="24324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14"/>
          </p:nvPr>
        </p:nvSpPr>
        <p:spPr>
          <a:xfrm>
            <a:off x="3386200" y="3527057"/>
            <a:ext cx="2430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15"/>
          </p:nvPr>
        </p:nvSpPr>
        <p:spPr>
          <a:xfrm>
            <a:off x="5998350" y="3527054"/>
            <a:ext cx="24324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/>
          <p:nvPr/>
        </p:nvSpPr>
        <p:spPr>
          <a:xfrm rot="10800000">
            <a:off x="5282375" y="-797000"/>
            <a:ext cx="47868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 rot="10800000" flipH="1">
            <a:off x="-7325" y="4970600"/>
            <a:ext cx="9155100" cy="24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 hasCustomPrompt="1"/>
          </p:nvPr>
        </p:nvSpPr>
        <p:spPr>
          <a:xfrm>
            <a:off x="2315000" y="2070788"/>
            <a:ext cx="5440800" cy="1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5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2315000" y="2999513"/>
            <a:ext cx="54408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6"/>
          <p:cNvGrpSpPr/>
          <p:nvPr/>
        </p:nvGrpSpPr>
        <p:grpSpPr>
          <a:xfrm>
            <a:off x="-1106200" y="-1280125"/>
            <a:ext cx="5286000" cy="6819750"/>
            <a:chOff x="-1106200" y="-1280125"/>
            <a:chExt cx="5286000" cy="6819750"/>
          </a:xfrm>
        </p:grpSpPr>
        <p:sp>
          <p:nvSpPr>
            <p:cNvPr id="131" name="Google Shape;131;p16"/>
            <p:cNvSpPr/>
            <p:nvPr/>
          </p:nvSpPr>
          <p:spPr>
            <a:xfrm>
              <a:off x="-1106200" y="-1280125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2" name="Google Shape;132;p16"/>
            <p:cNvCxnSpPr/>
            <p:nvPr/>
          </p:nvCxnSpPr>
          <p:spPr>
            <a:xfrm>
              <a:off x="1270125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/>
          <p:nvPr/>
        </p:nvSpPr>
        <p:spPr>
          <a:xfrm rot="10800000" flipH="1">
            <a:off x="-7325" y="-14400"/>
            <a:ext cx="514200" cy="517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 rot="10800000">
            <a:off x="-4598200" y="4770125"/>
            <a:ext cx="68769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 rot="10800000" flipH="1">
            <a:off x="-7325" y="75"/>
            <a:ext cx="9154200" cy="272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1983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/>
          <p:nvPr/>
        </p:nvSpPr>
        <p:spPr>
          <a:xfrm rot="10800000">
            <a:off x="5112875" y="4756375"/>
            <a:ext cx="68769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615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/>
          <p:nvPr/>
        </p:nvSpPr>
        <p:spPr>
          <a:xfrm rot="-5400000">
            <a:off x="6985425" y="-1097000"/>
            <a:ext cx="43836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-6850" y="4845925"/>
            <a:ext cx="9150900" cy="29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-6850" y="2746250"/>
            <a:ext cx="9150900" cy="239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7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7357575" y="-797000"/>
            <a:ext cx="25551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10800000" flipH="1">
            <a:off x="-725" y="3007608"/>
            <a:ext cx="9148500" cy="213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720000" y="1363375"/>
            <a:ext cx="77040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195300" y="-7970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 flipH="1">
            <a:off x="225" y="4231000"/>
            <a:ext cx="9187200" cy="94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1024850" y="857925"/>
            <a:ext cx="39612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4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1"/>
          </p:nvPr>
        </p:nvSpPr>
        <p:spPr>
          <a:xfrm>
            <a:off x="1024850" y="1602238"/>
            <a:ext cx="39612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1024850" y="3307150"/>
            <a:ext cx="4108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/>
              </a:rPr>
              <a:t>Slidesgo</a:t>
            </a:r>
            <a:r>
              <a:rPr lang="en" sz="1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/>
              </a:rPr>
              <a:t>Flaticon</a:t>
            </a:r>
            <a:r>
              <a:rPr lang="en" sz="1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/>
              </a:rPr>
              <a:t>Freepik</a:t>
            </a:r>
            <a:r>
              <a:rPr lang="en" sz="1000" b="0" i="0" u="sng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000" b="1" i="0" u="sng" strike="noStrike" cap="none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2774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"/>
          </p:nvPr>
        </p:nvSpPr>
        <p:spPr>
          <a:xfrm>
            <a:off x="713250" y="1424725"/>
            <a:ext cx="2377500" cy="3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/>
          <p:nvPr/>
        </p:nvSpPr>
        <p:spPr>
          <a:xfrm rot="10800000" flipH="1">
            <a:off x="8660350" y="-10300"/>
            <a:ext cx="514200" cy="515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22"/>
          <p:cNvCxnSpPr/>
          <p:nvPr/>
        </p:nvCxnSpPr>
        <p:spPr>
          <a:xfrm rot="10800000">
            <a:off x="150" y="217825"/>
            <a:ext cx="919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2"/>
          <p:cNvSpPr/>
          <p:nvPr/>
        </p:nvSpPr>
        <p:spPr>
          <a:xfrm>
            <a:off x="4947100" y="-1893175"/>
            <a:ext cx="5286000" cy="2338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32004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1"/>
          </p:nvPr>
        </p:nvSpPr>
        <p:spPr>
          <a:xfrm>
            <a:off x="1388425" y="1088000"/>
            <a:ext cx="59388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/>
          <p:nvPr/>
        </p:nvSpPr>
        <p:spPr>
          <a:xfrm rot="10800000" flipH="1">
            <a:off x="-7325" y="-10300"/>
            <a:ext cx="514200" cy="515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3"/>
          <p:cNvCxnSpPr/>
          <p:nvPr/>
        </p:nvCxnSpPr>
        <p:spPr>
          <a:xfrm>
            <a:off x="8430775" y="-82075"/>
            <a:ext cx="0" cy="56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1820350" y="1949700"/>
            <a:ext cx="6610500" cy="17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-725" y="0"/>
            <a:ext cx="1297800" cy="51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>
            <a:off x="7216750" y="5539625"/>
            <a:ext cx="176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24"/>
          <p:cNvGrpSpPr/>
          <p:nvPr/>
        </p:nvGrpSpPr>
        <p:grpSpPr>
          <a:xfrm>
            <a:off x="-53125" y="1114800"/>
            <a:ext cx="10250427" cy="5247350"/>
            <a:chOff x="34350" y="1114800"/>
            <a:chExt cx="10163025" cy="5247350"/>
          </a:xfrm>
        </p:grpSpPr>
        <p:sp>
          <p:nvSpPr>
            <p:cNvPr id="170" name="Google Shape;170;p24"/>
            <p:cNvSpPr/>
            <p:nvPr/>
          </p:nvSpPr>
          <p:spPr>
            <a:xfrm>
              <a:off x="4911375" y="4023950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" name="Google Shape;171;p24"/>
            <p:cNvCxnSpPr/>
            <p:nvPr/>
          </p:nvCxnSpPr>
          <p:spPr>
            <a:xfrm rot="10800000">
              <a:off x="34350" y="1114800"/>
              <a:ext cx="9323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72" name="Google Shape;172;p24"/>
          <p:cNvSpPr/>
          <p:nvPr/>
        </p:nvSpPr>
        <p:spPr>
          <a:xfrm>
            <a:off x="1820350" y="152037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713225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subTitle" idx="1"/>
          </p:nvPr>
        </p:nvSpPr>
        <p:spPr>
          <a:xfrm>
            <a:off x="713225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25"/>
          <p:cNvGrpSpPr/>
          <p:nvPr/>
        </p:nvGrpSpPr>
        <p:grpSpPr>
          <a:xfrm>
            <a:off x="6389300" y="-4411950"/>
            <a:ext cx="3254700" cy="9951575"/>
            <a:chOff x="6389300" y="-4411950"/>
            <a:chExt cx="3254700" cy="9951575"/>
          </a:xfrm>
        </p:grpSpPr>
        <p:cxnSp>
          <p:nvCxnSpPr>
            <p:cNvPr id="178" name="Google Shape;178;p25"/>
            <p:cNvCxnSpPr/>
            <p:nvPr/>
          </p:nvCxnSpPr>
          <p:spPr>
            <a:xfrm>
              <a:off x="8016650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9" name="Google Shape;179;p25"/>
            <p:cNvSpPr/>
            <p:nvPr/>
          </p:nvSpPr>
          <p:spPr>
            <a:xfrm rot="5400000">
              <a:off x="4337600" y="-2360250"/>
              <a:ext cx="7358100" cy="3254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25"/>
          <p:cNvSpPr/>
          <p:nvPr/>
        </p:nvSpPr>
        <p:spPr>
          <a:xfrm>
            <a:off x="713225" y="73622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 rot="10800000" flipH="1">
            <a:off x="-7325" y="4336800"/>
            <a:ext cx="9189300" cy="80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7"/>
          <p:cNvSpPr/>
          <p:nvPr/>
        </p:nvSpPr>
        <p:spPr>
          <a:xfrm rot="5400000">
            <a:off x="-2096575" y="5338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 rot="10800000" flipH="1">
            <a:off x="8331975" y="-19300"/>
            <a:ext cx="849900" cy="516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-1210125" y="4756400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rot="10800000" flipH="1">
            <a:off x="-725" y="4381599"/>
            <a:ext cx="9148800" cy="76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2"/>
          </p:nvPr>
        </p:nvSpPr>
        <p:spPr>
          <a:xfrm>
            <a:off x="847850" y="188475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3"/>
          </p:nvPr>
        </p:nvSpPr>
        <p:spPr>
          <a:xfrm>
            <a:off x="847850" y="32190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4"/>
          </p:nvPr>
        </p:nvSpPr>
        <p:spPr>
          <a:xfrm>
            <a:off x="3461188" y="188475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5"/>
          </p:nvPr>
        </p:nvSpPr>
        <p:spPr>
          <a:xfrm>
            <a:off x="3461188" y="32190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6"/>
          </p:nvPr>
        </p:nvSpPr>
        <p:spPr>
          <a:xfrm>
            <a:off x="6074525" y="188475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 idx="7"/>
          </p:nvPr>
        </p:nvSpPr>
        <p:spPr>
          <a:xfrm>
            <a:off x="6074525" y="32190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847850" y="220725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8"/>
          </p:nvPr>
        </p:nvSpPr>
        <p:spPr>
          <a:xfrm>
            <a:off x="3461188" y="220725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9"/>
          </p:nvPr>
        </p:nvSpPr>
        <p:spPr>
          <a:xfrm>
            <a:off x="6074525" y="220725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3"/>
          </p:nvPr>
        </p:nvSpPr>
        <p:spPr>
          <a:xfrm>
            <a:off x="847850" y="354165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4"/>
          </p:nvPr>
        </p:nvSpPr>
        <p:spPr>
          <a:xfrm>
            <a:off x="3461188" y="354165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5"/>
          </p:nvPr>
        </p:nvSpPr>
        <p:spPr>
          <a:xfrm>
            <a:off x="6074525" y="354165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 rot="5400000">
            <a:off x="6957475" y="-8431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5692225" y="1890650"/>
            <a:ext cx="3451800" cy="32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32004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722376" y="1728150"/>
            <a:ext cx="4294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>
            <a:spLocks noGrp="1"/>
          </p:cNvSpPr>
          <p:nvPr>
            <p:ph type="pic" idx="2"/>
          </p:nvPr>
        </p:nvSpPr>
        <p:spPr>
          <a:xfrm>
            <a:off x="5692225" y="303575"/>
            <a:ext cx="3110400" cy="4843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1" name="Google Shape;41;p5"/>
          <p:cNvGrpSpPr/>
          <p:nvPr/>
        </p:nvGrpSpPr>
        <p:grpSpPr>
          <a:xfrm>
            <a:off x="-1145925" y="-68850"/>
            <a:ext cx="3190500" cy="6191450"/>
            <a:chOff x="-1145925" y="-68850"/>
            <a:chExt cx="3190500" cy="6191450"/>
          </a:xfrm>
        </p:grpSpPr>
        <p:sp>
          <p:nvSpPr>
            <p:cNvPr id="42" name="Google Shape;42;p5"/>
            <p:cNvSpPr/>
            <p:nvPr/>
          </p:nvSpPr>
          <p:spPr>
            <a:xfrm>
              <a:off x="-1145925" y="4832600"/>
              <a:ext cx="3190500" cy="1290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43;p5"/>
            <p:cNvCxnSpPr/>
            <p:nvPr/>
          </p:nvCxnSpPr>
          <p:spPr>
            <a:xfrm>
              <a:off x="405900" y="-68850"/>
              <a:ext cx="0" cy="529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 rot="10800000" flipH="1">
            <a:off x="-7325" y="4665500"/>
            <a:ext cx="9155100" cy="55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ubTitle" idx="1"/>
          </p:nvPr>
        </p:nvSpPr>
        <p:spPr>
          <a:xfrm>
            <a:off x="847850" y="3227475"/>
            <a:ext cx="2348100" cy="12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2"/>
          </p:nvPr>
        </p:nvSpPr>
        <p:spPr>
          <a:xfrm>
            <a:off x="3461200" y="3227475"/>
            <a:ext cx="2348100" cy="12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3"/>
          </p:nvPr>
        </p:nvSpPr>
        <p:spPr>
          <a:xfrm>
            <a:off x="6074525" y="3227476"/>
            <a:ext cx="2348100" cy="12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4"/>
          </p:nvPr>
        </p:nvSpPr>
        <p:spPr>
          <a:xfrm>
            <a:off x="847850" y="2872450"/>
            <a:ext cx="23481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5"/>
          </p:nvPr>
        </p:nvSpPr>
        <p:spPr>
          <a:xfrm>
            <a:off x="3461204" y="2872450"/>
            <a:ext cx="23481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6"/>
          </p:nvPr>
        </p:nvSpPr>
        <p:spPr>
          <a:xfrm>
            <a:off x="6074525" y="2872450"/>
            <a:ext cx="23481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6685175" y="-797000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-725" y="2571975"/>
            <a:ext cx="9144000" cy="260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424475" y="2618025"/>
            <a:ext cx="3403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 idx="2"/>
          </p:nvPr>
        </p:nvSpPr>
        <p:spPr>
          <a:xfrm>
            <a:off x="4047175" y="1540500"/>
            <a:ext cx="1483200" cy="9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3"/>
          </p:nvPr>
        </p:nvSpPr>
        <p:spPr>
          <a:xfrm flipH="1">
            <a:off x="546550" y="404875"/>
            <a:ext cx="2943300" cy="4738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9" name="Google Shape;59;p7"/>
          <p:cNvGrpSpPr/>
          <p:nvPr/>
        </p:nvGrpSpPr>
        <p:grpSpPr>
          <a:xfrm>
            <a:off x="6352450" y="-82075"/>
            <a:ext cx="5286000" cy="6300500"/>
            <a:chOff x="6352450" y="-82075"/>
            <a:chExt cx="5286000" cy="6300500"/>
          </a:xfrm>
        </p:grpSpPr>
        <p:cxnSp>
          <p:nvCxnSpPr>
            <p:cNvPr id="60" name="Google Shape;60;p7"/>
            <p:cNvCxnSpPr/>
            <p:nvPr/>
          </p:nvCxnSpPr>
          <p:spPr>
            <a:xfrm>
              <a:off x="7830375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1" name="Google Shape;61;p7"/>
            <p:cNvSpPr/>
            <p:nvPr/>
          </p:nvSpPr>
          <p:spPr>
            <a:xfrm>
              <a:off x="6352450" y="3880225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2289575" y="537275"/>
            <a:ext cx="2641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 flipH="1">
            <a:off x="714225" y="-3825"/>
            <a:ext cx="8429700" cy="41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/>
          <p:nvPr/>
        </p:nvSpPr>
        <p:spPr>
          <a:xfrm rot="5400000">
            <a:off x="7109875" y="4796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720000" y="424992"/>
            <a:ext cx="32004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009861" y="2848398"/>
            <a:ext cx="25758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2"/>
          </p:nvPr>
        </p:nvSpPr>
        <p:spPr>
          <a:xfrm>
            <a:off x="1672051" y="2848404"/>
            <a:ext cx="25758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3"/>
          </p:nvPr>
        </p:nvSpPr>
        <p:spPr>
          <a:xfrm>
            <a:off x="1672050" y="2479750"/>
            <a:ext cx="25758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4"/>
          </p:nvPr>
        </p:nvSpPr>
        <p:spPr>
          <a:xfrm>
            <a:off x="5009855" y="2479750"/>
            <a:ext cx="25758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/>
          <p:nvPr/>
        </p:nvSpPr>
        <p:spPr>
          <a:xfrm rot="5400000">
            <a:off x="7109875" y="-52550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/>
          <p:nvPr/>
        </p:nvSpPr>
        <p:spPr>
          <a:xfrm rot="10800000" flipH="1">
            <a:off x="-7325" y="-5470"/>
            <a:ext cx="514200" cy="515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 rot="10800000" flipH="1">
            <a:off x="6312755" y="-10400"/>
            <a:ext cx="2836200" cy="51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2298000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1069150" y="1506625"/>
            <a:ext cx="46032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-967750" y="1592700"/>
            <a:ext cx="4156800" cy="4347750"/>
            <a:chOff x="-967750" y="1592700"/>
            <a:chExt cx="4156800" cy="4347750"/>
          </a:xfrm>
        </p:grpSpPr>
        <p:sp>
          <p:nvSpPr>
            <p:cNvPr id="79" name="Google Shape;79;p10"/>
            <p:cNvSpPr/>
            <p:nvPr/>
          </p:nvSpPr>
          <p:spPr>
            <a:xfrm rot="10800000">
              <a:off x="-967750" y="4756350"/>
              <a:ext cx="4156800" cy="1184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" name="Google Shape;80;p10"/>
            <p:cNvCxnSpPr/>
            <p:nvPr/>
          </p:nvCxnSpPr>
          <p:spPr>
            <a:xfrm>
              <a:off x="821225" y="1592700"/>
              <a:ext cx="0" cy="355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 ExtraBold"/>
              <a:buNone/>
              <a:defRPr sz="27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/RodrigoCosta-7e0/utopia-contact_manager/1.0.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utopia.cleanmango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photo-of-body-of-water-and-boulder-during-daytime-Uvo2_mtSCT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8.jpg"/><Relationship Id="rId5" Type="http://schemas.openxmlformats.org/officeDocument/2006/relationships/hyperlink" Target="https://slidesgo.com/theme/minimalist-orange-portfolio#search-orange&amp;position-5&amp;results-826&amp;rs=search" TargetMode="External"/><Relationship Id="rId4" Type="http://schemas.openxmlformats.org/officeDocument/2006/relationships/hyperlink" Target="https://icon-sets.iconify.design/mdi/?category=General&amp;attribution=fals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ctrTitle"/>
          </p:nvPr>
        </p:nvSpPr>
        <p:spPr>
          <a:xfrm>
            <a:off x="713225" y="1806750"/>
            <a:ext cx="6350100" cy="13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i="1">
                <a:latin typeface="Poppins"/>
                <a:ea typeface="Poppins"/>
                <a:cs typeface="Poppins"/>
                <a:sym typeface="Poppins"/>
              </a:rPr>
              <a:t>Welcome to</a:t>
            </a:r>
            <a:r>
              <a:rPr lang="en"/>
              <a:t> </a:t>
            </a:r>
            <a:r>
              <a:rPr lang="en" i="1"/>
              <a:t>Utopia</a:t>
            </a:r>
            <a:endParaRPr i="1"/>
          </a:p>
        </p:txBody>
      </p:sp>
      <p:sp>
        <p:nvSpPr>
          <p:cNvPr id="195" name="Google Shape;195;p30"/>
          <p:cNvSpPr txBox="1">
            <a:spLocks noGrp="1"/>
          </p:cNvSpPr>
          <p:nvPr>
            <p:ph type="subTitle" idx="1"/>
          </p:nvPr>
        </p:nvSpPr>
        <p:spPr>
          <a:xfrm>
            <a:off x="713225" y="3121750"/>
            <a:ext cx="6350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COP4331 Small Project - </a:t>
            </a:r>
            <a:r>
              <a:rPr lang="en" b="1"/>
              <a:t>Team 3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subTitle" idx="1"/>
          </p:nvPr>
        </p:nvSpPr>
        <p:spPr>
          <a:xfrm>
            <a:off x="4572000" y="2269775"/>
            <a:ext cx="38418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Difficulties with CSS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Delays with API caused issues during front-end development</a:t>
            </a:r>
            <a:endParaRPr sz="1800"/>
          </a:p>
        </p:txBody>
      </p:sp>
      <p:sp>
        <p:nvSpPr>
          <p:cNvPr id="278" name="Google Shape;278;p39"/>
          <p:cNvSpPr txBox="1">
            <a:spLocks noGrp="1"/>
          </p:cNvSpPr>
          <p:nvPr>
            <p:ph type="subTitle" idx="2"/>
          </p:nvPr>
        </p:nvSpPr>
        <p:spPr>
          <a:xfrm>
            <a:off x="928900" y="2269775"/>
            <a:ext cx="3439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TypeScript during development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Typos, object types, properties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9" name="Google Shape;279;p39"/>
          <p:cNvSpPr txBox="1">
            <a:spLocks noGrp="1"/>
          </p:cNvSpPr>
          <p:nvPr>
            <p:ph type="subTitle" idx="3"/>
          </p:nvPr>
        </p:nvSpPr>
        <p:spPr>
          <a:xfrm>
            <a:off x="928900" y="1811725"/>
            <a:ext cx="3439200" cy="5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latin typeface="Poppins"/>
                <a:ea typeface="Poppins"/>
                <a:cs typeface="Poppins"/>
                <a:sym typeface="Poppins"/>
              </a:rPr>
              <a:t>What </a:t>
            </a:r>
            <a:r>
              <a:rPr lang="en" sz="2400" i="1"/>
              <a:t>did </a:t>
            </a:r>
            <a:r>
              <a:rPr lang="en" sz="2400" i="1">
                <a:latin typeface="Poppins"/>
                <a:ea typeface="Poppins"/>
                <a:cs typeface="Poppins"/>
                <a:sym typeface="Poppins"/>
              </a:rPr>
              <a:t>go well?</a:t>
            </a:r>
            <a:endParaRPr sz="2400" i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06d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latin typeface="Poppins"/>
                <a:ea typeface="Poppins"/>
                <a:cs typeface="Poppins"/>
                <a:sym typeface="Poppins"/>
              </a:rPr>
              <a:t>Front-End </a:t>
            </a:r>
            <a:r>
              <a:rPr lang="en" sz="2600" i="1"/>
              <a:t>Thoughts</a:t>
            </a:r>
            <a:endParaRPr sz="26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subTitle" idx="3"/>
          </p:nvPr>
        </p:nvSpPr>
        <p:spPr>
          <a:xfrm>
            <a:off x="4572150" y="1811725"/>
            <a:ext cx="3439200" cy="5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latin typeface="Poppins"/>
                <a:ea typeface="Poppins"/>
                <a:cs typeface="Poppins"/>
                <a:sym typeface="Poppins"/>
              </a:rPr>
              <a:t>What </a:t>
            </a:r>
            <a:r>
              <a:rPr lang="en" sz="2400" i="1"/>
              <a:t>didn’t </a:t>
            </a:r>
            <a:r>
              <a:rPr lang="en" sz="2400" i="1">
                <a:latin typeface="Poppins"/>
                <a:ea typeface="Poppins"/>
                <a:cs typeface="Poppins"/>
                <a:sym typeface="Poppins"/>
              </a:rPr>
              <a:t>go well?</a:t>
            </a:r>
            <a:endParaRPr sz="2400" i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TypeScript</a:t>
            </a:r>
            <a:endParaRPr i="1"/>
          </a:p>
        </p:txBody>
      </p:sp>
      <p:pic>
        <p:nvPicPr>
          <p:cNvPr id="287" name="Google Shape;2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1460125"/>
            <a:ext cx="59626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1932300"/>
            <a:ext cx="48768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8775" y="3475550"/>
            <a:ext cx="58864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title"/>
          </p:nvPr>
        </p:nvSpPr>
        <p:spPr>
          <a:xfrm>
            <a:off x="6352475" y="2319050"/>
            <a:ext cx="2391000" cy="9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br>
              <a:rPr lang="en"/>
            </a:br>
            <a:r>
              <a:rPr lang="en" i="1"/>
              <a:t>Color </a:t>
            </a:r>
            <a:r>
              <a:rPr lang="en" i="1">
                <a:latin typeface="Poppins"/>
                <a:ea typeface="Poppins"/>
                <a:cs typeface="Poppins"/>
                <a:sym typeface="Poppins"/>
              </a:rPr>
              <a:t>Palette</a:t>
            </a:r>
            <a:endParaRPr i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5" name="Google Shape;295;p41"/>
          <p:cNvSpPr txBox="1">
            <a:spLocks noGrp="1"/>
          </p:cNvSpPr>
          <p:nvPr>
            <p:ph type="subTitle" idx="1"/>
          </p:nvPr>
        </p:nvSpPr>
        <p:spPr>
          <a:xfrm>
            <a:off x="6352475" y="3282650"/>
            <a:ext cx="2516100" cy="1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Inspired by primary image</a:t>
            </a:r>
            <a:endParaRPr/>
          </a:p>
        </p:txBody>
      </p:sp>
      <p:pic>
        <p:nvPicPr>
          <p:cNvPr id="296" name="Google Shape;29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550" y="152400"/>
            <a:ext cx="5806440" cy="4838700"/>
          </a:xfrm>
          <a:prstGeom prst="rect">
            <a:avLst/>
          </a:prstGeom>
          <a:noFill/>
          <a:ln>
            <a:noFill/>
          </a:ln>
          <a:effectLst>
            <a:outerShdw blurRad="228600" dist="104775" dir="96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686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br>
              <a:rPr lang="en"/>
            </a:br>
            <a:r>
              <a:rPr lang="en" i="1">
                <a:latin typeface="Poppins"/>
                <a:ea typeface="Poppins"/>
                <a:cs typeface="Poppins"/>
                <a:sym typeface="Poppins"/>
              </a:rPr>
              <a:t>Google </a:t>
            </a:r>
            <a:r>
              <a:rPr lang="en" i="1"/>
              <a:t>Lighthouse</a:t>
            </a:r>
            <a:endParaRPr i="1"/>
          </a:p>
        </p:txBody>
      </p:sp>
      <p:pic>
        <p:nvPicPr>
          <p:cNvPr id="302" name="Google Shape;3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00" y="1957375"/>
            <a:ext cx="4208918" cy="2940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03" name="Google Shape;30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901" y="1957375"/>
            <a:ext cx="4267199" cy="294069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04" name="Google Shape;304;p42"/>
          <p:cNvSpPr txBox="1"/>
          <p:nvPr/>
        </p:nvSpPr>
        <p:spPr>
          <a:xfrm>
            <a:off x="310900" y="1397875"/>
            <a:ext cx="42090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Log In/Sign Up Page</a:t>
            </a:r>
            <a:endParaRPr sz="24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4595000" y="1397875"/>
            <a:ext cx="42090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Contacts Page</a:t>
            </a:r>
            <a:endParaRPr sz="24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Accessibility</a:t>
            </a:r>
            <a:endParaRPr i="1"/>
          </a:p>
        </p:txBody>
      </p:sp>
      <p:sp>
        <p:nvSpPr>
          <p:cNvPr id="311" name="Google Shape;311;p43"/>
          <p:cNvSpPr txBox="1"/>
          <p:nvPr/>
        </p:nvSpPr>
        <p:spPr>
          <a:xfrm>
            <a:off x="891050" y="1359425"/>
            <a:ext cx="4485900" cy="27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Char char="●"/>
            </a:pPr>
            <a:r>
              <a:rPr lang="en" sz="1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Accent color for boundaries</a:t>
            </a:r>
            <a:endParaRPr sz="18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Char char="●"/>
            </a:pPr>
            <a:r>
              <a:rPr lang="en" sz="1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Underlining and color for clear intent</a:t>
            </a:r>
            <a:endParaRPr sz="18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Char char="●"/>
            </a:pPr>
            <a:r>
              <a:rPr lang="en" sz="1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Crossing out unclickable buttons</a:t>
            </a:r>
            <a:endParaRPr sz="18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Char char="●"/>
            </a:pPr>
            <a:r>
              <a:rPr lang="en" sz="1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Consistent sizing of elements to make information clear</a:t>
            </a:r>
            <a:endParaRPr sz="18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Char char="●"/>
            </a:pPr>
            <a:r>
              <a:rPr lang="en" sz="1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Labels outside input fields</a:t>
            </a:r>
            <a:endParaRPr sz="18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12" name="Google Shape;3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160" y="1139875"/>
            <a:ext cx="2716325" cy="5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450" y="2489370"/>
            <a:ext cx="1913714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3150" y="1768685"/>
            <a:ext cx="1277408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3951" y="3211526"/>
            <a:ext cx="2328725" cy="13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0538" y="1768688"/>
            <a:ext cx="117291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6153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br>
              <a:rPr lang="en"/>
            </a:br>
            <a:r>
              <a:rPr lang="en" i="1"/>
              <a:t>API </a:t>
            </a:r>
            <a:r>
              <a:rPr lang="en" i="1">
                <a:latin typeface="Poppins"/>
                <a:ea typeface="Poppins"/>
                <a:cs typeface="Poppins"/>
                <a:sym typeface="Poppins"/>
              </a:rPr>
              <a:t>Demonstration</a:t>
            </a:r>
            <a:endParaRPr i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745050" y="2233950"/>
            <a:ext cx="76539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>
                <a:solidFill>
                  <a:schemeClr val="hlink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/>
              </a:rPr>
              <a:t>SwaggerHub</a:t>
            </a:r>
            <a:endParaRPr sz="4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39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br>
              <a:rPr lang="en"/>
            </a:br>
            <a:r>
              <a:rPr lang="en" i="1"/>
              <a:t>Application </a:t>
            </a:r>
            <a:r>
              <a:rPr lang="en" i="1">
                <a:latin typeface="Poppins"/>
                <a:ea typeface="Poppins"/>
                <a:cs typeface="Poppins"/>
                <a:sym typeface="Poppins"/>
              </a:rPr>
              <a:t>Demonstration</a:t>
            </a:r>
            <a:endParaRPr i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8" name="Google Shape;328;p45"/>
          <p:cNvSpPr txBox="1"/>
          <p:nvPr/>
        </p:nvSpPr>
        <p:spPr>
          <a:xfrm>
            <a:off x="671400" y="2224200"/>
            <a:ext cx="78012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>
                <a:solidFill>
                  <a:schemeClr val="hlink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/>
              </a:rPr>
              <a:t>http://utopia.cleanmango.com/</a:t>
            </a:r>
            <a:r>
              <a:rPr lang="en" sz="40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4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27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</a:t>
            </a:r>
            <a:br>
              <a:rPr lang="en"/>
            </a:br>
            <a:r>
              <a:rPr lang="en" i="1"/>
              <a:t>Attributions</a:t>
            </a:r>
            <a:endParaRPr i="1"/>
          </a:p>
        </p:txBody>
      </p:sp>
      <p:sp>
        <p:nvSpPr>
          <p:cNvPr id="334" name="Google Shape;334;p46"/>
          <p:cNvSpPr txBox="1">
            <a:spLocks noGrp="1"/>
          </p:cNvSpPr>
          <p:nvPr>
            <p:ph type="subTitle" idx="1"/>
          </p:nvPr>
        </p:nvSpPr>
        <p:spPr>
          <a:xfrm>
            <a:off x="713250" y="1424725"/>
            <a:ext cx="6057900" cy="3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Primary website image by Zac Durant (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1800"/>
              <a:t>)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Website icons by Pictogrammers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 sz="1800"/>
              <a:t>)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Original presentation template by Slidesgo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 sz="1800"/>
              <a:t>) </a:t>
            </a:r>
            <a:endParaRPr sz="1800"/>
          </a:p>
        </p:txBody>
      </p:sp>
      <p:pic>
        <p:nvPicPr>
          <p:cNvPr id="335" name="Google Shape;335;p46"/>
          <p:cNvPicPr preferRelativeResize="0"/>
          <p:nvPr/>
        </p:nvPicPr>
        <p:blipFill rotWithShape="1">
          <a:blip r:embed="rId6">
            <a:alphaModFix/>
          </a:blip>
          <a:srcRect t="33342" b="22136"/>
          <a:stretch/>
        </p:blipFill>
        <p:spPr>
          <a:xfrm>
            <a:off x="0" y="2571750"/>
            <a:ext cx="8660198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>
            <a:spLocks noGrp="1"/>
          </p:cNvSpPr>
          <p:nvPr>
            <p:ph type="title"/>
          </p:nvPr>
        </p:nvSpPr>
        <p:spPr>
          <a:xfrm>
            <a:off x="2315000" y="2070788"/>
            <a:ext cx="5440800" cy="10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32004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01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i="1">
                <a:latin typeface="Poppins"/>
                <a:ea typeface="Poppins"/>
                <a:cs typeface="Poppins"/>
                <a:sym typeface="Poppins"/>
              </a:rPr>
              <a:t>The Utopia </a:t>
            </a:r>
            <a:r>
              <a:rPr lang="en" i="1"/>
              <a:t>Team</a:t>
            </a:r>
            <a:endParaRPr i="1"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1"/>
          </p:nvPr>
        </p:nvSpPr>
        <p:spPr>
          <a:xfrm>
            <a:off x="722375" y="1728150"/>
            <a:ext cx="46590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Alan Phan		</a:t>
            </a:r>
            <a:r>
              <a:rPr lang="en" sz="1800" b="1"/>
              <a:t>Project Manager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Rodrigo Costa		</a:t>
            </a:r>
            <a:r>
              <a:rPr lang="en" sz="1800" b="1" dirty="0"/>
              <a:t>API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Jacob Mckiernan		</a:t>
            </a:r>
            <a:r>
              <a:rPr lang="en" sz="1800" b="1" dirty="0"/>
              <a:t>API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Jonathan Alonso		</a:t>
            </a:r>
            <a:r>
              <a:rPr lang="en" sz="1800" b="1" dirty="0"/>
              <a:t>Database/API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Jason Helman		</a:t>
            </a:r>
            <a:r>
              <a:rPr lang="en" sz="1800" b="1" dirty="0"/>
              <a:t>Front-end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Joseph Simon		</a:t>
            </a:r>
            <a:r>
              <a:rPr lang="en" sz="1800" b="1" dirty="0"/>
              <a:t>Front-end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02" name="Google Shape;202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8584" r="28584"/>
          <a:stretch/>
        </p:blipFill>
        <p:spPr>
          <a:xfrm>
            <a:off x="5692225" y="303575"/>
            <a:ext cx="3110400" cy="484380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722375" y="445025"/>
            <a:ext cx="48894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</a:t>
            </a:r>
            <a:r>
              <a:rPr lang="en" i="1"/>
              <a:t>Use Case </a:t>
            </a:r>
            <a:r>
              <a:rPr lang="en" i="1">
                <a:latin typeface="Poppins"/>
                <a:ea typeface="Poppins"/>
                <a:cs typeface="Poppins"/>
                <a:sym typeface="Poppins"/>
              </a:rPr>
              <a:t>Diagram</a:t>
            </a:r>
            <a:endParaRPr i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550" y="991800"/>
            <a:ext cx="5266924" cy="37470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686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br>
              <a:rPr lang="en"/>
            </a:br>
            <a:r>
              <a:rPr lang="en" i="1"/>
              <a:t>Entity-Relationship</a:t>
            </a:r>
            <a:r>
              <a:rPr lang="en" i="1">
                <a:latin typeface="Poppins"/>
                <a:ea typeface="Poppins"/>
                <a:cs typeface="Poppins"/>
                <a:sym typeface="Poppins"/>
              </a:rPr>
              <a:t> Diagram</a:t>
            </a:r>
            <a:endParaRPr i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900" y="1436850"/>
            <a:ext cx="8370351" cy="36062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74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br>
              <a:rPr lang="en"/>
            </a:br>
            <a:r>
              <a:rPr lang="en" i="1"/>
              <a:t>Gantt </a:t>
            </a:r>
            <a:r>
              <a:rPr lang="en" i="1">
                <a:latin typeface="Poppins"/>
                <a:ea typeface="Poppins"/>
                <a:cs typeface="Poppins"/>
                <a:sym typeface="Poppins"/>
              </a:rPr>
              <a:t>Chart</a:t>
            </a:r>
            <a:endParaRPr i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8" b="298"/>
          <a:stretch/>
        </p:blipFill>
        <p:spPr>
          <a:xfrm>
            <a:off x="279200" y="1359425"/>
            <a:ext cx="8585600" cy="36948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</a:t>
            </a:r>
            <a:br>
              <a:rPr lang="en"/>
            </a:br>
            <a:r>
              <a:rPr lang="en" i="1"/>
              <a:t>Technology </a:t>
            </a:r>
            <a:r>
              <a:rPr lang="en" i="1">
                <a:latin typeface="Poppins"/>
                <a:ea typeface="Poppins"/>
                <a:cs typeface="Poppins"/>
                <a:sym typeface="Poppins"/>
              </a:rPr>
              <a:t>Used</a:t>
            </a:r>
            <a:endParaRPr i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527925" y="2173281"/>
            <a:ext cx="3186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Discord, Zoom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GitHub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Visual Paradigm, Online GANTT</a:t>
            </a:r>
            <a:endParaRPr sz="1400"/>
          </a:p>
        </p:txBody>
      </p:sp>
      <p:sp>
        <p:nvSpPr>
          <p:cNvPr id="227" name="Google Shape;227;p35"/>
          <p:cNvSpPr txBox="1">
            <a:spLocks noGrp="1"/>
          </p:cNvSpPr>
          <p:nvPr>
            <p:ph type="subTitle" idx="2"/>
          </p:nvPr>
        </p:nvSpPr>
        <p:spPr>
          <a:xfrm>
            <a:off x="4104024" y="2173275"/>
            <a:ext cx="19029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MySQL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sql2dbml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dbml-renderer</a:t>
            </a:r>
            <a:endParaRPr sz="1400"/>
          </a:p>
        </p:txBody>
      </p:sp>
      <p:sp>
        <p:nvSpPr>
          <p:cNvPr id="228" name="Google Shape;228;p35"/>
          <p:cNvSpPr txBox="1">
            <a:spLocks noGrp="1"/>
          </p:cNvSpPr>
          <p:nvPr>
            <p:ph type="subTitle" idx="3"/>
          </p:nvPr>
        </p:nvSpPr>
        <p:spPr>
          <a:xfrm>
            <a:off x="527925" y="3529325"/>
            <a:ext cx="3186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VSCode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HTML, CSS, JavaScript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TypeScript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jQuery</a:t>
            </a:r>
            <a:endParaRPr sz="1400"/>
          </a:p>
        </p:txBody>
      </p:sp>
      <p:sp>
        <p:nvSpPr>
          <p:cNvPr id="229" name="Google Shape;229;p35"/>
          <p:cNvSpPr txBox="1">
            <a:spLocks noGrp="1"/>
          </p:cNvSpPr>
          <p:nvPr>
            <p:ph type="subTitle" idx="4"/>
          </p:nvPr>
        </p:nvSpPr>
        <p:spPr>
          <a:xfrm>
            <a:off x="4104024" y="3529325"/>
            <a:ext cx="24483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VSCode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PHP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MobaXterm, FileZilla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Postman, SwaggerHub</a:t>
            </a:r>
            <a:endParaRPr sz="140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5"/>
          </p:nvPr>
        </p:nvSpPr>
        <p:spPr>
          <a:xfrm>
            <a:off x="527928" y="1881829"/>
            <a:ext cx="318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Management</a:t>
            </a:r>
            <a:endParaRPr sz="2000"/>
          </a:p>
        </p:txBody>
      </p:sp>
      <p:sp>
        <p:nvSpPr>
          <p:cNvPr id="231" name="Google Shape;231;p35"/>
          <p:cNvSpPr txBox="1">
            <a:spLocks noGrp="1"/>
          </p:cNvSpPr>
          <p:nvPr>
            <p:ph type="subTitle" idx="6"/>
          </p:nvPr>
        </p:nvSpPr>
        <p:spPr>
          <a:xfrm>
            <a:off x="527928" y="3237942"/>
            <a:ext cx="318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Front-End</a:t>
            </a:r>
            <a:endParaRPr sz="2000"/>
          </a:p>
        </p:txBody>
      </p:sp>
      <p:sp>
        <p:nvSpPr>
          <p:cNvPr id="232" name="Google Shape;232;p35"/>
          <p:cNvSpPr txBox="1">
            <a:spLocks noGrp="1"/>
          </p:cNvSpPr>
          <p:nvPr>
            <p:ph type="subTitle" idx="7"/>
          </p:nvPr>
        </p:nvSpPr>
        <p:spPr>
          <a:xfrm>
            <a:off x="4103996" y="1881825"/>
            <a:ext cx="1941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Database</a:t>
            </a:r>
            <a:endParaRPr sz="2000"/>
          </a:p>
        </p:txBody>
      </p:sp>
      <p:sp>
        <p:nvSpPr>
          <p:cNvPr id="233" name="Google Shape;233;p35"/>
          <p:cNvSpPr txBox="1">
            <a:spLocks noGrp="1"/>
          </p:cNvSpPr>
          <p:nvPr>
            <p:ph type="subTitle" idx="8"/>
          </p:nvPr>
        </p:nvSpPr>
        <p:spPr>
          <a:xfrm>
            <a:off x="4103995" y="3237950"/>
            <a:ext cx="1334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API</a:t>
            </a:r>
            <a:endParaRPr sz="2000"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730" y="1166505"/>
            <a:ext cx="617713" cy="61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396" y="2768835"/>
            <a:ext cx="617712" cy="615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0421" y="1081825"/>
            <a:ext cx="787544" cy="78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3987" y="1938062"/>
            <a:ext cx="716532" cy="714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9355" y="1931926"/>
            <a:ext cx="719857" cy="72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89361" y="1821820"/>
            <a:ext cx="949666" cy="94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85227" y="2768834"/>
            <a:ext cx="617713" cy="61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7058" y="2768847"/>
            <a:ext cx="617715" cy="625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52325" y="3461266"/>
            <a:ext cx="719856" cy="717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85228" y="3501063"/>
            <a:ext cx="617714" cy="615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67060" y="3501062"/>
            <a:ext cx="617713" cy="61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385224" y="1165626"/>
            <a:ext cx="617725" cy="61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4572000" y="2269775"/>
            <a:ext cx="3439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Lots of back-and-forths that lead to inefficient development</a:t>
            </a:r>
            <a:endParaRPr sz="1800"/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2"/>
          </p:nvPr>
        </p:nvSpPr>
        <p:spPr>
          <a:xfrm>
            <a:off x="928900" y="2269775"/>
            <a:ext cx="3439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Active and daily communication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Clearly defined expected timeline</a:t>
            </a:r>
            <a:endParaRPr sz="1800"/>
          </a:p>
        </p:txBody>
      </p:sp>
      <p:sp>
        <p:nvSpPr>
          <p:cNvPr id="252" name="Google Shape;252;p36"/>
          <p:cNvSpPr txBox="1">
            <a:spLocks noGrp="1"/>
          </p:cNvSpPr>
          <p:nvPr>
            <p:ph type="subTitle" idx="3"/>
          </p:nvPr>
        </p:nvSpPr>
        <p:spPr>
          <a:xfrm>
            <a:off x="928900" y="1811725"/>
            <a:ext cx="3439200" cy="5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latin typeface="Poppins"/>
                <a:ea typeface="Poppins"/>
                <a:cs typeface="Poppins"/>
                <a:sym typeface="Poppins"/>
              </a:rPr>
              <a:t>What </a:t>
            </a:r>
            <a:r>
              <a:rPr lang="en" sz="2400" i="1"/>
              <a:t>did </a:t>
            </a:r>
            <a:r>
              <a:rPr lang="en" sz="2400" i="1">
                <a:latin typeface="Poppins"/>
                <a:ea typeface="Poppins"/>
                <a:cs typeface="Poppins"/>
                <a:sym typeface="Poppins"/>
              </a:rPr>
              <a:t>go well?</a:t>
            </a:r>
            <a:endParaRPr sz="2400" i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06a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latin typeface="Poppins"/>
                <a:ea typeface="Poppins"/>
                <a:cs typeface="Poppins"/>
                <a:sym typeface="Poppins"/>
              </a:rPr>
              <a:t>Management </a:t>
            </a:r>
            <a:r>
              <a:rPr lang="en" sz="2600" i="1"/>
              <a:t>Thoughts</a:t>
            </a:r>
            <a:endParaRPr sz="26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subTitle" idx="3"/>
          </p:nvPr>
        </p:nvSpPr>
        <p:spPr>
          <a:xfrm>
            <a:off x="4572150" y="1811725"/>
            <a:ext cx="3439200" cy="5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latin typeface="Poppins"/>
                <a:ea typeface="Poppins"/>
                <a:cs typeface="Poppins"/>
                <a:sym typeface="Poppins"/>
              </a:rPr>
              <a:t>What </a:t>
            </a:r>
            <a:r>
              <a:rPr lang="en" sz="2400" i="1"/>
              <a:t>didn’t </a:t>
            </a:r>
            <a:r>
              <a:rPr lang="en" sz="2400" i="1">
                <a:latin typeface="Poppins"/>
                <a:ea typeface="Poppins"/>
                <a:cs typeface="Poppins"/>
                <a:sym typeface="Poppins"/>
              </a:rPr>
              <a:t>go well?</a:t>
            </a:r>
            <a:endParaRPr sz="2400" i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subTitle" idx="1"/>
          </p:nvPr>
        </p:nvSpPr>
        <p:spPr>
          <a:xfrm>
            <a:off x="4572000" y="2269775"/>
            <a:ext cx="3439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Generating ER diagrams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Limited by pricing	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Google Shape;260;p37"/>
          <p:cNvSpPr txBox="1">
            <a:spLocks noGrp="1"/>
          </p:cNvSpPr>
          <p:nvPr>
            <p:ph type="subTitle" idx="2"/>
          </p:nvPr>
        </p:nvSpPr>
        <p:spPr>
          <a:xfrm>
            <a:off x="928900" y="2269775"/>
            <a:ext cx="3439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 development was quick: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Schema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Database production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7"/>
          <p:cNvSpPr txBox="1">
            <a:spLocks noGrp="1"/>
          </p:cNvSpPr>
          <p:nvPr>
            <p:ph type="subTitle" idx="3"/>
          </p:nvPr>
        </p:nvSpPr>
        <p:spPr>
          <a:xfrm>
            <a:off x="928900" y="1811725"/>
            <a:ext cx="3439200" cy="5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latin typeface="Poppins"/>
                <a:ea typeface="Poppins"/>
                <a:cs typeface="Poppins"/>
                <a:sym typeface="Poppins"/>
              </a:rPr>
              <a:t>What </a:t>
            </a:r>
            <a:r>
              <a:rPr lang="en" sz="2400" i="1"/>
              <a:t>did </a:t>
            </a:r>
            <a:r>
              <a:rPr lang="en" sz="2400" i="1">
                <a:latin typeface="Poppins"/>
                <a:ea typeface="Poppins"/>
                <a:cs typeface="Poppins"/>
                <a:sym typeface="Poppins"/>
              </a:rPr>
              <a:t>go well?</a:t>
            </a:r>
            <a:endParaRPr sz="2400" i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2" name="Google Shape;26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06b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latin typeface="Poppins"/>
                <a:ea typeface="Poppins"/>
                <a:cs typeface="Poppins"/>
                <a:sym typeface="Poppins"/>
              </a:rPr>
              <a:t>Database </a:t>
            </a:r>
            <a:r>
              <a:rPr lang="en" sz="2600" i="1"/>
              <a:t>Thoughts</a:t>
            </a:r>
            <a:endParaRPr sz="26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subTitle" idx="3"/>
          </p:nvPr>
        </p:nvSpPr>
        <p:spPr>
          <a:xfrm>
            <a:off x="4572150" y="1811725"/>
            <a:ext cx="3439200" cy="5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latin typeface="Poppins"/>
                <a:ea typeface="Poppins"/>
                <a:cs typeface="Poppins"/>
                <a:sym typeface="Poppins"/>
              </a:rPr>
              <a:t>What </a:t>
            </a:r>
            <a:r>
              <a:rPr lang="en" sz="2400" i="1"/>
              <a:t>didn’t </a:t>
            </a:r>
            <a:r>
              <a:rPr lang="en" sz="2400" i="1">
                <a:latin typeface="Poppins"/>
                <a:ea typeface="Poppins"/>
                <a:cs typeface="Poppins"/>
                <a:sym typeface="Poppins"/>
              </a:rPr>
              <a:t>go well?</a:t>
            </a:r>
            <a:endParaRPr sz="2400" i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subTitle" idx="1"/>
          </p:nvPr>
        </p:nvSpPr>
        <p:spPr>
          <a:xfrm>
            <a:off x="4572000" y="2269775"/>
            <a:ext cx="38418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Little experience in PHP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Documentation was difficult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Typos and inconsistencies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Error handling was not well-implemented</a:t>
            </a:r>
            <a:endParaRPr sz="1800"/>
          </a:p>
        </p:txBody>
      </p:sp>
      <p:sp>
        <p:nvSpPr>
          <p:cNvPr id="269" name="Google Shape;269;p38"/>
          <p:cNvSpPr txBox="1">
            <a:spLocks noGrp="1"/>
          </p:cNvSpPr>
          <p:nvPr>
            <p:ph type="subTitle" idx="2"/>
          </p:nvPr>
        </p:nvSpPr>
        <p:spPr>
          <a:xfrm>
            <a:off x="928900" y="2269775"/>
            <a:ext cx="3439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Endpoints worked during testing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Having sample PHP files from the Colors Lab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3"/>
          </p:nvPr>
        </p:nvSpPr>
        <p:spPr>
          <a:xfrm>
            <a:off x="928900" y="1811725"/>
            <a:ext cx="3439200" cy="5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latin typeface="Poppins"/>
                <a:ea typeface="Poppins"/>
                <a:cs typeface="Poppins"/>
                <a:sym typeface="Poppins"/>
              </a:rPr>
              <a:t>What </a:t>
            </a:r>
            <a:r>
              <a:rPr lang="en" sz="2400" i="1"/>
              <a:t>did </a:t>
            </a:r>
            <a:r>
              <a:rPr lang="en" sz="2400" i="1">
                <a:latin typeface="Poppins"/>
                <a:ea typeface="Poppins"/>
                <a:cs typeface="Poppins"/>
                <a:sym typeface="Poppins"/>
              </a:rPr>
              <a:t>go well?</a:t>
            </a:r>
            <a:endParaRPr sz="2400" i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06c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latin typeface="Poppins"/>
                <a:ea typeface="Poppins"/>
                <a:cs typeface="Poppins"/>
                <a:sym typeface="Poppins"/>
              </a:rPr>
              <a:t>API </a:t>
            </a:r>
            <a:r>
              <a:rPr lang="en" sz="2600" i="1"/>
              <a:t>Thoughts</a:t>
            </a:r>
            <a:endParaRPr sz="26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subTitle" idx="3"/>
          </p:nvPr>
        </p:nvSpPr>
        <p:spPr>
          <a:xfrm>
            <a:off x="4572150" y="1811725"/>
            <a:ext cx="3439200" cy="5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latin typeface="Poppins"/>
                <a:ea typeface="Poppins"/>
                <a:cs typeface="Poppins"/>
                <a:sym typeface="Poppins"/>
              </a:rPr>
              <a:t>What </a:t>
            </a:r>
            <a:r>
              <a:rPr lang="en" sz="2400" i="1"/>
              <a:t>didn’t </a:t>
            </a:r>
            <a:r>
              <a:rPr lang="en" sz="2400" i="1">
                <a:latin typeface="Poppins"/>
                <a:ea typeface="Poppins"/>
                <a:cs typeface="Poppins"/>
                <a:sym typeface="Poppins"/>
              </a:rPr>
              <a:t>go well?</a:t>
            </a:r>
            <a:endParaRPr sz="2400" i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Orange Portfolio by Slidesgo">
  <a:themeElements>
    <a:clrScheme name="Simple Light">
      <a:dk1>
        <a:srgbClr val="FEFEFE"/>
      </a:dk1>
      <a:lt1>
        <a:srgbClr val="253440"/>
      </a:lt1>
      <a:dk2>
        <a:srgbClr val="FD9221"/>
      </a:dk2>
      <a:lt2>
        <a:srgbClr val="5F7D95"/>
      </a:lt2>
      <a:accent1>
        <a:srgbClr val="FEFEFE"/>
      </a:accent1>
      <a:accent2>
        <a:srgbClr val="FEFEF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On-screen Show (16:9)</PresentationFormat>
  <Paragraphs>93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Poppins</vt:lpstr>
      <vt:lpstr>Hanken Grotesk</vt:lpstr>
      <vt:lpstr>Arial</vt:lpstr>
      <vt:lpstr>Poppins ExtraBold</vt:lpstr>
      <vt:lpstr>Minimalist Orange Portfolio by Slidesgo</vt:lpstr>
      <vt:lpstr>Welcome to Utopia</vt:lpstr>
      <vt:lpstr>01 The Utopia Team</vt:lpstr>
      <vt:lpstr>02 Use Case Diagram</vt:lpstr>
      <vt:lpstr>03 Entity-Relationship Diagram</vt:lpstr>
      <vt:lpstr>04 Gantt Chart </vt:lpstr>
      <vt:lpstr>05  Technology Used</vt:lpstr>
      <vt:lpstr>06a Management Thoughts </vt:lpstr>
      <vt:lpstr>06b Database Thoughts </vt:lpstr>
      <vt:lpstr>06c API Thoughts </vt:lpstr>
      <vt:lpstr>06d Front-End Thoughts </vt:lpstr>
      <vt:lpstr>07  TypeScript</vt:lpstr>
      <vt:lpstr>08 Color Palette</vt:lpstr>
      <vt:lpstr>09 Google Lighthouse</vt:lpstr>
      <vt:lpstr>10 Accessibility</vt:lpstr>
      <vt:lpstr>11 API Demonstration</vt:lpstr>
      <vt:lpstr>12 Application Demonstration</vt:lpstr>
      <vt:lpstr>13  Attributions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Utopia</dc:title>
  <cp:lastModifiedBy>Alan Phan</cp:lastModifiedBy>
  <cp:revision>1</cp:revision>
  <dcterms:modified xsi:type="dcterms:W3CDTF">2024-06-05T22:47:38Z</dcterms:modified>
</cp:coreProperties>
</file>