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5" r:id="rId3"/>
    <p:sldId id="296" r:id="rId4"/>
    <p:sldId id="298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39E81-B51C-4F19-9135-032C1823CCD0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6AC63-7627-4B37-AB85-9665B263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55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>
            <a:extLst>
              <a:ext uri="{FF2B5EF4-FFF2-40B4-BE49-F238E27FC236}">
                <a16:creationId xmlns:a16="http://schemas.microsoft.com/office/drawing/2014/main" id="{DB14DDAB-F72C-480F-8B11-2EA242CAF11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E7728DC1-7ADF-4662-BD3E-93D5083CD307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Rectangle 1">
            <a:extLst>
              <a:ext uri="{FF2B5EF4-FFF2-40B4-BE49-F238E27FC236}">
                <a16:creationId xmlns:a16="http://schemas.microsoft.com/office/drawing/2014/main" id="{14D6C01A-249F-4091-BBA1-1DE313CD61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4FEEA7A2-D44C-49B5-8F0A-C610F60EB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>
            <a:extLst>
              <a:ext uri="{FF2B5EF4-FFF2-40B4-BE49-F238E27FC236}">
                <a16:creationId xmlns:a16="http://schemas.microsoft.com/office/drawing/2014/main" id="{D5B1AF22-076E-4A18-B8AC-B5435F8C3D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0742EE1B-13EE-4247-AD8E-04CE7B77CF23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1" name="Rectangle 1">
            <a:extLst>
              <a:ext uri="{FF2B5EF4-FFF2-40B4-BE49-F238E27FC236}">
                <a16:creationId xmlns:a16="http://schemas.microsoft.com/office/drawing/2014/main" id="{EF4DC7DD-5DF3-4A47-8D96-C671B0E60F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BCDFCE70-C6B1-43D2-ACB0-61BF404F1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>
            <a:extLst>
              <a:ext uri="{FF2B5EF4-FFF2-40B4-BE49-F238E27FC236}">
                <a16:creationId xmlns:a16="http://schemas.microsoft.com/office/drawing/2014/main" id="{44E20A62-E78F-4EEE-AE3F-76857875EF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5123D094-889F-4C77-89E0-D1F449AE9CD0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499" name="Rectangle 1">
            <a:extLst>
              <a:ext uri="{FF2B5EF4-FFF2-40B4-BE49-F238E27FC236}">
                <a16:creationId xmlns:a16="http://schemas.microsoft.com/office/drawing/2014/main" id="{173304B9-088D-495B-87E6-A3E22B44BF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42315E53-0776-4403-9BB4-94B2D223A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93B8-11ED-4991-B393-77E484BD7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6B469-FEC6-4341-85C8-58A24A58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B4DE-C198-4F09-85E7-69383741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153-B183-4C8A-942D-8F6508AC9FAF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42E15-A63D-4AA6-AE04-F5F0479E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A282-324B-49C7-B7B6-1FF45C55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FC9F-13B3-4B68-A5E6-3AE2076D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3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0A43-E282-4C4A-B2BC-63861A85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2880-E95D-4437-8A60-6DAE7D05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AB694-E1C0-4A52-9179-892FEF6D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153-B183-4C8A-942D-8F6508AC9FAF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0D2F0-7E51-4874-8398-7D66E4BE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57F3-D43F-4547-A910-2EA86A09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FC9F-13B3-4B68-A5E6-3AE2076D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1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B45F2-66F6-43FB-B119-652777C9E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6AE2C-117A-4183-98CD-AD2BCD1F2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04FD7-4F8F-455C-8631-8E705122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153-B183-4C8A-942D-8F6508AC9FAF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F35F-56A9-4C23-829E-C05F1268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D4CE6-1623-46E5-93D6-1B36D241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FC9F-13B3-4B68-A5E6-3AE2076D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2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0F35-6F5C-40B7-867E-51376C2F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3B66-A2EA-4F37-ADA5-0949494D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1F012-1B3E-4211-9121-8A18D738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153-B183-4C8A-942D-8F6508AC9FAF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4F0D1-B387-441A-920B-1DB9C910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CBBAC-20F7-40ED-85B2-3E489F6D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FC9F-13B3-4B68-A5E6-3AE2076D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3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13CC-7C34-4082-81E9-31A5565B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5E925-B9DC-44C2-9B34-D906C9CF2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165A-E1B2-4D08-A3A6-4CC608A7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153-B183-4C8A-942D-8F6508AC9FAF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A8DE-A703-413F-AB46-94991CA2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6510-7801-4AA7-8824-648458B1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FC9F-13B3-4B68-A5E6-3AE2076D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4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04C9-638B-449A-A145-3F50FF96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DB40-E81E-4269-80FB-1D73628D4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0FDA5-AC94-469E-B292-DEEF13AA5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EDAD-FD21-4281-9376-1DF8A263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153-B183-4C8A-942D-8F6508AC9FAF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4AA58-8815-4AB7-B9A2-B6EAE4A5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C0E87-C8A6-4089-9EC5-1BD2962F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FC9F-13B3-4B68-A5E6-3AE2076D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94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B9BC-A149-43AB-A3FE-5FE8BF26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655A-56B0-4BFA-91D5-D77C7CD2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9F6FD-7DAC-4206-B0E8-E2B68703C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D69DE-9A68-478A-B0AC-BA5938E75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2D0CF-8695-4C7C-B611-F741D55B6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342A7-6B17-4D12-9AB5-FD6DC499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153-B183-4C8A-942D-8F6508AC9FAF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B4C6-F0D6-4FAB-A819-8CD32D0D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5CA45-CE61-45C8-9AE6-685E19F5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FC9F-13B3-4B68-A5E6-3AE2076D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3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0054-AD63-4004-826F-E7B3EB01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AAC1A-055D-4330-B0B3-B66F405B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153-B183-4C8A-942D-8F6508AC9FAF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C9504-6BDF-4830-8A11-60123985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9476C-272A-475D-B2E3-56CE967D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FC9F-13B3-4B68-A5E6-3AE2076D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7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23865-12A3-4DE8-B3E8-B7520D62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153-B183-4C8A-942D-8F6508AC9FAF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A87EC-8244-47F8-B8C6-A28AC672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5F24C-D74D-4EB5-86B9-347D4A3B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FC9F-13B3-4B68-A5E6-3AE2076D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8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F542-E31D-4DB1-9A28-3269C51C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80D0-F7F7-49CC-8153-6D598612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193EF-8917-4B77-83E7-638859D1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60530-4347-4064-834C-29F3CB4C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153-B183-4C8A-942D-8F6508AC9FAF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8112D-B1CB-4F6C-9AB7-4BA163B4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726E2-724E-45CA-9E72-A07CC2A5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FC9F-13B3-4B68-A5E6-3AE2076D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86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3F67-3DC8-41D1-A6C6-B49BE341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5593E-A275-485D-AE33-913EDDA70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A7962-5071-4FB8-8402-E7010294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86D18-B21C-43BE-A11A-F940560C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153-B183-4C8A-942D-8F6508AC9FAF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21C8E-C7A2-4F0F-A9B6-B7F7E6BA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8236E-894E-4520-81A3-4A9C1352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FC9F-13B3-4B68-A5E6-3AE2076D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8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E133A-E0D8-4BA1-BDC9-DF520DF7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48E5D-57A8-4D8A-9A2E-193659A88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0618-C932-4831-A52F-2C781EACA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6E153-B183-4C8A-942D-8F6508AC9FAF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E9B9C-0B84-4B98-BB58-BD9B27109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50853-D369-461D-8963-9F981BF4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FC9F-13B3-4B68-A5E6-3AE2076D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21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26DE-BC11-4091-BF2A-264604DDD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4658F-BF57-4A3A-AA8A-7833E7DB3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Part-2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85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>
            <a:extLst>
              <a:ext uri="{FF2B5EF4-FFF2-40B4-BE49-F238E27FC236}">
                <a16:creationId xmlns:a16="http://schemas.microsoft.com/office/drawing/2014/main" id="{5A772AFB-4ED9-4A34-88F4-BB663A5C8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58" y="915937"/>
            <a:ext cx="970662" cy="3801999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>
            <a:lvl1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Class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A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B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C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Interface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F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G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01379" name="Text Box 2">
            <a:extLst>
              <a:ext uri="{FF2B5EF4-FFF2-40B4-BE49-F238E27FC236}">
                <a16:creationId xmlns:a16="http://schemas.microsoft.com/office/drawing/2014/main" id="{A928B672-5FBB-4159-A847-B69BCEE1C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412" y="888574"/>
            <a:ext cx="2502983" cy="4267168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class  A  extends  B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class  A  extends  B,D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class  A  extends  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class  A  extends  E,F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class  A  implements  B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class  A  implements  B,D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class  A  implements  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class  A  implements  E,F</a:t>
            </a:r>
          </a:p>
        </p:txBody>
      </p:sp>
      <p:sp>
        <p:nvSpPr>
          <p:cNvPr id="101380" name="Text Box 3">
            <a:extLst>
              <a:ext uri="{FF2B5EF4-FFF2-40B4-BE49-F238E27FC236}">
                <a16:creationId xmlns:a16="http://schemas.microsoft.com/office/drawing/2014/main" id="{FAE6F181-67BE-4693-BBEB-7CD1C262E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745" y="888574"/>
            <a:ext cx="2871661" cy="4267168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interface  E  extends  B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interface  E  extends  B,D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interface  E  extends  F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interface  E  extends  G,H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interface  E  implements  B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interface  E  implements  B,D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interface  E  implements  F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interface  E  implements  G,H</a:t>
            </a:r>
          </a:p>
        </p:txBody>
      </p:sp>
      <p:sp>
        <p:nvSpPr>
          <p:cNvPr id="101381" name="TextBox 1">
            <a:extLst>
              <a:ext uri="{FF2B5EF4-FFF2-40B4-BE49-F238E27FC236}">
                <a16:creationId xmlns:a16="http://schemas.microsoft.com/office/drawing/2014/main" id="{1B38EDB0-F104-405C-A2B3-B6571A137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923" y="937540"/>
            <a:ext cx="431528" cy="3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33"/>
              <a:t>OK</a:t>
            </a:r>
          </a:p>
        </p:txBody>
      </p:sp>
      <p:sp>
        <p:nvSpPr>
          <p:cNvPr id="101382" name="TextBox 5">
            <a:extLst>
              <a:ext uri="{FF2B5EF4-FFF2-40B4-BE49-F238E27FC236}">
                <a16:creationId xmlns:a16="http://schemas.microsoft.com/office/drawing/2014/main" id="{F8174BA8-5450-4710-A9AE-1F5DE02E1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923" y="4402543"/>
            <a:ext cx="431528" cy="3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33"/>
              <a:t>OK</a:t>
            </a:r>
          </a:p>
        </p:txBody>
      </p:sp>
      <p:sp>
        <p:nvSpPr>
          <p:cNvPr id="101383" name="TextBox 6">
            <a:extLst>
              <a:ext uri="{FF2B5EF4-FFF2-40B4-BE49-F238E27FC236}">
                <a16:creationId xmlns:a16="http://schemas.microsoft.com/office/drawing/2014/main" id="{25CDEB71-2AB6-49EB-8967-F5F75250A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923" y="4838909"/>
            <a:ext cx="431528" cy="3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33"/>
              <a:t>OK</a:t>
            </a:r>
          </a:p>
        </p:txBody>
      </p:sp>
      <p:sp>
        <p:nvSpPr>
          <p:cNvPr id="101384" name="TextBox 7">
            <a:extLst>
              <a:ext uri="{FF2B5EF4-FFF2-40B4-BE49-F238E27FC236}">
                <a16:creationId xmlns:a16="http://schemas.microsoft.com/office/drawing/2014/main" id="{33229ED0-0A20-447C-A54A-443DC865A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897" y="1839074"/>
            <a:ext cx="431528" cy="3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33"/>
              <a:t>OK</a:t>
            </a:r>
          </a:p>
        </p:txBody>
      </p:sp>
      <p:sp>
        <p:nvSpPr>
          <p:cNvPr id="101385" name="TextBox 8">
            <a:extLst>
              <a:ext uri="{FF2B5EF4-FFF2-40B4-BE49-F238E27FC236}">
                <a16:creationId xmlns:a16="http://schemas.microsoft.com/office/drawing/2014/main" id="{24D28F0E-76DF-4EDE-96B3-855A268BF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897" y="2322965"/>
            <a:ext cx="431528" cy="3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33"/>
              <a:t>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8E458-EE76-4B18-B42F-C43FCBD497FC}"/>
              </a:ext>
            </a:extLst>
          </p:cNvPr>
          <p:cNvSpPr txBox="1"/>
          <p:nvPr/>
        </p:nvSpPr>
        <p:spPr>
          <a:xfrm>
            <a:off x="1810111" y="5571946"/>
            <a:ext cx="7466788" cy="7934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633" dirty="0">
                <a:latin typeface="Arial" charset="0"/>
                <a:cs typeface="Arial Unicode MS" charset="0"/>
              </a:rPr>
              <a:t>class  American  </a:t>
            </a:r>
            <a:r>
              <a:rPr lang="en-US" sz="1633" dirty="0">
                <a:solidFill>
                  <a:srgbClr val="FF0000"/>
                </a:solidFill>
                <a:latin typeface="Arial" charset="0"/>
                <a:cs typeface="Arial Unicode MS" charset="0"/>
              </a:rPr>
              <a:t>extends</a:t>
            </a:r>
            <a:r>
              <a:rPr lang="en-US" sz="1633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 Unicode MS" charset="0"/>
              </a:rPr>
              <a:t> Human</a:t>
            </a:r>
            <a:r>
              <a:rPr lang="en-US" sz="1633" dirty="0">
                <a:latin typeface="Arial" charset="0"/>
                <a:cs typeface="Arial Unicode MS" charset="0"/>
              </a:rPr>
              <a:t> </a:t>
            </a:r>
            <a:r>
              <a:rPr lang="en-US" sz="1633" dirty="0">
                <a:solidFill>
                  <a:srgbClr val="FF0000"/>
                </a:solidFill>
                <a:latin typeface="Arial" charset="0"/>
                <a:cs typeface="Arial Unicode MS" charset="0"/>
              </a:rPr>
              <a:t>implements</a:t>
            </a:r>
            <a:r>
              <a:rPr lang="en-US" sz="1633" dirty="0">
                <a:solidFill>
                  <a:srgbClr val="FFC000"/>
                </a:solidFill>
                <a:latin typeface="Arial" charset="0"/>
                <a:cs typeface="Arial Unicode MS" charset="0"/>
              </a:rPr>
              <a:t> Smart, Intelligent, Entrepreneur</a:t>
            </a:r>
            <a:r>
              <a:rPr lang="en-US" sz="1633" dirty="0">
                <a:latin typeface="Arial" charset="0"/>
                <a:cs typeface="Arial Unicode MS" charset="0"/>
              </a:rPr>
              <a:t> 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633" dirty="0">
              <a:latin typeface="Arial" charset="0"/>
              <a:cs typeface="Arial Unicode MS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633" dirty="0">
                <a:latin typeface="Arial" charset="0"/>
                <a:cs typeface="Arial Unicode MS" charset="0"/>
              </a:rPr>
              <a:t>}</a:t>
            </a:r>
          </a:p>
        </p:txBody>
      </p:sp>
      <p:pic>
        <p:nvPicPr>
          <p:cNvPr id="101387" name="Picture 28">
            <a:extLst>
              <a:ext uri="{FF2B5EF4-FFF2-40B4-BE49-F238E27FC236}">
                <a16:creationId xmlns:a16="http://schemas.microsoft.com/office/drawing/2014/main" id="{C769594D-9DE1-4A56-84B0-56987D47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28" y="2302803"/>
            <a:ext cx="316833" cy="3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8" name="Picture 29">
            <a:extLst>
              <a:ext uri="{FF2B5EF4-FFF2-40B4-BE49-F238E27FC236}">
                <a16:creationId xmlns:a16="http://schemas.microsoft.com/office/drawing/2014/main" id="{6A385AC7-AF85-4A95-9D69-1BB57F2E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66" y="1794429"/>
            <a:ext cx="316833" cy="32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9" name="Picture 30">
            <a:extLst>
              <a:ext uri="{FF2B5EF4-FFF2-40B4-BE49-F238E27FC236}">
                <a16:creationId xmlns:a16="http://schemas.microsoft.com/office/drawing/2014/main" id="{75090211-335C-4289-8782-D6BA8A5E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26" y="1381106"/>
            <a:ext cx="316833" cy="3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0" name="Picture 31">
            <a:extLst>
              <a:ext uri="{FF2B5EF4-FFF2-40B4-BE49-F238E27FC236}">
                <a16:creationId xmlns:a16="http://schemas.microsoft.com/office/drawing/2014/main" id="{AA544CCD-5979-481B-A735-734A8CC3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86" y="1340782"/>
            <a:ext cx="316833" cy="3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1" name="Picture 32">
            <a:extLst>
              <a:ext uri="{FF2B5EF4-FFF2-40B4-BE49-F238E27FC236}">
                <a16:creationId xmlns:a16="http://schemas.microsoft.com/office/drawing/2014/main" id="{A366A0AF-7538-48B0-9E97-27A454F4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745" y="951941"/>
            <a:ext cx="316833" cy="32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2" name="Picture 33">
            <a:extLst>
              <a:ext uri="{FF2B5EF4-FFF2-40B4-BE49-F238E27FC236}">
                <a16:creationId xmlns:a16="http://schemas.microsoft.com/office/drawing/2014/main" id="{D37AA4D6-6DA8-41FA-B62B-83649DE16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27" y="3460684"/>
            <a:ext cx="316833" cy="32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3" name="Picture 34">
            <a:extLst>
              <a:ext uri="{FF2B5EF4-FFF2-40B4-BE49-F238E27FC236}">
                <a16:creationId xmlns:a16="http://schemas.microsoft.com/office/drawing/2014/main" id="{23C7C166-F057-4A38-BDB6-4DC1122E2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468" y="3897050"/>
            <a:ext cx="316833" cy="32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4" name="Picture 35">
            <a:extLst>
              <a:ext uri="{FF2B5EF4-FFF2-40B4-BE49-F238E27FC236}">
                <a16:creationId xmlns:a16="http://schemas.microsoft.com/office/drawing/2014/main" id="{D44D06AC-6D5C-465B-8EEF-B0A510AC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468" y="4399663"/>
            <a:ext cx="316833" cy="32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5" name="Picture 36">
            <a:extLst>
              <a:ext uri="{FF2B5EF4-FFF2-40B4-BE49-F238E27FC236}">
                <a16:creationId xmlns:a16="http://schemas.microsoft.com/office/drawing/2014/main" id="{D6078B9D-1234-4DFC-91E8-CFA31CDE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707" y="4846110"/>
            <a:ext cx="316833" cy="3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6" name="Picture 37">
            <a:extLst>
              <a:ext uri="{FF2B5EF4-FFF2-40B4-BE49-F238E27FC236}">
                <a16:creationId xmlns:a16="http://schemas.microsoft.com/office/drawing/2014/main" id="{7592C48F-1320-442B-A3DD-C5E9557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84" y="3460684"/>
            <a:ext cx="316833" cy="32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7" name="Picture 38">
            <a:extLst>
              <a:ext uri="{FF2B5EF4-FFF2-40B4-BE49-F238E27FC236}">
                <a16:creationId xmlns:a16="http://schemas.microsoft.com/office/drawing/2014/main" id="{49333F64-813D-4923-AB03-D363CFFED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05" y="3889849"/>
            <a:ext cx="316833" cy="32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8" name="Picture 11">
            <a:extLst>
              <a:ext uri="{FF2B5EF4-FFF2-40B4-BE49-F238E27FC236}">
                <a16:creationId xmlns:a16="http://schemas.microsoft.com/office/drawing/2014/main" id="{EFCAB133-B134-4031-BD36-D414F971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750" y="2289841"/>
            <a:ext cx="302432" cy="30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9" name="Picture 41">
            <a:extLst>
              <a:ext uri="{FF2B5EF4-FFF2-40B4-BE49-F238E27FC236}">
                <a16:creationId xmlns:a16="http://schemas.microsoft.com/office/drawing/2014/main" id="{96943F04-12F2-4956-BDF1-CB8E6C1E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28" y="1857795"/>
            <a:ext cx="303871" cy="30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400" name="Picture 42">
            <a:extLst>
              <a:ext uri="{FF2B5EF4-FFF2-40B4-BE49-F238E27FC236}">
                <a16:creationId xmlns:a16="http://schemas.microsoft.com/office/drawing/2014/main" id="{4BB131D2-D677-468A-9513-2A54E4A8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84" y="4859070"/>
            <a:ext cx="303871" cy="30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401" name="Picture 43">
            <a:extLst>
              <a:ext uri="{FF2B5EF4-FFF2-40B4-BE49-F238E27FC236}">
                <a16:creationId xmlns:a16="http://schemas.microsoft.com/office/drawing/2014/main" id="{45C4B50E-1287-42BB-A3AB-B15728690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84" y="4360778"/>
            <a:ext cx="303871" cy="30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402" name="Picture 44">
            <a:extLst>
              <a:ext uri="{FF2B5EF4-FFF2-40B4-BE49-F238E27FC236}">
                <a16:creationId xmlns:a16="http://schemas.microsoft.com/office/drawing/2014/main" id="{4382AF9F-B7E6-4E19-A571-EDE36A43D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28" y="915936"/>
            <a:ext cx="302432" cy="30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>
            <a:extLst>
              <a:ext uri="{FF2B5EF4-FFF2-40B4-BE49-F238E27FC236}">
                <a16:creationId xmlns:a16="http://schemas.microsoft.com/office/drawing/2014/main" id="{A7CC5675-174C-4BC7-A620-38915E10C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977" y="974982"/>
            <a:ext cx="8818045" cy="490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767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In Java inheritance is allowed in three ways: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1.</a:t>
            </a: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 A class can extend another class.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	Ex.:   class A extends B   (here B is a class)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2.</a:t>
            </a: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 A class can implement one or more intefaces.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	Ex.: class A implements C,D  (here C &amp; D are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		interfaces)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3.</a:t>
            </a: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 An interface can extend one or more interfaces.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	Ex.:   interface C extends E,F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4.</a:t>
            </a: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 A class can extend another class and can implement   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    one or more interfaces at the same time.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361" dirty="0">
                <a:solidFill>
                  <a:srgbClr val="000000"/>
                </a:solidFill>
                <a:latin typeface="Bookman Old Style" panose="02050604050505020204" pitchFamily="18" charset="0"/>
              </a:rPr>
              <a:t>   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62F088-01D4-475E-B7B7-585AF4EF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711" y="1882566"/>
            <a:ext cx="8502653" cy="219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Note: In such cases a class must declare in this sequence: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		a) First of all extend a class then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		b) Second implement interface/s.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Ex.  class American extends Human implements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               Intellegent, Smart, Entrepreneur</a:t>
            </a:r>
            <a:endParaRPr lang="en-US" altLang="en-US" sz="1996" dirty="0"/>
          </a:p>
        </p:txBody>
      </p:sp>
    </p:spTree>
    <p:extLst>
      <p:ext uri="{BB962C8B-B14F-4D97-AF65-F5344CB8AC3E}">
        <p14:creationId xmlns:p14="http://schemas.microsoft.com/office/powerpoint/2010/main" val="401702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>
            <a:extLst>
              <a:ext uri="{FF2B5EF4-FFF2-40B4-BE49-F238E27FC236}">
                <a16:creationId xmlns:a16="http://schemas.microsoft.com/office/drawing/2014/main" id="{F1CBDE57-7187-4D42-B02E-62FE3736F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18274"/>
            <a:ext cx="11210925" cy="573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767" rIns="81646" bIns="40823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de-DE" sz="2400" b="1" dirty="0">
                <a:solidFill>
                  <a:srgbClr val="000000"/>
                </a:solidFill>
                <a:latin typeface="Bookman Old Style" pitchFamily="16" charset="0"/>
              </a:rPr>
              <a:t>Class Inheritance: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sz="2400" dirty="0">
              <a:solidFill>
                <a:srgbClr val="000000"/>
              </a:solidFill>
              <a:latin typeface="Bookman Old Style" pitchFamily="16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de-DE" sz="2400" dirty="0">
                <a:solidFill>
                  <a:srgbClr val="000000"/>
                </a:solidFill>
                <a:latin typeface="Bookman Old Style" pitchFamily="16" charset="0"/>
              </a:rPr>
              <a:t>By extending another class, a class talks about it's family and by implementing interfaces, a class talks about qualities it possess or contracts it fulfills.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sz="2400" dirty="0">
              <a:solidFill>
                <a:srgbClr val="000000"/>
              </a:solidFill>
              <a:latin typeface="Bookman Old Style" pitchFamily="16" charset="0"/>
            </a:endParaRPr>
          </a:p>
          <a:p>
            <a:pPr marL="311079" indent="-311079">
              <a:lnSpc>
                <a:spcPct val="98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  <a:defRPr/>
            </a:pPr>
            <a:r>
              <a:rPr lang="de-DE" sz="2400" dirty="0">
                <a:solidFill>
                  <a:srgbClr val="000000"/>
                </a:solidFill>
                <a:latin typeface="Bookman Old Style" pitchFamily="16" charset="0"/>
              </a:rPr>
              <a:t>Java does not support multiple class inheritance.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sz="2400" dirty="0">
              <a:solidFill>
                <a:srgbClr val="000000"/>
              </a:solidFill>
              <a:latin typeface="Bookman Old Style" pitchFamily="16" charset="0"/>
            </a:endParaRPr>
          </a:p>
          <a:p>
            <a:pPr marL="311079" indent="-311079">
              <a:lnSpc>
                <a:spcPct val="98000"/>
              </a:lnSpc>
              <a:buClr>
                <a:srgbClr val="000000"/>
              </a:buClr>
              <a:buSzPct val="100000"/>
              <a:buFont typeface="Wingdings" charset="2"/>
              <a:buChar char="Ø"/>
              <a:defRPr/>
            </a:pPr>
            <a:r>
              <a:rPr lang="de-DE" sz="2400" dirty="0">
                <a:solidFill>
                  <a:srgbClr val="000000"/>
                </a:solidFill>
                <a:latin typeface="Bookman Old Style" pitchFamily="16" charset="0"/>
              </a:rPr>
              <a:t>Interfaces are not part of Object inheritance tree. In other words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defRPr/>
            </a:pPr>
            <a:r>
              <a:rPr lang="de-DE" sz="2400" dirty="0">
                <a:solidFill>
                  <a:srgbClr val="000000"/>
                </a:solidFill>
                <a:latin typeface="Bookman Old Style" pitchFamily="16" charset="0"/>
              </a:rPr>
              <a:t>    inheriting from multiple interfaces is not subject to multiple 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defRPr/>
            </a:pPr>
            <a:r>
              <a:rPr lang="de-DE" sz="2400" dirty="0">
                <a:solidFill>
                  <a:srgbClr val="000000"/>
                </a:solidFill>
                <a:latin typeface="Bookman Old Style" pitchFamily="16" charset="0"/>
              </a:rPr>
              <a:t>    inheritance clause.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sz="2400" dirty="0">
              <a:solidFill>
                <a:srgbClr val="000000"/>
              </a:solidFill>
              <a:latin typeface="Bookman Old Style" pitchFamily="16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de-DE" sz="2400" dirty="0">
                <a:solidFill>
                  <a:srgbClr val="000000"/>
                </a:solidFill>
                <a:latin typeface="Bookman Old Style" pitchFamily="16" charset="0"/>
              </a:rPr>
              <a:t>   Only class inheritance must be checked for multiple inheritance.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de-DE" sz="2400" dirty="0">
                <a:solidFill>
                  <a:srgbClr val="000000"/>
                </a:solidFill>
                <a:latin typeface="Bookman Old Style" pitchFamily="16" charset="0"/>
              </a:rPr>
              <a:t>   Means a class must not inherit from more than one class in Java.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100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inheritance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anoop ingole</dc:creator>
  <cp:lastModifiedBy>anoop ingole</cp:lastModifiedBy>
  <cp:revision>1</cp:revision>
  <dcterms:created xsi:type="dcterms:W3CDTF">2019-02-22T17:02:50Z</dcterms:created>
  <dcterms:modified xsi:type="dcterms:W3CDTF">2019-02-22T17:03:08Z</dcterms:modified>
</cp:coreProperties>
</file>