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5" r:id="rId3"/>
    <p:sldId id="286" r:id="rId4"/>
    <p:sldId id="28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ED6DB-AE69-419D-987D-C084EC540187}" type="datetimeFigureOut">
              <a:rPr lang="en-IN" smtClean="0"/>
              <a:t>10-02-2019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ED07D-A01F-4B3A-AFD1-64D4442D1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44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>
            <a:extLst>
              <a:ext uri="{FF2B5EF4-FFF2-40B4-BE49-F238E27FC236}">
                <a16:creationId xmlns:a16="http://schemas.microsoft.com/office/drawing/2014/main" id="{8B47EFF6-B8DD-4B48-AFE4-F33C13976C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fld id="{1642F482-B22B-4411-ABA5-0CE9E4FEA1B9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7" name="Rectangle 1">
            <a:extLst>
              <a:ext uri="{FF2B5EF4-FFF2-40B4-BE49-F238E27FC236}">
                <a16:creationId xmlns:a16="http://schemas.microsoft.com/office/drawing/2014/main" id="{3B8E389D-32FA-4356-9724-213F8647E3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8DFE901F-283D-40DA-B1B2-6AB85DBDA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>
            <a:extLst>
              <a:ext uri="{FF2B5EF4-FFF2-40B4-BE49-F238E27FC236}">
                <a16:creationId xmlns:a16="http://schemas.microsoft.com/office/drawing/2014/main" id="{93AF3DE3-07FF-40EC-B748-9AEA380EA71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fld id="{68EE0F96-E676-4893-A05C-6656D82FE2DD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5" name="Rectangle 1">
            <a:extLst>
              <a:ext uri="{FF2B5EF4-FFF2-40B4-BE49-F238E27FC236}">
                <a16:creationId xmlns:a16="http://schemas.microsoft.com/office/drawing/2014/main" id="{3BFCEB37-0314-42BC-B5D5-E95E8837C6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C1D1B1D1-7494-4F6D-8528-963E8DC13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>
            <a:extLst>
              <a:ext uri="{FF2B5EF4-FFF2-40B4-BE49-F238E27FC236}">
                <a16:creationId xmlns:a16="http://schemas.microsoft.com/office/drawing/2014/main" id="{3DB39958-1D73-4C51-8066-6C0B9FAC7E8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fld id="{814F1754-C706-4F1C-811B-F3B475BABA29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43" name="Rectangle 1">
            <a:extLst>
              <a:ext uri="{FF2B5EF4-FFF2-40B4-BE49-F238E27FC236}">
                <a16:creationId xmlns:a16="http://schemas.microsoft.com/office/drawing/2014/main" id="{49892109-7C2B-4905-8FF2-62EF08A4ED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>
            <a:extLst>
              <a:ext uri="{FF2B5EF4-FFF2-40B4-BE49-F238E27FC236}">
                <a16:creationId xmlns:a16="http://schemas.microsoft.com/office/drawing/2014/main" id="{2B5E8EB2-A3E2-4326-BE32-D07126E63E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D8A0-F2D9-41D3-BD36-3151014B7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109CD-8D3D-40DA-B0D9-73B88CEF8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3F1DD-7E84-45BA-A1D4-01077DB7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F7FE-F07D-4816-8245-A277A411C63E}" type="datetimeFigureOut">
              <a:rPr lang="en-IN" smtClean="0"/>
              <a:t>10-02-2019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A3833-E377-4C74-AF6B-EABA4187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4019C-80C1-4E3D-9798-B63D1AA1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BB5C-DDBF-4A0C-98A4-0A14C7088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29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D8865-B654-4711-BF2E-D1B9DCDC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8BB5E-E8E1-4B91-9894-EFF23C756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C3103-870C-4BF9-B849-81706189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F7FE-F07D-4816-8245-A277A411C63E}" type="datetimeFigureOut">
              <a:rPr lang="en-IN" smtClean="0"/>
              <a:t>10-02-2019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13DB8-FC7A-4B53-9B93-AD2D5426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DD11F-54EF-483F-A15D-1EB7957E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BB5C-DDBF-4A0C-98A4-0A14C7088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94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623F0-C308-4408-BB1D-5DFE26675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3EFEE-59F1-479D-B88E-5A6A1C4CD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165D0-F071-456D-9846-E123979D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F7FE-F07D-4816-8245-A277A411C63E}" type="datetimeFigureOut">
              <a:rPr lang="en-IN" smtClean="0"/>
              <a:t>10-02-2019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9F29-EE25-4EA8-9F79-9E94CEED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5CE45-42C6-44AF-848A-B737174E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BB5C-DDBF-4A0C-98A4-0A14C7088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94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9631-3776-46A6-9FD4-C9DD3AFC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15D8A-40B2-4B86-AF8F-D5BB733F1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72A1D-F562-4CBB-A057-02A9F7B5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F7FE-F07D-4816-8245-A277A411C63E}" type="datetimeFigureOut">
              <a:rPr lang="en-IN" smtClean="0"/>
              <a:t>10-02-2019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EC670-02AB-40C4-BA9A-F8F71FF0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39EB2-47BC-47C9-9E31-6965C794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BB5C-DDBF-4A0C-98A4-0A14C7088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98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FED7-BBCB-4F51-A47E-1BE016B7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90082-D563-4B8C-8231-9962FBC7F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E1698-6733-4AF5-AD46-C605E1C29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F7FE-F07D-4816-8245-A277A411C63E}" type="datetimeFigureOut">
              <a:rPr lang="en-IN" smtClean="0"/>
              <a:t>10-02-2019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ACF23-5FE8-44F1-B449-E9F9C760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E5F12-C27E-40C0-AB3F-661C649C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BB5C-DDBF-4A0C-98A4-0A14C7088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58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E299-0155-4E30-A89A-142331A4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48EDF-A1BE-4F61-9F43-D3F01E7A2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3FA10-4DB4-4B72-AEAD-6AF455E72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54E9D-825A-4C14-9E27-EA0F9AF7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F7FE-F07D-4816-8245-A277A411C63E}" type="datetimeFigureOut">
              <a:rPr lang="en-IN" smtClean="0"/>
              <a:t>10-02-2019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5C971-6F5E-42D1-AA56-699D6496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EE192-0BD8-4CC6-85C9-9A1076AC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BB5C-DDBF-4A0C-98A4-0A14C7088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30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F4C8-BFDC-457F-924B-DBB6B10E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F66FB-6367-48B9-8E47-29016EFA9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3517B-09AA-4F4F-9815-053C9F8FF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CD15B-23F0-461D-A331-62074546F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709CC-9859-4856-895C-F4EFF9C36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DB8014-E983-4251-ACB2-BE860D51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F7FE-F07D-4816-8245-A277A411C63E}" type="datetimeFigureOut">
              <a:rPr lang="en-IN" smtClean="0"/>
              <a:t>10-02-2019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4DE7A-F868-40B0-91EA-EFFB0F581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93CE5-6845-45D4-BEF4-874248D4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BB5C-DDBF-4A0C-98A4-0A14C7088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53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2989-5CA4-4077-9E4C-49915729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0257C-34F3-4094-99EB-D52EDFD1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F7FE-F07D-4816-8245-A277A411C63E}" type="datetimeFigureOut">
              <a:rPr lang="en-IN" smtClean="0"/>
              <a:t>10-02-2019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9C09B-D9A9-44E7-9BDA-DA1C0CD6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0EA2D-AAC6-4C17-9A76-AE454745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BB5C-DDBF-4A0C-98A4-0A14C7088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30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A22F2F-1D5A-4175-9DD0-73B2E4D3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F7FE-F07D-4816-8245-A277A411C63E}" type="datetimeFigureOut">
              <a:rPr lang="en-IN" smtClean="0"/>
              <a:t>10-02-2019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16E17-3200-4F0A-80E7-A12FF23C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394CB-06AC-43A3-B2AC-4C168C19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BB5C-DDBF-4A0C-98A4-0A14C7088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14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F9F6-D09F-4EDE-B0AC-424B2F70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BB6F3-7B1F-4BEA-97F6-696B6A6D3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FA373-A412-4FB0-BA9C-707292EDF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0887B-7AB6-49D6-BDDA-A799D46F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F7FE-F07D-4816-8245-A277A411C63E}" type="datetimeFigureOut">
              <a:rPr lang="en-IN" smtClean="0"/>
              <a:t>10-02-2019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3EA32-B5A5-4DE5-B47C-D62E7FF1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DB085-A6B1-441D-A5FE-9A0CE77C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BB5C-DDBF-4A0C-98A4-0A14C7088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5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0173-9D82-437D-8D4D-E194EA78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EDB8C-2273-410F-8CBA-6DC239737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3C82E-C086-4EE0-936D-EFE9D3734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836FD-600C-4925-9D08-A511E1E3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F7FE-F07D-4816-8245-A277A411C63E}" type="datetimeFigureOut">
              <a:rPr lang="en-IN" smtClean="0"/>
              <a:t>10-02-2019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64CE5-9857-4839-A611-74D523B8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CFAB7-35CE-4F08-8D63-640A7261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BB5C-DDBF-4A0C-98A4-0A14C7088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6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050AF8-726A-4FCF-B03C-E3EC63D4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D9A25-112D-47D3-84EB-E556E12FD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769DC-61D9-4058-9D89-7A35C5F16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6F7FE-F07D-4816-8245-A277A411C63E}" type="datetimeFigureOut">
              <a:rPr lang="en-IN" smtClean="0"/>
              <a:t>10-02-2019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63256-1F1C-452A-B9E8-B5AEA1B23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272E2-22AB-4B2C-9CE5-B6023FDC0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1BB5C-DDBF-4A0C-98A4-0A14C7088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00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2118-8A0E-44C8-9EDF-BE54009DA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Keyword final</a:t>
            </a:r>
          </a:p>
        </p:txBody>
      </p:sp>
    </p:spTree>
    <p:extLst>
      <p:ext uri="{BB962C8B-B14F-4D97-AF65-F5344CB8AC3E}">
        <p14:creationId xmlns:p14="http://schemas.microsoft.com/office/powerpoint/2010/main" val="278978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6A4B0AAA-BB2B-4A60-A2E7-AE1426103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6258" y="234746"/>
            <a:ext cx="8783482" cy="3885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6767" rIns="81646" bIns="40823" anchor="ctr" anchorCtr="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 b="1">
                <a:solidFill>
                  <a:srgbClr val="000000"/>
                </a:solidFill>
                <a:latin typeface="Bookman Old Style" panose="02050604050505020204" pitchFamily="18" charset="0"/>
              </a:rPr>
              <a:t>The Keyword final: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361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You can mark them final: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361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1. class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635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2. method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635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3. variables (class-level, instance-level &amp; local-level)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361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 Constructor can't be marked final.</a:t>
            </a:r>
          </a:p>
          <a:p>
            <a:pPr eaLnBrk="1">
              <a:lnSpc>
                <a:spcPct val="98000"/>
              </a:lnSpc>
            </a:pPr>
            <a:endParaRPr lang="de-DE" altLang="en-US" sz="1361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</a:pPr>
            <a:endParaRPr lang="de-DE" altLang="en-US" sz="1361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13401C54-5CA9-4D86-B33B-3A525B5A5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238" y="3734313"/>
            <a:ext cx="8571780" cy="281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8000"/>
              </a:lnSpc>
            </a:pPr>
            <a:r>
              <a:rPr lang="de-DE" altLang="en-US" sz="1996" b="1">
                <a:solidFill>
                  <a:srgbClr val="000000"/>
                </a:solidFill>
                <a:latin typeface="Bookman Old Style" panose="02050604050505020204" pitchFamily="18" charset="0"/>
              </a:rPr>
              <a:t>Variables marked final:</a:t>
            </a:r>
          </a:p>
          <a:p>
            <a:pPr eaLnBrk="1">
              <a:lnSpc>
                <a:spcPct val="50000"/>
              </a:lnSpc>
            </a:pPr>
            <a:endParaRPr lang="de-DE" altLang="en-US" sz="1996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</a:pPr>
            <a:r>
              <a:rPr lang="de-DE" altLang="en-US" sz="1996">
                <a:solidFill>
                  <a:srgbClr val="000000"/>
                </a:solidFill>
                <a:latin typeface="Bookman Old Style" panose="02050604050505020204" pitchFamily="18" charset="0"/>
              </a:rPr>
              <a:t>- Rules for class-level and instance-level variables:</a:t>
            </a:r>
          </a:p>
          <a:p>
            <a:pPr eaLnBrk="1">
              <a:lnSpc>
                <a:spcPct val="50000"/>
              </a:lnSpc>
            </a:pPr>
            <a:endParaRPr lang="de-DE" altLang="en-US" sz="1996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</a:pPr>
            <a:r>
              <a:rPr lang="de-DE" altLang="en-US" sz="1996">
                <a:solidFill>
                  <a:srgbClr val="000000"/>
                </a:solidFill>
                <a:latin typeface="Bookman Old Style" panose="02050604050505020204" pitchFamily="18" charset="0"/>
              </a:rPr>
              <a:t>Variables marked final must be initialized on declaration, because the value once assigned can never be changed.</a:t>
            </a:r>
          </a:p>
          <a:p>
            <a:pPr eaLnBrk="1">
              <a:lnSpc>
                <a:spcPct val="50000"/>
              </a:lnSpc>
            </a:pPr>
            <a:endParaRPr lang="de-DE" altLang="en-US" sz="1996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</a:pPr>
            <a:r>
              <a:rPr lang="de-DE" altLang="en-US" sz="1996">
                <a:solidFill>
                  <a:srgbClr val="000000"/>
                </a:solidFill>
                <a:latin typeface="Bookman Old Style" panose="02050604050505020204" pitchFamily="18" charset="0"/>
              </a:rPr>
              <a:t>Ex.    final int avg = 23;</a:t>
            </a:r>
          </a:p>
          <a:p>
            <a:pPr eaLnBrk="1">
              <a:lnSpc>
                <a:spcPct val="50000"/>
              </a:lnSpc>
            </a:pPr>
            <a:endParaRPr lang="de-DE" altLang="en-US" sz="1996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</a:pPr>
            <a:r>
              <a:rPr lang="de-DE" altLang="en-US" sz="1996">
                <a:solidFill>
                  <a:srgbClr val="000000"/>
                </a:solidFill>
                <a:latin typeface="Bookman Old Style" panose="02050604050505020204" pitchFamily="18" charset="0"/>
              </a:rPr>
              <a:t>To create a constant you mark them 'static final', because there is no use of declaring them at instance level.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>
            <a:extLst>
              <a:ext uri="{FF2B5EF4-FFF2-40B4-BE49-F238E27FC236}">
                <a16:creationId xmlns:a16="http://schemas.microsoft.com/office/drawing/2014/main" id="{DA542118-032F-4408-A8FA-846B9D7F3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6258" y="162738"/>
            <a:ext cx="8818045" cy="3335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6767" rIns="81646" bIns="40823" anchor="ctr" anchorCtr="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- Rules for method local variables: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361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Local variables marked final must be initialized before use.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Once initialized, it can never be reassigned.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361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It is not necessary to initialize final local variable on declaration.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359" b="1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3971" name="Rectangle 1">
            <a:extLst>
              <a:ext uri="{FF2B5EF4-FFF2-40B4-BE49-F238E27FC236}">
                <a16:creationId xmlns:a16="http://schemas.microsoft.com/office/drawing/2014/main" id="{AA54E94E-E167-4613-98B2-2BB23B9B3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111" y="3073284"/>
            <a:ext cx="8571780" cy="326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996" b="1">
                <a:solidFill>
                  <a:srgbClr val="000000"/>
                </a:solidFill>
                <a:latin typeface="Bookman Old Style" panose="02050604050505020204" pitchFamily="18" charset="0"/>
              </a:rPr>
              <a:t>Methods marked final:</a:t>
            </a:r>
          </a:p>
          <a:p>
            <a:pPr eaLnBrk="1">
              <a:lnSpc>
                <a:spcPct val="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996" b="1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996">
                <a:solidFill>
                  <a:srgbClr val="000000"/>
                </a:solidFill>
                <a:latin typeface="Bookman Old Style" panose="02050604050505020204" pitchFamily="18" charset="0"/>
              </a:rPr>
              <a:t>A subclass which inherits members from it's parent class can override an </a:t>
            </a:r>
            <a:r>
              <a:rPr lang="de-DE" altLang="en-US" sz="1996">
                <a:solidFill>
                  <a:srgbClr val="FF0000"/>
                </a:solidFill>
                <a:latin typeface="Bookman Old Style" panose="02050604050505020204" pitchFamily="18" charset="0"/>
              </a:rPr>
              <a:t>instance method</a:t>
            </a:r>
            <a:r>
              <a:rPr lang="de-DE" altLang="en-US" sz="1996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eaLnBrk="1">
              <a:lnSpc>
                <a:spcPct val="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996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996">
                <a:solidFill>
                  <a:srgbClr val="000000"/>
                </a:solidFill>
                <a:latin typeface="Bookman Old Style" panose="02050604050505020204" pitchFamily="18" charset="0"/>
              </a:rPr>
              <a:t>You can't override variables, constructors &amp; static methods.</a:t>
            </a:r>
          </a:p>
          <a:p>
            <a:pPr eaLnBrk="1">
              <a:lnSpc>
                <a:spcPct val="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996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996">
                <a:solidFill>
                  <a:srgbClr val="FF0000"/>
                </a:solidFill>
                <a:latin typeface="Bookman Old Style" panose="02050604050505020204" pitchFamily="18" charset="0"/>
              </a:rPr>
              <a:t>You can't override a final method.</a:t>
            </a:r>
          </a:p>
          <a:p>
            <a:pPr eaLnBrk="1">
              <a:lnSpc>
                <a:spcPct val="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996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996">
                <a:solidFill>
                  <a:srgbClr val="000000"/>
                </a:solidFill>
                <a:latin typeface="Bookman Old Style" panose="02050604050505020204" pitchFamily="18" charset="0"/>
              </a:rPr>
              <a:t>A method marked final says that I'v said what I want to.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996">
                <a:solidFill>
                  <a:srgbClr val="000000"/>
                </a:solidFill>
                <a:latin typeface="Bookman Old Style" panose="02050604050505020204" pitchFamily="18" charset="0"/>
              </a:rPr>
              <a:t>In other words no buddy is allowed to redefine it.</a:t>
            </a:r>
          </a:p>
          <a:p>
            <a:pPr eaLnBrk="1">
              <a:lnSpc>
                <a:spcPct val="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996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996">
                <a:solidFill>
                  <a:srgbClr val="000000"/>
                </a:solidFill>
                <a:latin typeface="Bookman Old Style" panose="02050604050505020204" pitchFamily="18" charset="0"/>
              </a:rPr>
              <a:t>One can still access the method as usual.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1">
            <a:extLst>
              <a:ext uri="{FF2B5EF4-FFF2-40B4-BE49-F238E27FC236}">
                <a16:creationId xmlns:a16="http://schemas.microsoft.com/office/drawing/2014/main" id="{73F0A743-F0E4-4A69-98ED-1774996A8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6258" y="164178"/>
            <a:ext cx="8818045" cy="359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6767" rIns="81646" bIns="40823" anchor="ctr" anchorCtr="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 b="1">
                <a:solidFill>
                  <a:srgbClr val="000000"/>
                </a:solidFill>
                <a:latin typeface="Bookman Old Style" panose="02050604050505020204" pitchFamily="18" charset="0"/>
              </a:rPr>
              <a:t>A Class marked final: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359" b="1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When a class is marked final then you can't subclass it.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359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In other words no class can extend it.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359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A class marked final says that I'v said what I want to and I don't want it to be modified.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359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359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253</Words>
  <Application>Microsoft Office PowerPoint</Application>
  <PresentationFormat>Widescreen</PresentationFormat>
  <Paragraphs>49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Bookman Old Style</vt:lpstr>
      <vt:lpstr>Calibri</vt:lpstr>
      <vt:lpstr>Calibri Light</vt:lpstr>
      <vt:lpstr>Times New Roman</vt:lpstr>
      <vt:lpstr>Wingdings</vt:lpstr>
      <vt:lpstr>Office Theme</vt:lpstr>
      <vt:lpstr>Keyword final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Keyword final</dc:title>
  <dc:creator>anoop ingole</dc:creator>
  <cp:lastModifiedBy>anoop ingole</cp:lastModifiedBy>
  <cp:revision>1</cp:revision>
  <dcterms:created xsi:type="dcterms:W3CDTF">2019-02-10T00:47:22Z</dcterms:created>
  <dcterms:modified xsi:type="dcterms:W3CDTF">2019-02-10T00:49:35Z</dcterms:modified>
</cp:coreProperties>
</file>