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7" r:id="rId5"/>
    <p:sldId id="258" r:id="rId6"/>
    <p:sldId id="259" r:id="rId7"/>
    <p:sldId id="262" r:id="rId8"/>
    <p:sldId id="279" r:id="rId9"/>
    <p:sldId id="263" r:id="rId10"/>
    <p:sldId id="264" r:id="rId11"/>
    <p:sldId id="265" r:id="rId12"/>
    <p:sldId id="266" r:id="rId13"/>
    <p:sldId id="267" r:id="rId14"/>
    <p:sldId id="268" r:id="rId15"/>
    <p:sldId id="269" r:id="rId16"/>
    <p:sldId id="270" r:id="rId17"/>
    <p:sldId id="271" r:id="rId18"/>
    <p:sldId id="272" r:id="rId19"/>
    <p:sldId id="273" r:id="rId20"/>
    <p:sldId id="280" r:id="rId21"/>
    <p:sldId id="274" r:id="rId22"/>
    <p:sldId id="275" r:id="rId23"/>
    <p:sldId id="276" r:id="rId24"/>
    <p:sldId id="277" r:id="rId25"/>
    <p:sldId id="281"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E8A143-A17F-4B58-8143-B06198010B99}" v="1080" dt="2021-01-11T06:15:22.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98" d="100"/>
          <a:sy n="98"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10.01.2021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rIns="45720"/>
          <a:lstStyle/>
          <a:p>
            <a:fld id="{600CBFCC-E1FF-473E-BF42-70E7405CF173}" type="slidenum">
              <a:rPr lang="tr-TR" smtClean="0"/>
              <a:t>‹#›</a:t>
            </a:fld>
            <a:endParaRPr lang="tr-TR"/>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10.01.2021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10.01.2021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10.01.2021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7810A5-1A13-4087-8DFA-155E6E5B5D73}" type="datetimeFigureOut">
              <a:rPr lang="tr-TR" smtClean="0"/>
              <a:t>10.01.2021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7810A5-1A13-4087-8DFA-155E6E5B5D73}" type="datetimeFigureOut">
              <a:rPr lang="tr-TR" smtClean="0"/>
              <a:t>10.01.2021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7810A5-1A13-4087-8DFA-155E6E5B5D73}" type="datetimeFigureOut">
              <a:rPr lang="tr-TR" smtClean="0"/>
              <a:t>10.01.2021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10A5-1A13-4087-8DFA-155E6E5B5D73}" type="datetimeFigureOut">
              <a:rPr lang="tr-TR" smtClean="0"/>
              <a:t>10.01.2021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0CBFCC-E1FF-473E-BF42-70E7405CF173}" type="slidenum">
              <a:rPr lang="tr-TR" smtClean="0"/>
              <a:t>‹#›</a:t>
            </a:fld>
            <a:endParaRPr lang="tr-TR"/>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7810A5-1A13-4087-8DFA-155E6E5B5D73}" type="datetimeFigureOut">
              <a:rPr lang="tr-TR" smtClean="0"/>
              <a:t>10.01.2021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10.01.2021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10.01.2021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B7810A5-1A13-4087-8DFA-155E6E5B5D73}" type="datetimeFigureOut">
              <a:rPr lang="tr-TR" smtClean="0"/>
              <a:t>10.01.2021</a:t>
            </a:fld>
            <a:endParaRPr lang="tr-TR"/>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00CBFCC-E1FF-473E-BF42-70E7405CF173}" type="slidenum">
              <a:rPr lang="tr-TR" smtClean="0"/>
              <a:t>‹#›</a:t>
            </a:fld>
            <a:endParaRPr lang="tr-TR"/>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1864185" y="1789980"/>
            <a:ext cx="5043614" cy="2282936"/>
          </a:xfrm>
        </p:spPr>
        <p:txBody>
          <a:bodyPr>
            <a:normAutofit/>
          </a:bodyPr>
          <a:lstStyle/>
          <a:p>
            <a:r>
              <a:rPr lang="tr-TR" sz="8000" b="1" dirty="0" err="1">
                <a:solidFill>
                  <a:srgbClr val="8EC0C1"/>
                </a:solidFill>
                <a:cs typeface="Arial"/>
              </a:rPr>
              <a:t>Frontend</a:t>
            </a:r>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p:txBody>
          <a:bodyPr/>
          <a:lstStyle/>
          <a:p>
            <a:r>
              <a:rPr lang="tr-TR" dirty="0">
                <a:cs typeface="Arial"/>
              </a:rPr>
              <a:t>.</a:t>
            </a:r>
          </a:p>
        </p:txBody>
      </p:sp>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3019-DE0C-4ADB-8C8E-2272E0B39C01}"/>
              </a:ext>
            </a:extLst>
          </p:cNvPr>
          <p:cNvSpPr>
            <a:spLocks noGrp="1"/>
          </p:cNvSpPr>
          <p:nvPr>
            <p:ph type="title"/>
          </p:nvPr>
        </p:nvSpPr>
        <p:spPr>
          <a:xfrm>
            <a:off x="-493702" y="578017"/>
            <a:ext cx="7958331" cy="947833"/>
          </a:xfrm>
        </p:spPr>
        <p:txBody>
          <a:bodyPr/>
          <a:lstStyle/>
          <a:p>
            <a:r>
              <a:rPr lang="en-US" sz="4000" b="1" dirty="0">
                <a:ea typeface="+mj-lt"/>
                <a:cs typeface="+mj-lt"/>
              </a:rPr>
              <a:t>Back End languages</a:t>
            </a:r>
            <a:endParaRPr lang="en-US" sz="4000" b="1">
              <a:cs typeface="Arial"/>
            </a:endParaRPr>
          </a:p>
          <a:p>
            <a:endParaRPr lang="en-US"/>
          </a:p>
          <a:p>
            <a:endParaRPr lang="en-US"/>
          </a:p>
          <a:p>
            <a:endParaRPr lang="en-US" dirty="0">
              <a:cs typeface="Arial"/>
            </a:endParaRPr>
          </a:p>
        </p:txBody>
      </p:sp>
      <p:sp>
        <p:nvSpPr>
          <p:cNvPr id="3" name="Content Placeholder 2">
            <a:extLst>
              <a:ext uri="{FF2B5EF4-FFF2-40B4-BE49-F238E27FC236}">
                <a16:creationId xmlns:a16="http://schemas.microsoft.com/office/drawing/2014/main" id="{093AD32E-A57F-4FF8-87E8-FD291D98BCC0}"/>
              </a:ext>
            </a:extLst>
          </p:cNvPr>
          <p:cNvSpPr>
            <a:spLocks noGrp="1"/>
          </p:cNvSpPr>
          <p:nvPr>
            <p:ph idx="1"/>
          </p:nvPr>
        </p:nvSpPr>
        <p:spPr>
          <a:xfrm>
            <a:off x="1048316" y="1390758"/>
            <a:ext cx="10111294" cy="5291789"/>
          </a:xfrm>
        </p:spPr>
        <p:txBody>
          <a:bodyPr/>
          <a:lstStyle/>
          <a:p>
            <a:pPr marL="344170" indent="-344170"/>
            <a:r>
              <a:rPr lang="en-US" sz="2200" dirty="0">
                <a:ea typeface="+mn-lt"/>
                <a:cs typeface="+mn-lt"/>
              </a:rPr>
              <a:t>Ruby, Python, and PHP are popular Back End languages</a:t>
            </a:r>
            <a:endParaRPr lang="en-US" sz="2200">
              <a:cs typeface="Arial" panose="020B0604020202020204"/>
            </a:endParaRPr>
          </a:p>
          <a:p>
            <a:pPr marL="344170" indent="-344170"/>
            <a:r>
              <a:rPr lang="en-US" sz="2200" dirty="0">
                <a:ea typeface="+mn-lt"/>
                <a:cs typeface="+mn-lt"/>
              </a:rPr>
              <a:t>Back End languages are used to fulfill requests created by the user</a:t>
            </a:r>
            <a:endParaRPr lang="en-US" sz="2200" dirty="0">
              <a:cs typeface="Arial"/>
            </a:endParaRPr>
          </a:p>
          <a:p>
            <a:pPr marL="344170" indent="-344170"/>
            <a:r>
              <a:rPr lang="en-US" sz="2200" dirty="0">
                <a:ea typeface="+mn-lt"/>
                <a:cs typeface="+mn-lt"/>
              </a:rPr>
              <a:t>Back End languages retrieve information from a database stored in a server that’s then processed through an application</a:t>
            </a:r>
            <a:endParaRPr lang="en-US" sz="2200" dirty="0">
              <a:cs typeface="Arial"/>
            </a:endParaRPr>
          </a:p>
          <a:p>
            <a:pPr marL="344170" indent="-344170"/>
            <a:r>
              <a:rPr lang="en-US" sz="2200" dirty="0">
                <a:ea typeface="+mn-lt"/>
                <a:cs typeface="+mn-lt"/>
              </a:rPr>
              <a:t>Also known and backend languages or back-end languages</a:t>
            </a:r>
            <a:endParaRPr lang="en-US" sz="2200" dirty="0">
              <a:cs typeface="Arial"/>
            </a:endParaRPr>
          </a:p>
          <a:p>
            <a:pPr marL="344170" indent="-344170"/>
            <a:endParaRPr lang="en-US" sz="2200" dirty="0">
              <a:cs typeface="Arial"/>
            </a:endParaRPr>
          </a:p>
        </p:txBody>
      </p:sp>
    </p:spTree>
    <p:extLst>
      <p:ext uri="{BB962C8B-B14F-4D97-AF65-F5344CB8AC3E}">
        <p14:creationId xmlns:p14="http://schemas.microsoft.com/office/powerpoint/2010/main" val="619641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E6C92-6DE4-4A2E-B840-BE6E59916D85}"/>
              </a:ext>
            </a:extLst>
          </p:cNvPr>
          <p:cNvSpPr>
            <a:spLocks noGrp="1"/>
          </p:cNvSpPr>
          <p:nvPr>
            <p:ph type="title"/>
          </p:nvPr>
        </p:nvSpPr>
        <p:spPr>
          <a:xfrm>
            <a:off x="1059053" y="189830"/>
            <a:ext cx="2379916" cy="1077229"/>
          </a:xfrm>
        </p:spPr>
        <p:txBody>
          <a:bodyPr>
            <a:normAutofit/>
          </a:bodyPr>
          <a:lstStyle/>
          <a:p>
            <a:r>
              <a:rPr lang="en-US" sz="3600" b="1" dirty="0">
                <a:cs typeface="Arial"/>
              </a:rPr>
              <a:t>JAVA</a:t>
            </a:r>
            <a:endParaRPr lang="en-US" sz="3600" b="1" dirty="0"/>
          </a:p>
        </p:txBody>
      </p:sp>
      <p:sp>
        <p:nvSpPr>
          <p:cNvPr id="3" name="Content Placeholder 2">
            <a:extLst>
              <a:ext uri="{FF2B5EF4-FFF2-40B4-BE49-F238E27FC236}">
                <a16:creationId xmlns:a16="http://schemas.microsoft.com/office/drawing/2014/main" id="{D99FAABE-0B08-4DDB-AB85-8DDE64BB0FE7}"/>
              </a:ext>
            </a:extLst>
          </p:cNvPr>
          <p:cNvSpPr>
            <a:spLocks noGrp="1"/>
          </p:cNvSpPr>
          <p:nvPr>
            <p:ph idx="1"/>
          </p:nvPr>
        </p:nvSpPr>
        <p:spPr>
          <a:xfrm>
            <a:off x="1163335" y="1031325"/>
            <a:ext cx="9967520" cy="5708732"/>
          </a:xfrm>
        </p:spPr>
        <p:txBody>
          <a:bodyPr>
            <a:normAutofit fontScale="92500" lnSpcReduction="20000"/>
          </a:bodyPr>
          <a:lstStyle/>
          <a:p>
            <a:pPr marL="344170" indent="-344170"/>
            <a:r>
              <a:rPr lang="en-US" dirty="0">
                <a:ea typeface="+mn-lt"/>
                <a:cs typeface="+mn-lt"/>
              </a:rPr>
              <a:t>Java is a class-based, object-oriented programming language that is designed to have as few implementation dependencies as possible. It is a general-purpose programming language intended to let application developers write once, run anywhere (WORA),[17] meaning that compiled Java code can run on all platforms that support Java without the need for recompilation.[18] Java applications are typically compiled to bytecode that can run on any Java virtual machine (JVM) regardless of the underlying computer architecture. The syntax of Java is similar to C and C++, but has fewer low-level facilities than either of them. The Java runtime provides dynamic capabilities (such as reflection and runtime code modification) that are typically not available in traditional compiled languages.</a:t>
            </a:r>
          </a:p>
          <a:p>
            <a:pPr marL="344170" indent="-344170"/>
            <a:r>
              <a:rPr lang="en-US" sz="2400" dirty="0">
                <a:ea typeface="+mn-lt"/>
                <a:cs typeface="+mn-lt"/>
              </a:rPr>
              <a:t>simple, object-oriented, and familiar.</a:t>
            </a:r>
          </a:p>
          <a:p>
            <a:pPr marL="344170" indent="-344170"/>
            <a:r>
              <a:rPr lang="en-US" sz="2400" dirty="0">
                <a:ea typeface="+mn-lt"/>
                <a:cs typeface="+mn-lt"/>
              </a:rPr>
              <a:t> robust and secure.</a:t>
            </a:r>
          </a:p>
          <a:p>
            <a:pPr marL="344170" indent="-344170"/>
            <a:r>
              <a:rPr lang="en-US" sz="2400" dirty="0">
                <a:ea typeface="+mn-lt"/>
                <a:cs typeface="+mn-lt"/>
              </a:rPr>
              <a:t>architecture-neutral and portable</a:t>
            </a:r>
          </a:p>
          <a:p>
            <a:pPr marL="344170" indent="-344170"/>
            <a:r>
              <a:rPr lang="en-US" sz="2400" dirty="0">
                <a:ea typeface="+mn-lt"/>
                <a:cs typeface="+mn-lt"/>
              </a:rPr>
              <a:t> high performance.</a:t>
            </a:r>
          </a:p>
          <a:p>
            <a:pPr marL="344170" indent="-344170"/>
            <a:r>
              <a:rPr lang="en-US" sz="2400" dirty="0">
                <a:ea typeface="+mn-lt"/>
                <a:cs typeface="+mn-lt"/>
              </a:rPr>
              <a:t>interpreted, threaded, and dynamic.</a:t>
            </a:r>
          </a:p>
        </p:txBody>
      </p:sp>
    </p:spTree>
    <p:extLst>
      <p:ext uri="{BB962C8B-B14F-4D97-AF65-F5344CB8AC3E}">
        <p14:creationId xmlns:p14="http://schemas.microsoft.com/office/powerpoint/2010/main" val="43934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4AE9-936A-45FC-9A50-714F4BD91984}"/>
              </a:ext>
            </a:extLst>
          </p:cNvPr>
          <p:cNvSpPr>
            <a:spLocks noGrp="1"/>
          </p:cNvSpPr>
          <p:nvPr>
            <p:ph type="title"/>
          </p:nvPr>
        </p:nvSpPr>
        <p:spPr>
          <a:xfrm>
            <a:off x="771505" y="74811"/>
            <a:ext cx="2193011" cy="1077229"/>
          </a:xfrm>
        </p:spPr>
        <p:txBody>
          <a:bodyPr/>
          <a:lstStyle/>
          <a:p>
            <a:r>
              <a:rPr lang="en-US" b="1" dirty="0">
                <a:ea typeface="+mj-lt"/>
                <a:cs typeface="+mj-lt"/>
              </a:rPr>
              <a:t>Java EE</a:t>
            </a:r>
            <a:endParaRPr lang="en-US" b="1">
              <a:cs typeface="Arial"/>
            </a:endParaRPr>
          </a:p>
          <a:p>
            <a:endParaRPr lang="en-US"/>
          </a:p>
          <a:p>
            <a:endParaRPr lang="en-US"/>
          </a:p>
          <a:p>
            <a:endParaRPr lang="en-US" dirty="0">
              <a:cs typeface="Arial"/>
            </a:endParaRPr>
          </a:p>
        </p:txBody>
      </p:sp>
      <p:sp>
        <p:nvSpPr>
          <p:cNvPr id="3" name="Content Placeholder 2">
            <a:extLst>
              <a:ext uri="{FF2B5EF4-FFF2-40B4-BE49-F238E27FC236}">
                <a16:creationId xmlns:a16="http://schemas.microsoft.com/office/drawing/2014/main" id="{6B0C3E76-E873-4691-A5A9-65B2040AD64F}"/>
              </a:ext>
            </a:extLst>
          </p:cNvPr>
          <p:cNvSpPr>
            <a:spLocks noGrp="1"/>
          </p:cNvSpPr>
          <p:nvPr>
            <p:ph idx="1"/>
          </p:nvPr>
        </p:nvSpPr>
        <p:spPr>
          <a:xfrm>
            <a:off x="918921" y="786909"/>
            <a:ext cx="10326953" cy="5996280"/>
          </a:xfrm>
        </p:spPr>
        <p:txBody>
          <a:bodyPr>
            <a:normAutofit lnSpcReduction="10000"/>
          </a:bodyPr>
          <a:lstStyle/>
          <a:p>
            <a:pPr marL="344170" indent="-344170"/>
            <a:r>
              <a:rPr lang="en-US" dirty="0">
                <a:ea typeface="+mn-lt"/>
                <a:cs typeface="+mn-lt"/>
              </a:rPr>
              <a:t>The Java EE stands for Java Enterprise Edition, which was earlier known as J2EE and is currently known as Jakarta EE. It is a set of specifications wrapping around Java SE (Standard Edition). The Java EE provides a platform for developers with enterprise features such as distributed computing and web services. Java EE applications are usually run on reference run times such as </a:t>
            </a:r>
            <a:r>
              <a:rPr lang="en-US" dirty="0" err="1">
                <a:ea typeface="+mn-lt"/>
                <a:cs typeface="+mn-lt"/>
              </a:rPr>
              <a:t>microservers</a:t>
            </a:r>
            <a:r>
              <a:rPr lang="en-US" dirty="0">
                <a:ea typeface="+mn-lt"/>
                <a:cs typeface="+mn-lt"/>
              </a:rPr>
              <a:t> or application servers. Examples of some contexts where Java EE is used are e-commerce, accounting, banking information systems.</a:t>
            </a:r>
          </a:p>
          <a:p>
            <a:pPr marL="344170" indent="-344170"/>
            <a:r>
              <a:rPr lang="en-US" dirty="0">
                <a:ea typeface="+mn-lt"/>
                <a:cs typeface="+mn-lt"/>
              </a:rPr>
              <a:t>Java EE facilitates development of large scale applications.</a:t>
            </a:r>
          </a:p>
          <a:p>
            <a:pPr marL="344170" indent="-344170"/>
            <a:r>
              <a:rPr lang="en-US" dirty="0">
                <a:ea typeface="+mn-lt"/>
                <a:cs typeface="+mn-lt"/>
              </a:rPr>
              <a:t>EE is built upon Java SE. It provides functionalities like web applications, and Servlets.</a:t>
            </a:r>
          </a:p>
          <a:p>
            <a:pPr marL="344170" indent="-344170"/>
            <a:r>
              <a:rPr lang="en-US" dirty="0">
                <a:ea typeface="+mn-lt"/>
                <a:cs typeface="+mn-lt"/>
              </a:rPr>
              <a:t>Java EE is a structured application with a separate client, business, and Enterprise layers.</a:t>
            </a:r>
          </a:p>
          <a:p>
            <a:pPr marL="344170" indent="-344170"/>
            <a:r>
              <a:rPr lang="en-US" dirty="0">
                <a:ea typeface="+mn-lt"/>
                <a:cs typeface="+mn-lt"/>
              </a:rPr>
              <a:t>It is mainly used for developing web applications.</a:t>
            </a:r>
          </a:p>
          <a:p>
            <a:pPr marL="344170" indent="-344170"/>
            <a:r>
              <a:rPr lang="en-US" dirty="0">
                <a:ea typeface="+mn-lt"/>
                <a:cs typeface="+mn-lt"/>
              </a:rPr>
              <a:t>Suitable for experienced Java developers who build enterprise-wide applications.</a:t>
            </a:r>
          </a:p>
          <a:p>
            <a:pPr marL="344170" indent="-344170"/>
            <a:r>
              <a:rPr lang="en-US" dirty="0">
                <a:ea typeface="+mn-lt"/>
                <a:cs typeface="+mn-lt"/>
              </a:rPr>
              <a:t>It provides user authentication.</a:t>
            </a:r>
            <a:endParaRPr lang="en-US" dirty="0">
              <a:cs typeface="Arial" panose="020B0604020202020204"/>
            </a:endParaRPr>
          </a:p>
        </p:txBody>
      </p:sp>
    </p:spTree>
    <p:extLst>
      <p:ext uri="{BB962C8B-B14F-4D97-AF65-F5344CB8AC3E}">
        <p14:creationId xmlns:p14="http://schemas.microsoft.com/office/powerpoint/2010/main" val="1858026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867E-24E7-4006-9A9F-5620813E3F73}"/>
              </a:ext>
            </a:extLst>
          </p:cNvPr>
          <p:cNvSpPr>
            <a:spLocks noGrp="1"/>
          </p:cNvSpPr>
          <p:nvPr>
            <p:ph type="title"/>
          </p:nvPr>
        </p:nvSpPr>
        <p:spPr>
          <a:xfrm>
            <a:off x="-1099485" y="201969"/>
            <a:ext cx="7108296" cy="1049594"/>
          </a:xfrm>
        </p:spPr>
        <p:txBody>
          <a:bodyPr>
            <a:normAutofit/>
          </a:bodyPr>
          <a:lstStyle/>
          <a:p>
            <a:r>
              <a:rPr lang="en-US" sz="3600" b="1" dirty="0">
                <a:cs typeface="Arial"/>
              </a:rPr>
              <a:t>JAVA SE VS JAVA EE</a:t>
            </a:r>
          </a:p>
        </p:txBody>
      </p:sp>
      <p:sp>
        <p:nvSpPr>
          <p:cNvPr id="3" name="Text Placeholder 2">
            <a:extLst>
              <a:ext uri="{FF2B5EF4-FFF2-40B4-BE49-F238E27FC236}">
                <a16:creationId xmlns:a16="http://schemas.microsoft.com/office/drawing/2014/main" id="{F8A9B792-7329-4B30-8049-045F9358AD4B}"/>
              </a:ext>
            </a:extLst>
          </p:cNvPr>
          <p:cNvSpPr>
            <a:spLocks noGrp="1"/>
          </p:cNvSpPr>
          <p:nvPr>
            <p:ph type="body" idx="1"/>
          </p:nvPr>
        </p:nvSpPr>
        <p:spPr>
          <a:xfrm>
            <a:off x="1185927" y="1246983"/>
            <a:ext cx="3896467" cy="713818"/>
          </a:xfrm>
        </p:spPr>
        <p:txBody>
          <a:bodyPr/>
          <a:lstStyle/>
          <a:p>
            <a:r>
              <a:rPr lang="en-US" dirty="0">
                <a:cs typeface="Arial"/>
              </a:rPr>
              <a:t>JAVA SE</a:t>
            </a:r>
            <a:endParaRPr lang="en-US" dirty="0"/>
          </a:p>
        </p:txBody>
      </p:sp>
      <p:sp>
        <p:nvSpPr>
          <p:cNvPr id="4" name="Content Placeholder 3">
            <a:extLst>
              <a:ext uri="{FF2B5EF4-FFF2-40B4-BE49-F238E27FC236}">
                <a16:creationId xmlns:a16="http://schemas.microsoft.com/office/drawing/2014/main" id="{9DC94A75-2FCF-46B4-BF58-6C86065F7314}"/>
              </a:ext>
            </a:extLst>
          </p:cNvPr>
          <p:cNvSpPr>
            <a:spLocks noGrp="1"/>
          </p:cNvSpPr>
          <p:nvPr>
            <p:ph sz="half" idx="2"/>
          </p:nvPr>
        </p:nvSpPr>
        <p:spPr>
          <a:xfrm>
            <a:off x="1013398" y="2017444"/>
            <a:ext cx="4511849" cy="4839849"/>
          </a:xfrm>
        </p:spPr>
        <p:txBody>
          <a:bodyPr vert="horz" lIns="91440" tIns="45720" rIns="91440" bIns="45720" rtlCol="0" anchor="t">
            <a:normAutofit fontScale="85000" lnSpcReduction="20000"/>
          </a:bodyPr>
          <a:lstStyle/>
          <a:p>
            <a:pPr marL="344170" indent="-344170"/>
            <a:r>
              <a:rPr lang="en-US" dirty="0">
                <a:ea typeface="+mn-lt"/>
                <a:cs typeface="+mn-lt"/>
              </a:rPr>
              <a:t>When most people think of the Java programming language, they think of the Java SE API. Java SE's API provides the core functionality of the Java programming language. It defines everything from the basic types and objects of the Java programming language to high-level classes that are used for networking, security, database access, graphical user interface (GUI) development, and XML parsing.</a:t>
            </a:r>
            <a:endParaRPr lang="en-US" dirty="0">
              <a:cs typeface="Arial" panose="020B0604020202020204"/>
            </a:endParaRPr>
          </a:p>
          <a:p>
            <a:pPr marL="344170" indent="-344170"/>
            <a:r>
              <a:rPr lang="en-US" dirty="0">
                <a:ea typeface="+mn-lt"/>
                <a:cs typeface="+mn-lt"/>
              </a:rPr>
              <a:t>In addition to the core API, the Java SE platform consists of a virtual machine, development tools, deployment technologies, and other class libraries and toolkits commonly used in Java technology applications.</a:t>
            </a:r>
            <a:endParaRPr lang="en-US" dirty="0"/>
          </a:p>
          <a:p>
            <a:pPr marL="344170" indent="-344170"/>
            <a:endParaRPr lang="en-US" dirty="0">
              <a:cs typeface="Arial"/>
            </a:endParaRPr>
          </a:p>
        </p:txBody>
      </p:sp>
      <p:sp>
        <p:nvSpPr>
          <p:cNvPr id="5" name="Text Placeholder 4">
            <a:extLst>
              <a:ext uri="{FF2B5EF4-FFF2-40B4-BE49-F238E27FC236}">
                <a16:creationId xmlns:a16="http://schemas.microsoft.com/office/drawing/2014/main" id="{A38ECE76-E3A5-4445-BF09-1E04B2A091B3}"/>
              </a:ext>
            </a:extLst>
          </p:cNvPr>
          <p:cNvSpPr>
            <a:spLocks noGrp="1"/>
          </p:cNvSpPr>
          <p:nvPr>
            <p:ph type="body" sz="quarter" idx="3"/>
          </p:nvPr>
        </p:nvSpPr>
        <p:spPr>
          <a:xfrm>
            <a:off x="7097955" y="1246983"/>
            <a:ext cx="3899798" cy="713818"/>
          </a:xfrm>
        </p:spPr>
        <p:txBody>
          <a:bodyPr/>
          <a:lstStyle/>
          <a:p>
            <a:r>
              <a:rPr lang="en-US" dirty="0">
                <a:cs typeface="Arial"/>
              </a:rPr>
              <a:t>JAVA EE</a:t>
            </a:r>
            <a:endParaRPr lang="en-US" dirty="0"/>
          </a:p>
        </p:txBody>
      </p:sp>
      <p:sp>
        <p:nvSpPr>
          <p:cNvPr id="29" name="Content Placeholder 28">
            <a:extLst>
              <a:ext uri="{FF2B5EF4-FFF2-40B4-BE49-F238E27FC236}">
                <a16:creationId xmlns:a16="http://schemas.microsoft.com/office/drawing/2014/main" id="{2E38FFBC-302B-4159-BE17-2B7D112B5C62}"/>
              </a:ext>
            </a:extLst>
          </p:cNvPr>
          <p:cNvSpPr>
            <a:spLocks noGrp="1"/>
          </p:cNvSpPr>
          <p:nvPr>
            <p:ph sz="quarter" idx="4"/>
          </p:nvPr>
        </p:nvSpPr>
        <p:spPr>
          <a:xfrm>
            <a:off x="6666635" y="2276237"/>
            <a:ext cx="4518023" cy="4293508"/>
          </a:xfrm>
        </p:spPr>
        <p:txBody>
          <a:bodyPr vert="horz" lIns="91440" tIns="45720" rIns="91440" bIns="45720" rtlCol="0" anchor="t">
            <a:normAutofit fontScale="85000" lnSpcReduction="20000"/>
          </a:bodyPr>
          <a:lstStyle/>
          <a:p>
            <a:pPr marL="344170" indent="-344170"/>
            <a:r>
              <a:rPr lang="en-US" dirty="0">
                <a:ea typeface="+mn-lt"/>
                <a:cs typeface="+mn-lt"/>
              </a:rPr>
              <a:t>The Java EE platform is built on top of the Java SE platform. The Java EE platform provides an API and runtime environment </a:t>
            </a:r>
            <a:r>
              <a:rPr lang="en-US" sz="2400" dirty="0">
                <a:ea typeface="+mn-lt"/>
                <a:cs typeface="+mn-lt"/>
              </a:rPr>
              <a:t>for</a:t>
            </a:r>
            <a:r>
              <a:rPr lang="en-US" dirty="0">
                <a:ea typeface="+mn-lt"/>
                <a:cs typeface="+mn-lt"/>
              </a:rPr>
              <a:t> developing and running large-scale, multi-tiered, scalable, reliable, and secure network applications.</a:t>
            </a:r>
            <a:br>
              <a:rPr lang="en-US" dirty="0"/>
            </a:br>
            <a:endParaRPr lang="en-US" dirty="0">
              <a:cs typeface="Arial" panose="020B0604020202020204"/>
            </a:endParaRPr>
          </a:p>
        </p:txBody>
      </p:sp>
    </p:spTree>
    <p:extLst>
      <p:ext uri="{BB962C8B-B14F-4D97-AF65-F5344CB8AC3E}">
        <p14:creationId xmlns:p14="http://schemas.microsoft.com/office/powerpoint/2010/main" val="1262459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78198-7598-43FC-B545-18E0D1F54926}"/>
              </a:ext>
            </a:extLst>
          </p:cNvPr>
          <p:cNvSpPr>
            <a:spLocks noGrp="1"/>
          </p:cNvSpPr>
          <p:nvPr>
            <p:ph type="title"/>
          </p:nvPr>
        </p:nvSpPr>
        <p:spPr>
          <a:xfrm>
            <a:off x="383316" y="132320"/>
            <a:ext cx="2149879" cy="1077229"/>
          </a:xfrm>
        </p:spPr>
        <p:txBody>
          <a:bodyPr>
            <a:normAutofit/>
          </a:bodyPr>
          <a:lstStyle/>
          <a:p>
            <a:r>
              <a:rPr lang="en-US" sz="4400" b="1">
                <a:cs typeface="Arial"/>
              </a:rPr>
              <a:t>JSP</a:t>
            </a:r>
          </a:p>
        </p:txBody>
      </p:sp>
      <p:sp>
        <p:nvSpPr>
          <p:cNvPr id="3" name="Content Placeholder 2">
            <a:extLst>
              <a:ext uri="{FF2B5EF4-FFF2-40B4-BE49-F238E27FC236}">
                <a16:creationId xmlns:a16="http://schemas.microsoft.com/office/drawing/2014/main" id="{635EECD7-3B0D-43E5-BB10-53FCA8BA41DB}"/>
              </a:ext>
            </a:extLst>
          </p:cNvPr>
          <p:cNvSpPr>
            <a:spLocks noGrp="1"/>
          </p:cNvSpPr>
          <p:nvPr>
            <p:ph idx="1"/>
          </p:nvPr>
        </p:nvSpPr>
        <p:spPr>
          <a:xfrm>
            <a:off x="1033939" y="1189475"/>
            <a:ext cx="10197558" cy="5536205"/>
          </a:xfrm>
        </p:spPr>
        <p:txBody>
          <a:bodyPr>
            <a:normAutofit fontScale="92500" lnSpcReduction="10000"/>
          </a:bodyPr>
          <a:lstStyle/>
          <a:p>
            <a:pPr marL="344170" indent="-344170"/>
            <a:r>
              <a:rPr lang="en-US">
                <a:ea typeface="+mn-lt"/>
                <a:cs typeface="+mn-lt"/>
              </a:rPr>
              <a:t>Java Server Pages (JSP) is a server-side programming technology that enables the creation of dynamic, platform-independent method for building Web-based applications. JSP have access to the entire family of Java APIs, including the JDBC API to access enterprise databases.</a:t>
            </a:r>
          </a:p>
          <a:p>
            <a:pPr marL="344170" indent="-344170"/>
            <a:r>
              <a:rPr lang="en-US">
                <a:ea typeface="+mn-lt"/>
                <a:cs typeface="+mn-lt"/>
              </a:rPr>
              <a:t>t stands for Java Server Pages.</a:t>
            </a:r>
            <a:endParaRPr lang="en-US" dirty="0">
              <a:cs typeface="Arial" panose="020B0604020202020204"/>
            </a:endParaRPr>
          </a:p>
          <a:p>
            <a:pPr marL="344170" indent="-344170"/>
            <a:r>
              <a:rPr lang="en-US">
                <a:ea typeface="+mn-lt"/>
                <a:cs typeface="+mn-lt"/>
              </a:rPr>
              <a:t>It is a server side technology.</a:t>
            </a:r>
            <a:endParaRPr lang="en-US"/>
          </a:p>
          <a:p>
            <a:pPr marL="344170" indent="-344170"/>
            <a:r>
              <a:rPr lang="en-US">
                <a:ea typeface="+mn-lt"/>
                <a:cs typeface="+mn-lt"/>
              </a:rPr>
              <a:t>It is used for creating web application.</a:t>
            </a:r>
            <a:endParaRPr lang="en-US"/>
          </a:p>
          <a:p>
            <a:pPr marL="344170" indent="-344170"/>
            <a:r>
              <a:rPr lang="en-US">
                <a:ea typeface="+mn-lt"/>
                <a:cs typeface="+mn-lt"/>
              </a:rPr>
              <a:t>It is used to create dynamic web content.</a:t>
            </a:r>
            <a:endParaRPr lang="en-US"/>
          </a:p>
          <a:p>
            <a:pPr marL="344170" indent="-344170"/>
            <a:r>
              <a:rPr lang="en-US">
                <a:ea typeface="+mn-lt"/>
                <a:cs typeface="+mn-lt"/>
              </a:rPr>
              <a:t>In this JSP tags are used to insert JAVA code into HTML pages.</a:t>
            </a:r>
            <a:endParaRPr lang="en-US"/>
          </a:p>
          <a:p>
            <a:pPr marL="344170" indent="-344170"/>
            <a:r>
              <a:rPr lang="en-US">
                <a:ea typeface="+mn-lt"/>
                <a:cs typeface="+mn-lt"/>
              </a:rPr>
              <a:t>It is an advanced version of Servlet Technology.</a:t>
            </a:r>
            <a:endParaRPr lang="en-US"/>
          </a:p>
          <a:p>
            <a:pPr marL="344170" indent="-344170"/>
            <a:r>
              <a:rPr lang="en-US">
                <a:ea typeface="+mn-lt"/>
                <a:cs typeface="+mn-lt"/>
              </a:rPr>
              <a:t>It is a Web based technology helps us to create dynamic and platform independent web pages.</a:t>
            </a:r>
            <a:endParaRPr lang="en-US" dirty="0">
              <a:cs typeface="Arial" panose="020B0604020202020204"/>
            </a:endParaRPr>
          </a:p>
          <a:p>
            <a:pPr marL="344170" indent="-344170"/>
            <a:endParaRPr lang="en-US" dirty="0">
              <a:cs typeface="Arial" panose="020B0604020202020204"/>
            </a:endParaRPr>
          </a:p>
        </p:txBody>
      </p:sp>
    </p:spTree>
    <p:extLst>
      <p:ext uri="{BB962C8B-B14F-4D97-AF65-F5344CB8AC3E}">
        <p14:creationId xmlns:p14="http://schemas.microsoft.com/office/powerpoint/2010/main" val="1583506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BAB3-EDD8-437C-A3B7-F502418D1E04}"/>
              </a:ext>
            </a:extLst>
          </p:cNvPr>
          <p:cNvSpPr>
            <a:spLocks noGrp="1"/>
          </p:cNvSpPr>
          <p:nvPr>
            <p:ph type="title"/>
          </p:nvPr>
        </p:nvSpPr>
        <p:spPr>
          <a:xfrm>
            <a:off x="598978" y="46056"/>
            <a:ext cx="2696218" cy="1005342"/>
          </a:xfrm>
        </p:spPr>
        <p:txBody>
          <a:bodyPr>
            <a:normAutofit/>
          </a:bodyPr>
          <a:lstStyle/>
          <a:p>
            <a:r>
              <a:rPr lang="en-US" sz="4000" b="1">
                <a:cs typeface="Arial"/>
              </a:rPr>
              <a:t>Servlet</a:t>
            </a:r>
          </a:p>
        </p:txBody>
      </p:sp>
      <p:sp>
        <p:nvSpPr>
          <p:cNvPr id="3" name="Content Placeholder 2">
            <a:extLst>
              <a:ext uri="{FF2B5EF4-FFF2-40B4-BE49-F238E27FC236}">
                <a16:creationId xmlns:a16="http://schemas.microsoft.com/office/drawing/2014/main" id="{20FE24C0-314F-4C55-8651-E1BA3115F879}"/>
              </a:ext>
            </a:extLst>
          </p:cNvPr>
          <p:cNvSpPr>
            <a:spLocks noGrp="1"/>
          </p:cNvSpPr>
          <p:nvPr>
            <p:ph idx="1"/>
          </p:nvPr>
        </p:nvSpPr>
        <p:spPr>
          <a:xfrm>
            <a:off x="1033939" y="1433890"/>
            <a:ext cx="10226313" cy="5320544"/>
          </a:xfrm>
        </p:spPr>
        <p:txBody>
          <a:bodyPr/>
          <a:lstStyle/>
          <a:p>
            <a:pPr marL="344170" indent="-344170"/>
            <a:r>
              <a:rPr lang="en-US">
                <a:ea typeface="+mn-lt"/>
                <a:cs typeface="+mn-lt"/>
              </a:rPr>
              <a:t>Servlets provide a component-based, platform-independent method for building Webbased applications, without the performance limitations of CGI programs. Servlets have access to the entire family of Java APIs, including the JDBC API to access enterprise databases.</a:t>
            </a:r>
          </a:p>
          <a:p>
            <a:pPr marL="344170" indent="-344170"/>
            <a:r>
              <a:rPr lang="en-US">
                <a:ea typeface="+mn-lt"/>
                <a:cs typeface="+mn-lt"/>
              </a:rPr>
              <a:t>Servlet is a technology which is used to create a web application.</a:t>
            </a:r>
            <a:endParaRPr lang="en-US" dirty="0">
              <a:cs typeface="Arial" panose="020B0604020202020204"/>
            </a:endParaRPr>
          </a:p>
          <a:p>
            <a:pPr marL="344170" indent="-344170"/>
            <a:r>
              <a:rPr lang="en-US">
                <a:ea typeface="+mn-lt"/>
                <a:cs typeface="+mn-lt"/>
              </a:rPr>
              <a:t>Servlet is an API that provides many interfaces and classes including documentation.</a:t>
            </a:r>
            <a:endParaRPr lang="en-US"/>
          </a:p>
          <a:p>
            <a:pPr marL="344170" indent="-344170"/>
            <a:r>
              <a:rPr lang="en-US">
                <a:ea typeface="+mn-lt"/>
                <a:cs typeface="+mn-lt"/>
              </a:rPr>
              <a:t>Servlet is an interface that must be implemented for creating any Servlet.</a:t>
            </a:r>
            <a:endParaRPr lang="en-US"/>
          </a:p>
          <a:p>
            <a:pPr marL="344170" indent="-344170"/>
            <a:r>
              <a:rPr lang="en-US">
                <a:ea typeface="+mn-lt"/>
                <a:cs typeface="+mn-lt"/>
              </a:rPr>
              <a:t>Servlet is a class that extends the capabilities of the servers and responds to the incoming requests. It can respond to any requests.</a:t>
            </a:r>
            <a:endParaRPr lang="en-US"/>
          </a:p>
          <a:p>
            <a:pPr marL="344170" indent="-344170"/>
            <a:r>
              <a:rPr lang="en-US">
                <a:ea typeface="+mn-lt"/>
                <a:cs typeface="+mn-lt"/>
              </a:rPr>
              <a:t>Servlet is a web component that is deployed on the server to create a dynamic web page.</a:t>
            </a:r>
            <a:endParaRPr lang="en-US"/>
          </a:p>
          <a:p>
            <a:pPr marL="344170" indent="-344170"/>
            <a:endParaRPr lang="en-US" dirty="0">
              <a:cs typeface="Arial" panose="020B0604020202020204"/>
            </a:endParaRPr>
          </a:p>
        </p:txBody>
      </p:sp>
    </p:spTree>
    <p:extLst>
      <p:ext uri="{BB962C8B-B14F-4D97-AF65-F5344CB8AC3E}">
        <p14:creationId xmlns:p14="http://schemas.microsoft.com/office/powerpoint/2010/main" val="2705046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E4A4-CE0F-4D70-BF81-287F4FA4D352}"/>
              </a:ext>
            </a:extLst>
          </p:cNvPr>
          <p:cNvSpPr>
            <a:spLocks noGrp="1"/>
          </p:cNvSpPr>
          <p:nvPr>
            <p:ph type="title"/>
          </p:nvPr>
        </p:nvSpPr>
        <p:spPr>
          <a:xfrm>
            <a:off x="1130939" y="175452"/>
            <a:ext cx="2955011" cy="1077229"/>
          </a:xfrm>
        </p:spPr>
        <p:txBody>
          <a:bodyPr/>
          <a:lstStyle/>
          <a:p>
            <a:r>
              <a:rPr lang="en-US">
                <a:ea typeface="+mj-lt"/>
                <a:cs typeface="+mj-lt"/>
              </a:rPr>
              <a:t>My Sql 8.0</a:t>
            </a:r>
            <a:endParaRPr lang="en-US"/>
          </a:p>
        </p:txBody>
      </p:sp>
      <p:sp>
        <p:nvSpPr>
          <p:cNvPr id="3" name="Content Placeholder 2">
            <a:extLst>
              <a:ext uri="{FF2B5EF4-FFF2-40B4-BE49-F238E27FC236}">
                <a16:creationId xmlns:a16="http://schemas.microsoft.com/office/drawing/2014/main" id="{9CD8E4C8-1ED5-488C-97D4-AFE550B0FE44}"/>
              </a:ext>
            </a:extLst>
          </p:cNvPr>
          <p:cNvSpPr>
            <a:spLocks noGrp="1"/>
          </p:cNvSpPr>
          <p:nvPr>
            <p:ph idx="1"/>
          </p:nvPr>
        </p:nvSpPr>
        <p:spPr>
          <a:xfrm>
            <a:off x="976430" y="887551"/>
            <a:ext cx="10211935" cy="5622468"/>
          </a:xfrm>
        </p:spPr>
        <p:txBody>
          <a:bodyPr/>
          <a:lstStyle/>
          <a:p>
            <a:pPr marL="344170" indent="-344170"/>
            <a:r>
              <a:rPr lang="en-US">
                <a:ea typeface="+mn-lt"/>
                <a:cs typeface="+mn-lt"/>
              </a:rPr>
              <a:t>MySQL is the most popular Open Source Relational SQL Database Management System. MySQL is one of the best RDBMS being used for developing various web-based software applications. MySQL is developed, marketed and supported by MySQL AB, which is a Swedish company.</a:t>
            </a:r>
          </a:p>
          <a:p>
            <a:pPr marL="344170" indent="-344170"/>
            <a:r>
              <a:rPr lang="en-US">
                <a:ea typeface="+mn-lt"/>
                <a:cs typeface="+mn-lt"/>
              </a:rPr>
              <a:t>Relational Database System: Like almost all other database systems on the market, </a:t>
            </a:r>
            <a:r>
              <a:rPr lang="en-US" b="1">
                <a:ea typeface="+mn-lt"/>
                <a:cs typeface="+mn-lt"/>
              </a:rPr>
              <a:t>MySQL</a:t>
            </a:r>
            <a:r>
              <a:rPr lang="en-US">
                <a:ea typeface="+mn-lt"/>
                <a:cs typeface="+mn-lt"/>
              </a:rPr>
              <a:t> is a relational database system.</a:t>
            </a:r>
            <a:endParaRPr lang="en-US" dirty="0">
              <a:cs typeface="Arial" panose="020B0604020202020204"/>
            </a:endParaRPr>
          </a:p>
          <a:p>
            <a:pPr marL="344170" indent="-344170"/>
            <a:r>
              <a:rPr lang="en-US">
                <a:ea typeface="+mn-lt"/>
                <a:cs typeface="+mn-lt"/>
              </a:rPr>
              <a:t>Client/Server Architecture: </a:t>
            </a:r>
            <a:r>
              <a:rPr lang="en-US" b="1">
                <a:ea typeface="+mn-lt"/>
                <a:cs typeface="+mn-lt"/>
              </a:rPr>
              <a:t>MySQL</a:t>
            </a:r>
            <a:r>
              <a:rPr lang="en-US">
                <a:ea typeface="+mn-lt"/>
                <a:cs typeface="+mn-lt"/>
              </a:rPr>
              <a:t> is a client/server system. </a:t>
            </a:r>
          </a:p>
          <a:p>
            <a:pPr marL="344170" indent="-344170"/>
            <a:r>
              <a:rPr lang="en-US">
                <a:ea typeface="+mn-lt"/>
                <a:cs typeface="+mn-lt"/>
              </a:rPr>
              <a:t>SQL compatibility: </a:t>
            </a:r>
            <a:r>
              <a:rPr lang="en-US" b="1">
                <a:ea typeface="+mn-lt"/>
                <a:cs typeface="+mn-lt"/>
              </a:rPr>
              <a:t>MySQL</a:t>
            </a:r>
            <a:r>
              <a:rPr lang="en-US">
                <a:ea typeface="+mn-lt"/>
                <a:cs typeface="+mn-lt"/>
              </a:rPr>
              <a:t> supports as its database language -- as its name suggests – SQL (Structured Query Language).</a:t>
            </a:r>
            <a:endParaRPr lang="en-US" dirty="0">
              <a:cs typeface="Arial" panose="020B0604020202020204"/>
            </a:endParaRPr>
          </a:p>
          <a:p>
            <a:pPr marL="344170" indent="-344170"/>
            <a:endParaRPr lang="en-US" dirty="0">
              <a:cs typeface="Arial" panose="020B0604020202020204"/>
            </a:endParaRPr>
          </a:p>
        </p:txBody>
      </p:sp>
    </p:spTree>
    <p:extLst>
      <p:ext uri="{BB962C8B-B14F-4D97-AF65-F5344CB8AC3E}">
        <p14:creationId xmlns:p14="http://schemas.microsoft.com/office/powerpoint/2010/main" val="3710136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27D3-B6C0-464D-ABEF-50ADBFE69A44}"/>
              </a:ext>
            </a:extLst>
          </p:cNvPr>
          <p:cNvSpPr>
            <a:spLocks noGrp="1"/>
          </p:cNvSpPr>
          <p:nvPr>
            <p:ph type="title"/>
          </p:nvPr>
        </p:nvSpPr>
        <p:spPr>
          <a:xfrm>
            <a:off x="-292419" y="146698"/>
            <a:ext cx="2753728" cy="1077229"/>
          </a:xfrm>
        </p:spPr>
        <p:txBody>
          <a:bodyPr/>
          <a:lstStyle/>
          <a:p>
            <a:r>
              <a:rPr lang="en-US">
                <a:ea typeface="+mj-lt"/>
                <a:cs typeface="+mj-lt"/>
              </a:rPr>
              <a:t>Ajax</a:t>
            </a:r>
            <a:endParaRPr lang="en-US"/>
          </a:p>
        </p:txBody>
      </p:sp>
      <p:sp>
        <p:nvSpPr>
          <p:cNvPr id="3" name="Content Placeholder 2">
            <a:extLst>
              <a:ext uri="{FF2B5EF4-FFF2-40B4-BE49-F238E27FC236}">
                <a16:creationId xmlns:a16="http://schemas.microsoft.com/office/drawing/2014/main" id="{8A30190A-8CB2-4E23-88C8-5597D36DF1E6}"/>
              </a:ext>
            </a:extLst>
          </p:cNvPr>
          <p:cNvSpPr>
            <a:spLocks noGrp="1"/>
          </p:cNvSpPr>
          <p:nvPr>
            <p:ph idx="1"/>
          </p:nvPr>
        </p:nvSpPr>
        <p:spPr>
          <a:xfrm>
            <a:off x="1077072" y="1807701"/>
            <a:ext cx="10197557" cy="5651224"/>
          </a:xfrm>
        </p:spPr>
        <p:txBody>
          <a:bodyPr>
            <a:normAutofit/>
          </a:bodyPr>
          <a:lstStyle/>
          <a:p>
            <a:pPr marL="344170" indent="-344170"/>
            <a:r>
              <a:rPr lang="en-US">
                <a:ea typeface="+mn-lt"/>
                <a:cs typeface="+mn-lt"/>
              </a:rPr>
              <a:t>AJAX stands for Asynchronous JavaScript and XML. AJAX is a new technique for creating better, faster, and more interactive web applications with the help of XML, HTML, CSS, and Java Script.</a:t>
            </a:r>
          </a:p>
          <a:p>
            <a:pPr marL="344170" indent="-344170"/>
            <a:r>
              <a:rPr lang="en-US">
                <a:ea typeface="+mn-lt"/>
                <a:cs typeface="+mn-lt"/>
              </a:rPr>
              <a:t>AJAX is a web browser technology independent of web server software.</a:t>
            </a:r>
          </a:p>
          <a:p>
            <a:pPr marL="344170" indent="-344170"/>
            <a:r>
              <a:rPr lang="en-US">
                <a:ea typeface="+mn-lt"/>
                <a:cs typeface="+mn-lt"/>
              </a:rPr>
              <a:t>Conventional web applications transmit information to and from the sever using synchronous requests. It means you fill out a form, hit submit, and get directed to a new page with new information from the server.With AJAX, when you hit submit, JavaScript will make a request to the server, interpret the results, and update the current screen. In the purest sense, the user would never know that anything was even transmitted to the server.</a:t>
            </a:r>
            <a:endParaRPr lang="en-US" dirty="0">
              <a:ea typeface="+mn-lt"/>
              <a:cs typeface="+mn-lt"/>
            </a:endParaRPr>
          </a:p>
          <a:p>
            <a:pPr marL="344170" indent="-344170"/>
            <a:r>
              <a:rPr lang="en-US">
                <a:ea typeface="+mn-lt"/>
                <a:cs typeface="+mn-lt"/>
              </a:rPr>
              <a:t>A user can continue to use the application while the client program requests information from the server in the background.</a:t>
            </a:r>
            <a:endParaRPr lang="en-US">
              <a:cs typeface="Arial" panose="020B0604020202020204"/>
            </a:endParaRPr>
          </a:p>
          <a:p>
            <a:pPr marL="344170" indent="-344170"/>
            <a:endParaRPr lang="en-US" dirty="0">
              <a:cs typeface="Arial" panose="020B0604020202020204"/>
            </a:endParaRPr>
          </a:p>
          <a:p>
            <a:pPr marL="344170" indent="-344170"/>
            <a:endParaRPr lang="en-US" dirty="0">
              <a:cs typeface="Arial" panose="020B0604020202020204"/>
            </a:endParaRPr>
          </a:p>
          <a:p>
            <a:pPr marL="344170" indent="-344170"/>
            <a:endParaRPr lang="en-US" dirty="0">
              <a:cs typeface="Arial" panose="020B0604020202020204"/>
            </a:endParaRPr>
          </a:p>
        </p:txBody>
      </p:sp>
    </p:spTree>
    <p:extLst>
      <p:ext uri="{BB962C8B-B14F-4D97-AF65-F5344CB8AC3E}">
        <p14:creationId xmlns:p14="http://schemas.microsoft.com/office/powerpoint/2010/main" val="2719423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3C88-7477-4087-8332-E85712B343F4}"/>
              </a:ext>
            </a:extLst>
          </p:cNvPr>
          <p:cNvSpPr>
            <a:spLocks noGrp="1"/>
          </p:cNvSpPr>
          <p:nvPr>
            <p:ph type="title"/>
          </p:nvPr>
        </p:nvSpPr>
        <p:spPr>
          <a:xfrm>
            <a:off x="-3110381" y="161075"/>
            <a:ext cx="7958331" cy="1077229"/>
          </a:xfrm>
        </p:spPr>
        <p:txBody>
          <a:bodyPr/>
          <a:lstStyle/>
          <a:p>
            <a:r>
              <a:rPr lang="en-US">
                <a:ea typeface="+mj-lt"/>
                <a:cs typeface="+mj-lt"/>
              </a:rPr>
              <a:t>MVC Archirtecture</a:t>
            </a:r>
            <a:endParaRPr lang="en-US"/>
          </a:p>
        </p:txBody>
      </p:sp>
      <p:sp>
        <p:nvSpPr>
          <p:cNvPr id="3" name="Content Placeholder 2">
            <a:extLst>
              <a:ext uri="{FF2B5EF4-FFF2-40B4-BE49-F238E27FC236}">
                <a16:creationId xmlns:a16="http://schemas.microsoft.com/office/drawing/2014/main" id="{6F5B8143-5E52-4D31-9BBD-9E6200DF0463}"/>
              </a:ext>
            </a:extLst>
          </p:cNvPr>
          <p:cNvSpPr>
            <a:spLocks noGrp="1"/>
          </p:cNvSpPr>
          <p:nvPr>
            <p:ph idx="1"/>
          </p:nvPr>
        </p:nvSpPr>
        <p:spPr>
          <a:xfrm>
            <a:off x="1077071" y="1620796"/>
            <a:ext cx="9493068" cy="4429148"/>
          </a:xfrm>
        </p:spPr>
        <p:txBody>
          <a:bodyPr/>
          <a:lstStyle/>
          <a:p>
            <a:pPr marL="344170" indent="-344170"/>
            <a:r>
              <a:rPr lang="en-US">
                <a:ea typeface="+mn-lt"/>
                <a:cs typeface="+mn-lt"/>
              </a:rPr>
              <a:t>The Model-View-Controller (MVC) is an architectural pattern that separates an application into three main logical components: the model, the view, and the controller. Each of these components are built to handle specific development aspects of an application. MVC is one of the most frequently used industry-standard web development framework to create scalable and extensible projects.</a:t>
            </a:r>
            <a:endParaRPr lang="en-US" dirty="0">
              <a:cs typeface="Arial"/>
            </a:endParaRPr>
          </a:p>
        </p:txBody>
      </p:sp>
    </p:spTree>
    <p:extLst>
      <p:ext uri="{BB962C8B-B14F-4D97-AF65-F5344CB8AC3E}">
        <p14:creationId xmlns:p14="http://schemas.microsoft.com/office/powerpoint/2010/main" val="2483976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DC0D-F869-48E1-AA3E-F6FCCF517BD6}"/>
              </a:ext>
            </a:extLst>
          </p:cNvPr>
          <p:cNvSpPr>
            <a:spLocks noGrp="1"/>
          </p:cNvSpPr>
          <p:nvPr>
            <p:ph type="title"/>
          </p:nvPr>
        </p:nvSpPr>
        <p:spPr>
          <a:xfrm>
            <a:off x="-4871" y="2619604"/>
            <a:ext cx="9985538" cy="1479794"/>
          </a:xfrm>
        </p:spPr>
        <p:txBody>
          <a:bodyPr/>
          <a:lstStyle/>
          <a:p>
            <a:r>
              <a:rPr lang="en-US">
                <a:ea typeface="+mj-lt"/>
                <a:cs typeface="+mj-lt"/>
              </a:rPr>
              <a:t>MVC Components</a:t>
            </a:r>
            <a:endParaRPr lang="en-US"/>
          </a:p>
          <a:p>
            <a:r>
              <a:rPr lang="en-US">
                <a:ea typeface="+mj-lt"/>
                <a:cs typeface="+mj-lt"/>
              </a:rPr>
              <a:t>Following are the components of MVC −</a:t>
            </a:r>
            <a:endParaRPr lang="en-US"/>
          </a:p>
          <a:p>
            <a:endParaRPr lang="en-US" dirty="0">
              <a:cs typeface="Arial"/>
            </a:endParaRPr>
          </a:p>
        </p:txBody>
      </p:sp>
    </p:spTree>
    <p:extLst>
      <p:ext uri="{BB962C8B-B14F-4D97-AF65-F5344CB8AC3E}">
        <p14:creationId xmlns:p14="http://schemas.microsoft.com/office/powerpoint/2010/main" val="1073776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D71D-E384-45F5-AEFA-0B986ABB9A40}"/>
              </a:ext>
            </a:extLst>
          </p:cNvPr>
          <p:cNvSpPr>
            <a:spLocks noGrp="1"/>
          </p:cNvSpPr>
          <p:nvPr>
            <p:ph type="title"/>
          </p:nvPr>
        </p:nvSpPr>
        <p:spPr>
          <a:xfrm>
            <a:off x="512714" y="117943"/>
            <a:ext cx="7958331" cy="1077229"/>
          </a:xfrm>
        </p:spPr>
        <p:txBody>
          <a:bodyPr/>
          <a:lstStyle/>
          <a:p>
            <a:r>
              <a:rPr lang="en-US" sz="3600" b="1" dirty="0">
                <a:ea typeface="+mj-lt"/>
                <a:cs typeface="+mj-lt"/>
              </a:rPr>
              <a:t>What is Front End development?</a:t>
            </a:r>
            <a:endParaRPr lang="en-US" sz="3600" b="1">
              <a:cs typeface="Arial"/>
            </a:endParaRPr>
          </a:p>
          <a:p>
            <a:endParaRPr lang="en-US"/>
          </a:p>
          <a:p>
            <a:endParaRPr lang="en-US"/>
          </a:p>
          <a:p>
            <a:endParaRPr lang="en-US" dirty="0">
              <a:cs typeface="Arial"/>
            </a:endParaRPr>
          </a:p>
        </p:txBody>
      </p:sp>
      <p:sp>
        <p:nvSpPr>
          <p:cNvPr id="3" name="Content Placeholder 2">
            <a:extLst>
              <a:ext uri="{FF2B5EF4-FFF2-40B4-BE49-F238E27FC236}">
                <a16:creationId xmlns:a16="http://schemas.microsoft.com/office/drawing/2014/main" id="{E80EE92E-4C18-4578-898A-3F612C374FE3}"/>
              </a:ext>
            </a:extLst>
          </p:cNvPr>
          <p:cNvSpPr>
            <a:spLocks noGrp="1"/>
          </p:cNvSpPr>
          <p:nvPr>
            <p:ph idx="1"/>
          </p:nvPr>
        </p:nvSpPr>
        <p:spPr>
          <a:xfrm>
            <a:off x="1077071" y="1246985"/>
            <a:ext cx="10240690" cy="5493072"/>
          </a:xfrm>
        </p:spPr>
        <p:txBody>
          <a:bodyPr vert="horz" lIns="91440" tIns="45720" rIns="91440" bIns="45720" rtlCol="0" anchor="ctr">
            <a:noAutofit/>
          </a:bodyPr>
          <a:lstStyle/>
          <a:p>
            <a:pPr marL="344170" indent="-344170"/>
            <a:r>
              <a:rPr lang="en-US" sz="2400" dirty="0">
                <a:ea typeface="+mn-lt"/>
                <a:cs typeface="+mn-lt"/>
              </a:rPr>
              <a:t>Front End development and Front End programming languages create what a user interacts with</a:t>
            </a:r>
            <a:endParaRPr lang="en-US" sz="2400">
              <a:cs typeface="Arial" panose="020B0604020202020204"/>
            </a:endParaRPr>
          </a:p>
          <a:p>
            <a:pPr marL="344170" indent="-344170"/>
            <a:r>
              <a:rPr lang="en-US" sz="2400" dirty="0">
                <a:ea typeface="+mn-lt"/>
                <a:cs typeface="+mn-lt"/>
              </a:rPr>
              <a:t>HTML, CSS, and JavaScript are the three Front End languages</a:t>
            </a:r>
            <a:endParaRPr lang="en-US" sz="2400">
              <a:cs typeface="Arial"/>
            </a:endParaRPr>
          </a:p>
          <a:p>
            <a:pPr marL="344170" indent="-344170"/>
            <a:r>
              <a:rPr lang="en-US" sz="2400" dirty="0">
                <a:ea typeface="+mn-lt"/>
                <a:cs typeface="+mn-lt"/>
              </a:rPr>
              <a:t>Each language has a specific function</a:t>
            </a:r>
            <a:endParaRPr lang="en-US" sz="2400">
              <a:cs typeface="Arial"/>
            </a:endParaRPr>
          </a:p>
          <a:p>
            <a:pPr marL="344170" indent="-344170"/>
            <a:r>
              <a:rPr lang="en-US" sz="2400" dirty="0">
                <a:ea typeface="+mn-lt"/>
                <a:cs typeface="+mn-lt"/>
              </a:rPr>
              <a:t>Helps create the user experience within a browser</a:t>
            </a:r>
            <a:endParaRPr lang="en-US" sz="2400">
              <a:cs typeface="Arial"/>
            </a:endParaRPr>
          </a:p>
          <a:p>
            <a:pPr marL="344170" indent="-344170"/>
            <a:r>
              <a:rPr lang="en-US" sz="2400" dirty="0">
                <a:ea typeface="+mn-lt"/>
                <a:cs typeface="+mn-lt"/>
              </a:rPr>
              <a:t>Requires creative, technical, and communication skills</a:t>
            </a:r>
            <a:endParaRPr lang="en-US" sz="2400">
              <a:cs typeface="Arial"/>
            </a:endParaRPr>
          </a:p>
          <a:p>
            <a:pPr marL="344170" indent="-344170"/>
            <a:r>
              <a:rPr lang="en-US" sz="2400" dirty="0">
                <a:ea typeface="+mn-lt"/>
                <a:cs typeface="+mn-lt"/>
              </a:rPr>
              <a:t>Employment and salary projections are promising</a:t>
            </a:r>
            <a:endParaRPr lang="en-US" sz="2400">
              <a:cs typeface="Arial"/>
            </a:endParaRPr>
          </a:p>
          <a:p>
            <a:pPr marL="344170" indent="-344170"/>
            <a:endParaRPr lang="en-US" dirty="0">
              <a:cs typeface="Arial"/>
            </a:endParaRPr>
          </a:p>
        </p:txBody>
      </p:sp>
    </p:spTree>
    <p:extLst>
      <p:ext uri="{BB962C8B-B14F-4D97-AF65-F5344CB8AC3E}">
        <p14:creationId xmlns:p14="http://schemas.microsoft.com/office/powerpoint/2010/main" val="3278657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D0A6B149-3346-416D-83C5-258EAA07889F}"/>
              </a:ext>
            </a:extLst>
          </p:cNvPr>
          <p:cNvPicPr>
            <a:picLocks noChangeAspect="1"/>
          </p:cNvPicPr>
          <p:nvPr/>
        </p:nvPicPr>
        <p:blipFill>
          <a:blip r:embed="rId2"/>
          <a:stretch>
            <a:fillRect/>
          </a:stretch>
        </p:blipFill>
        <p:spPr>
          <a:xfrm>
            <a:off x="1043798" y="59087"/>
            <a:ext cx="10291311" cy="6797334"/>
          </a:xfrm>
          <a:prstGeom prst="rect">
            <a:avLst/>
          </a:prstGeom>
        </p:spPr>
      </p:pic>
    </p:spTree>
    <p:extLst>
      <p:ext uri="{BB962C8B-B14F-4D97-AF65-F5344CB8AC3E}">
        <p14:creationId xmlns:p14="http://schemas.microsoft.com/office/powerpoint/2010/main" val="3682431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12466-9E8D-4A2C-91FB-DFD81E9CAD14}"/>
              </a:ext>
            </a:extLst>
          </p:cNvPr>
          <p:cNvSpPr>
            <a:spLocks noGrp="1"/>
          </p:cNvSpPr>
          <p:nvPr>
            <p:ph type="title"/>
          </p:nvPr>
        </p:nvSpPr>
        <p:spPr>
          <a:xfrm>
            <a:off x="1346601" y="808056"/>
            <a:ext cx="7958331" cy="1077229"/>
          </a:xfrm>
        </p:spPr>
        <p:txBody>
          <a:bodyPr/>
          <a:lstStyle/>
          <a:p>
            <a:r>
              <a:rPr lang="en-US">
                <a:cs typeface="Arial"/>
              </a:rPr>
              <a:t>Model</a:t>
            </a:r>
            <a:endParaRPr lang="en-US"/>
          </a:p>
        </p:txBody>
      </p:sp>
      <p:sp>
        <p:nvSpPr>
          <p:cNvPr id="3" name="Content Placeholder 2">
            <a:extLst>
              <a:ext uri="{FF2B5EF4-FFF2-40B4-BE49-F238E27FC236}">
                <a16:creationId xmlns:a16="http://schemas.microsoft.com/office/drawing/2014/main" id="{66CD2B51-CB89-4164-A320-68AB43C58556}"/>
              </a:ext>
            </a:extLst>
          </p:cNvPr>
          <p:cNvSpPr>
            <a:spLocks noGrp="1"/>
          </p:cNvSpPr>
          <p:nvPr>
            <p:ph idx="1"/>
          </p:nvPr>
        </p:nvSpPr>
        <p:spPr>
          <a:xfrm>
            <a:off x="1148958" y="1606418"/>
            <a:ext cx="9421181" cy="4443526"/>
          </a:xfrm>
        </p:spPr>
        <p:txBody>
          <a:bodyPr/>
          <a:lstStyle/>
          <a:p>
            <a:pPr marL="0" indent="0">
              <a:buNone/>
            </a:pPr>
            <a:endParaRPr lang="en-US" dirty="0">
              <a:cs typeface="Arial" panose="020B0604020202020204"/>
            </a:endParaRPr>
          </a:p>
          <a:p>
            <a:pPr marL="344170" indent="-344170"/>
            <a:r>
              <a:rPr lang="en-US">
                <a:ea typeface="+mn-lt"/>
                <a:cs typeface="+mn-lt"/>
              </a:rPr>
              <a:t>The Model component corresponds to all the data-related logic that the user works with. This can represent either the data that is being transferred between the View and Controller components or any other business logic-related data. For example, a Customer object will retrieve the customer information from the database, manipulate it and update it data back to the database or use it to render data.</a:t>
            </a:r>
            <a:endParaRPr lang="en-US"/>
          </a:p>
          <a:p>
            <a:pPr marL="344170" indent="-344170"/>
            <a:endParaRPr lang="en-US" dirty="0">
              <a:cs typeface="Arial"/>
            </a:endParaRPr>
          </a:p>
        </p:txBody>
      </p:sp>
    </p:spTree>
    <p:extLst>
      <p:ext uri="{BB962C8B-B14F-4D97-AF65-F5344CB8AC3E}">
        <p14:creationId xmlns:p14="http://schemas.microsoft.com/office/powerpoint/2010/main" val="1179377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D21C1-F14A-4A07-9271-D9CD2CD0232B}"/>
              </a:ext>
            </a:extLst>
          </p:cNvPr>
          <p:cNvSpPr>
            <a:spLocks noGrp="1"/>
          </p:cNvSpPr>
          <p:nvPr>
            <p:ph type="title"/>
          </p:nvPr>
        </p:nvSpPr>
        <p:spPr>
          <a:xfrm>
            <a:off x="1245959" y="578018"/>
            <a:ext cx="7958331" cy="1077229"/>
          </a:xfrm>
        </p:spPr>
        <p:txBody>
          <a:bodyPr/>
          <a:lstStyle/>
          <a:p>
            <a:r>
              <a:rPr lang="en-US">
                <a:cs typeface="Arial"/>
              </a:rPr>
              <a:t>View</a:t>
            </a:r>
            <a:endParaRPr lang="en-US"/>
          </a:p>
        </p:txBody>
      </p:sp>
      <p:sp>
        <p:nvSpPr>
          <p:cNvPr id="3" name="Content Placeholder 2">
            <a:extLst>
              <a:ext uri="{FF2B5EF4-FFF2-40B4-BE49-F238E27FC236}">
                <a16:creationId xmlns:a16="http://schemas.microsoft.com/office/drawing/2014/main" id="{DD83676F-8048-4545-AA57-D23C985A58D3}"/>
              </a:ext>
            </a:extLst>
          </p:cNvPr>
          <p:cNvSpPr>
            <a:spLocks noGrp="1"/>
          </p:cNvSpPr>
          <p:nvPr>
            <p:ph idx="1"/>
          </p:nvPr>
        </p:nvSpPr>
        <p:spPr>
          <a:xfrm>
            <a:off x="1249599" y="2052116"/>
            <a:ext cx="7796540" cy="3997828"/>
          </a:xfrm>
        </p:spPr>
        <p:txBody>
          <a:bodyPr/>
          <a:lstStyle/>
          <a:p>
            <a:pPr marL="344170" indent="-344170"/>
            <a:r>
              <a:rPr lang="en-US">
                <a:ea typeface="+mn-lt"/>
                <a:cs typeface="+mn-lt"/>
              </a:rPr>
              <a:t>The View component is used for all the UI logic of the application. For example, the Customer view will include all the UI components such as text boxes, dropdowns, etc. that the final user interacts with.</a:t>
            </a:r>
            <a:endParaRPr lang="en-US">
              <a:cs typeface="Arial" panose="020B0604020202020204"/>
            </a:endParaRPr>
          </a:p>
          <a:p>
            <a:pPr marL="344170" indent="-344170"/>
            <a:endParaRPr lang="en-US">
              <a:cs typeface="Arial" panose="020B0604020202020204"/>
            </a:endParaRPr>
          </a:p>
          <a:p>
            <a:pPr marL="344170" indent="-344170"/>
            <a:endParaRPr lang="en-US">
              <a:cs typeface="Arial" panose="020B0604020202020204"/>
            </a:endParaRPr>
          </a:p>
          <a:p>
            <a:pPr marL="344170" indent="-344170"/>
            <a:endParaRPr lang="en-US" dirty="0">
              <a:cs typeface="Arial"/>
            </a:endParaRPr>
          </a:p>
        </p:txBody>
      </p:sp>
    </p:spTree>
    <p:extLst>
      <p:ext uri="{BB962C8B-B14F-4D97-AF65-F5344CB8AC3E}">
        <p14:creationId xmlns:p14="http://schemas.microsoft.com/office/powerpoint/2010/main" val="3374499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5CEFB-F230-4E25-B563-FD077991E37B}"/>
              </a:ext>
            </a:extLst>
          </p:cNvPr>
          <p:cNvSpPr>
            <a:spLocks noGrp="1"/>
          </p:cNvSpPr>
          <p:nvPr>
            <p:ph type="title"/>
          </p:nvPr>
        </p:nvSpPr>
        <p:spPr/>
        <p:txBody>
          <a:bodyPr/>
          <a:lstStyle/>
          <a:p>
            <a:r>
              <a:rPr lang="en-US">
                <a:ea typeface="+mj-lt"/>
                <a:cs typeface="+mj-lt"/>
              </a:rPr>
              <a:t>Controller</a:t>
            </a:r>
          </a:p>
        </p:txBody>
      </p:sp>
      <p:sp>
        <p:nvSpPr>
          <p:cNvPr id="3" name="Content Placeholder 2">
            <a:extLst>
              <a:ext uri="{FF2B5EF4-FFF2-40B4-BE49-F238E27FC236}">
                <a16:creationId xmlns:a16="http://schemas.microsoft.com/office/drawing/2014/main" id="{F8B2D7BD-ABEC-47B5-8C14-1A971909D3AD}"/>
              </a:ext>
            </a:extLst>
          </p:cNvPr>
          <p:cNvSpPr>
            <a:spLocks noGrp="1"/>
          </p:cNvSpPr>
          <p:nvPr>
            <p:ph idx="1"/>
          </p:nvPr>
        </p:nvSpPr>
        <p:spPr>
          <a:xfrm>
            <a:off x="1321486" y="1620796"/>
            <a:ext cx="9248653" cy="4429148"/>
          </a:xfrm>
        </p:spPr>
        <p:txBody>
          <a:bodyPr/>
          <a:lstStyle/>
          <a:p>
            <a:pPr marL="344170" indent="-344170"/>
            <a:r>
              <a:rPr lang="en-US">
                <a:ea typeface="+mn-lt"/>
                <a:cs typeface="+mn-lt"/>
              </a:rPr>
              <a:t>Controllers act as an interface between Model and View components to process all the business logic and incoming requests, manipulate data using the Model component and interact with the Views to render the final output. For example, the Customer controller will handle all the interactions and inputs from the Customer View and update the database using the Customer Model. The same controller will be used to view the Customer data.</a:t>
            </a:r>
            <a:endParaRPr lang="en-US">
              <a:cs typeface="Arial" panose="020B0604020202020204"/>
            </a:endParaRPr>
          </a:p>
        </p:txBody>
      </p:sp>
    </p:spTree>
    <p:extLst>
      <p:ext uri="{BB962C8B-B14F-4D97-AF65-F5344CB8AC3E}">
        <p14:creationId xmlns:p14="http://schemas.microsoft.com/office/powerpoint/2010/main" val="1420007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45A60-F7F1-41B9-AA40-5F516B1FCB44}"/>
              </a:ext>
            </a:extLst>
          </p:cNvPr>
          <p:cNvSpPr>
            <a:spLocks noGrp="1"/>
          </p:cNvSpPr>
          <p:nvPr>
            <p:ph type="title"/>
          </p:nvPr>
        </p:nvSpPr>
        <p:spPr>
          <a:xfrm>
            <a:off x="2525544" y="319226"/>
            <a:ext cx="7958331" cy="1077229"/>
          </a:xfrm>
        </p:spPr>
        <p:txBody>
          <a:bodyPr/>
          <a:lstStyle/>
          <a:p>
            <a:r>
              <a:rPr lang="en-US">
                <a:cs typeface="Arial"/>
              </a:rPr>
              <a:t>JDBC</a:t>
            </a:r>
            <a:endParaRPr lang="en-US"/>
          </a:p>
        </p:txBody>
      </p:sp>
      <p:sp>
        <p:nvSpPr>
          <p:cNvPr id="3" name="Content Placeholder 2">
            <a:extLst>
              <a:ext uri="{FF2B5EF4-FFF2-40B4-BE49-F238E27FC236}">
                <a16:creationId xmlns:a16="http://schemas.microsoft.com/office/drawing/2014/main" id="{882741B8-6054-4C0F-99EF-D9CC6B2A69A7}"/>
              </a:ext>
            </a:extLst>
          </p:cNvPr>
          <p:cNvSpPr>
            <a:spLocks noGrp="1"/>
          </p:cNvSpPr>
          <p:nvPr>
            <p:ph idx="1"/>
          </p:nvPr>
        </p:nvSpPr>
        <p:spPr>
          <a:xfrm>
            <a:off x="1077072" y="1045701"/>
            <a:ext cx="10183180" cy="5679978"/>
          </a:xfrm>
        </p:spPr>
        <p:txBody>
          <a:bodyPr>
            <a:normAutofit/>
          </a:bodyPr>
          <a:lstStyle/>
          <a:p>
            <a:pPr marL="344170" indent="-344170"/>
            <a:r>
              <a:rPr lang="en-US">
                <a:ea typeface="+mn-lt"/>
                <a:cs typeface="+mn-lt"/>
              </a:rPr>
              <a:t>JDBC API is a Java API that can access any kind of tabular data, especially data stored in a Relational Database. JDBC works with Java on a variety of platforms, such as Windows, Mac OS, and the various versions of UNIX.</a:t>
            </a:r>
          </a:p>
          <a:p>
            <a:pPr marL="344170" indent="-344170"/>
            <a:r>
              <a:rPr lang="en-US">
                <a:ea typeface="+mn-lt"/>
                <a:cs typeface="+mn-lt"/>
              </a:rPr>
              <a:t>JDBC stands for Java Database Connectivity, which is a standard Java API for database-independent connectivity between the Java programming language and a wide range of databases.</a:t>
            </a:r>
          </a:p>
          <a:p>
            <a:pPr marL="344170" indent="-344170"/>
            <a:r>
              <a:rPr lang="en-US">
                <a:ea typeface="+mn-lt"/>
                <a:cs typeface="+mn-lt"/>
              </a:rPr>
              <a:t>Making a connection to a database.</a:t>
            </a:r>
            <a:endParaRPr lang="en-US" dirty="0">
              <a:cs typeface="Arial"/>
            </a:endParaRPr>
          </a:p>
          <a:p>
            <a:pPr marL="344170" indent="-344170"/>
            <a:r>
              <a:rPr lang="en-US">
                <a:ea typeface="+mn-lt"/>
                <a:cs typeface="+mn-lt"/>
              </a:rPr>
              <a:t>Creating SQL or MySQL statements.</a:t>
            </a:r>
            <a:endParaRPr lang="en-US">
              <a:cs typeface="Arial"/>
            </a:endParaRPr>
          </a:p>
          <a:p>
            <a:pPr marL="344170" indent="-344170"/>
            <a:r>
              <a:rPr lang="en-US">
                <a:ea typeface="+mn-lt"/>
                <a:cs typeface="+mn-lt"/>
              </a:rPr>
              <a:t>Executing SQL or MySQL queries in the database.</a:t>
            </a:r>
            <a:endParaRPr lang="en-US">
              <a:cs typeface="Arial" panose="020B0604020202020204"/>
            </a:endParaRPr>
          </a:p>
          <a:p>
            <a:pPr marL="344170" indent="-344170"/>
            <a:r>
              <a:rPr lang="en-US">
                <a:ea typeface="+mn-lt"/>
                <a:cs typeface="+mn-lt"/>
              </a:rPr>
              <a:t>Viewing &amp; Modifying the resulting records.</a:t>
            </a:r>
            <a:endParaRPr lang="en-US">
              <a:cs typeface="Arial" panose="020B0604020202020204"/>
            </a:endParaRPr>
          </a:p>
          <a:p>
            <a:pPr marL="344170" indent="-344170"/>
            <a:endParaRPr lang="en-US" dirty="0">
              <a:cs typeface="Arial"/>
            </a:endParaRPr>
          </a:p>
        </p:txBody>
      </p:sp>
    </p:spTree>
    <p:extLst>
      <p:ext uri="{BB962C8B-B14F-4D97-AF65-F5344CB8AC3E}">
        <p14:creationId xmlns:p14="http://schemas.microsoft.com/office/powerpoint/2010/main" val="3291768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0A84EE91-ADAC-44A5-9CD9-33FF7D46DBBA}"/>
              </a:ext>
            </a:extLst>
          </p:cNvPr>
          <p:cNvPicPr>
            <a:picLocks noChangeAspect="1"/>
          </p:cNvPicPr>
          <p:nvPr/>
        </p:nvPicPr>
        <p:blipFill>
          <a:blip r:embed="rId2"/>
          <a:stretch>
            <a:fillRect/>
          </a:stretch>
        </p:blipFill>
        <p:spPr>
          <a:xfrm>
            <a:off x="1230703" y="75797"/>
            <a:ext cx="8896707" cy="6648894"/>
          </a:xfrm>
          <a:prstGeom prst="rect">
            <a:avLst/>
          </a:prstGeom>
        </p:spPr>
      </p:pic>
    </p:spTree>
    <p:extLst>
      <p:ext uri="{BB962C8B-B14F-4D97-AF65-F5344CB8AC3E}">
        <p14:creationId xmlns:p14="http://schemas.microsoft.com/office/powerpoint/2010/main" val="1310999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D11A-83A1-4A9D-8F2F-21D97728C35B}"/>
              </a:ext>
            </a:extLst>
          </p:cNvPr>
          <p:cNvSpPr>
            <a:spLocks noGrp="1"/>
          </p:cNvSpPr>
          <p:nvPr>
            <p:ph type="title"/>
          </p:nvPr>
        </p:nvSpPr>
        <p:spPr>
          <a:xfrm>
            <a:off x="2468034" y="333603"/>
            <a:ext cx="7958331" cy="1077229"/>
          </a:xfrm>
        </p:spPr>
        <p:txBody>
          <a:bodyPr/>
          <a:lstStyle/>
          <a:p>
            <a:r>
              <a:rPr lang="en-US">
                <a:ea typeface="+mj-lt"/>
                <a:cs typeface="+mj-lt"/>
              </a:rPr>
              <a:t>Apache Tomcat</a:t>
            </a:r>
            <a:endParaRPr lang="en-US"/>
          </a:p>
          <a:p>
            <a:endParaRPr lang="en-US"/>
          </a:p>
          <a:p>
            <a:endParaRPr lang="en-US"/>
          </a:p>
          <a:p>
            <a:endParaRPr lang="en-US" dirty="0">
              <a:cs typeface="Arial"/>
            </a:endParaRPr>
          </a:p>
        </p:txBody>
      </p:sp>
      <p:sp>
        <p:nvSpPr>
          <p:cNvPr id="3" name="Content Placeholder 2">
            <a:extLst>
              <a:ext uri="{FF2B5EF4-FFF2-40B4-BE49-F238E27FC236}">
                <a16:creationId xmlns:a16="http://schemas.microsoft.com/office/drawing/2014/main" id="{2B4A1DD1-FA18-4D14-A80A-344C6AE27DD6}"/>
              </a:ext>
            </a:extLst>
          </p:cNvPr>
          <p:cNvSpPr>
            <a:spLocks noGrp="1"/>
          </p:cNvSpPr>
          <p:nvPr>
            <p:ph idx="1"/>
          </p:nvPr>
        </p:nvSpPr>
        <p:spPr>
          <a:xfrm>
            <a:off x="1105826" y="1592041"/>
            <a:ext cx="9967520" cy="5090506"/>
          </a:xfrm>
        </p:spPr>
        <p:txBody>
          <a:bodyPr>
            <a:normAutofit/>
          </a:bodyPr>
          <a:lstStyle/>
          <a:p>
            <a:pPr marL="344170" indent="-344170"/>
            <a:r>
              <a:rPr lang="en-US">
                <a:ea typeface="+mn-lt"/>
                <a:cs typeface="+mn-lt"/>
              </a:rPr>
              <a:t>The Apache Tomcat® software is an open source implementation of the Java Servlet, JavaServer Pages, Java Expression Language and Java WebSocket technologies. The Java Servlet, JavaServer Pages, Java Expression Language and Java WebSocket specifications are developed under the Java Community Process.</a:t>
            </a:r>
            <a:endParaRPr lang="en-US">
              <a:cs typeface="Arial" panose="020B0604020202020204"/>
            </a:endParaRPr>
          </a:p>
          <a:p>
            <a:pPr marL="344170" indent="-344170"/>
            <a:r>
              <a:rPr lang="en-US">
                <a:ea typeface="+mn-lt"/>
                <a:cs typeface="+mn-lt"/>
              </a:rPr>
              <a:t>The Apache Tomcat software is developed in an open and participatory environment and released under the Apache License version 2. The Apache Tomcat project is intended to be a collaboration of the best-of-breed developers from around the world.</a:t>
            </a:r>
            <a:endParaRPr lang="en-US">
              <a:cs typeface="Arial" panose="020B0604020202020204"/>
            </a:endParaRPr>
          </a:p>
          <a:p>
            <a:pPr marL="344170" indent="-344170"/>
            <a:endParaRPr lang="en-US" dirty="0">
              <a:cs typeface="Arial"/>
            </a:endParaRPr>
          </a:p>
        </p:txBody>
      </p:sp>
    </p:spTree>
    <p:extLst>
      <p:ext uri="{BB962C8B-B14F-4D97-AF65-F5344CB8AC3E}">
        <p14:creationId xmlns:p14="http://schemas.microsoft.com/office/powerpoint/2010/main" val="3704233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3FAC-96AA-4ED0-8F07-F6A7A2472C19}"/>
              </a:ext>
            </a:extLst>
          </p:cNvPr>
          <p:cNvSpPr>
            <a:spLocks noGrp="1"/>
          </p:cNvSpPr>
          <p:nvPr>
            <p:ph type="title"/>
          </p:nvPr>
        </p:nvSpPr>
        <p:spPr>
          <a:xfrm>
            <a:off x="1102185" y="247339"/>
            <a:ext cx="5931124" cy="1077229"/>
          </a:xfrm>
        </p:spPr>
        <p:txBody>
          <a:bodyPr/>
          <a:lstStyle/>
          <a:p>
            <a:r>
              <a:rPr lang="en-US" dirty="0">
                <a:ea typeface="+mj-lt"/>
                <a:cs typeface="+mj-lt"/>
              </a:rPr>
              <a:t>Front End languages</a:t>
            </a:r>
            <a:endParaRPr lang="en-US" dirty="0"/>
          </a:p>
          <a:p>
            <a:endParaRPr lang="en-US"/>
          </a:p>
          <a:p>
            <a:endParaRPr lang="en-US"/>
          </a:p>
          <a:p>
            <a:endParaRPr lang="en-US" dirty="0">
              <a:cs typeface="Arial"/>
            </a:endParaRPr>
          </a:p>
        </p:txBody>
      </p:sp>
      <p:sp>
        <p:nvSpPr>
          <p:cNvPr id="3" name="Content Placeholder 2">
            <a:extLst>
              <a:ext uri="{FF2B5EF4-FFF2-40B4-BE49-F238E27FC236}">
                <a16:creationId xmlns:a16="http://schemas.microsoft.com/office/drawing/2014/main" id="{18F4ED57-81E1-4019-B7B1-D69A6BF99BE5}"/>
              </a:ext>
            </a:extLst>
          </p:cNvPr>
          <p:cNvSpPr>
            <a:spLocks noGrp="1"/>
          </p:cNvSpPr>
          <p:nvPr>
            <p:ph idx="1"/>
          </p:nvPr>
        </p:nvSpPr>
        <p:spPr>
          <a:xfrm>
            <a:off x="1450883" y="1376381"/>
            <a:ext cx="9119256" cy="4673563"/>
          </a:xfrm>
        </p:spPr>
        <p:txBody>
          <a:bodyPr vert="horz" lIns="91440" tIns="45720" rIns="91440" bIns="45720" rtlCol="0" anchor="ctr">
            <a:noAutofit/>
          </a:bodyPr>
          <a:lstStyle/>
          <a:p>
            <a:pPr marL="344170" indent="-344170"/>
            <a:r>
              <a:rPr lang="en-US" sz="2400" dirty="0">
                <a:ea typeface="+mn-lt"/>
                <a:cs typeface="+mn-lt"/>
              </a:rPr>
              <a:t>HTML5, CSS, and JavaScript are the backbone of Front End development</a:t>
            </a:r>
            <a:endParaRPr lang="en-US" sz="2400">
              <a:cs typeface="Arial" panose="020B0604020202020204"/>
            </a:endParaRPr>
          </a:p>
          <a:p>
            <a:pPr marL="344170" indent="-344170"/>
            <a:r>
              <a:rPr lang="en-US" sz="2400" dirty="0">
                <a:ea typeface="+mn-lt"/>
                <a:cs typeface="+mn-lt"/>
              </a:rPr>
              <a:t>Front End languages have changed and improved over time</a:t>
            </a:r>
            <a:endParaRPr lang="en-US" sz="2400">
              <a:cs typeface="Arial"/>
            </a:endParaRPr>
          </a:p>
          <a:p>
            <a:pPr marL="344170" indent="-344170"/>
            <a:r>
              <a:rPr lang="en-US" sz="2400" dirty="0">
                <a:ea typeface="+mn-lt"/>
                <a:cs typeface="+mn-lt"/>
              </a:rPr>
              <a:t>Developers use frameworks and code libraries for efficiency</a:t>
            </a:r>
            <a:endParaRPr lang="en-US" sz="2400">
              <a:cs typeface="Arial"/>
            </a:endParaRPr>
          </a:p>
          <a:p>
            <a:pPr marL="344170" indent="-344170"/>
            <a:r>
              <a:rPr lang="en-US" sz="2400" dirty="0">
                <a:ea typeface="+mn-lt"/>
                <a:cs typeface="+mn-lt"/>
              </a:rPr>
              <a:t>Also known as frontend languages or front-end languages</a:t>
            </a:r>
            <a:endParaRPr lang="en-US" sz="2400" dirty="0"/>
          </a:p>
          <a:p>
            <a:pPr marL="344170" indent="-344170"/>
            <a:endParaRPr lang="en-US" dirty="0">
              <a:cs typeface="Arial"/>
            </a:endParaRPr>
          </a:p>
        </p:txBody>
      </p:sp>
    </p:spTree>
    <p:extLst>
      <p:ext uri="{BB962C8B-B14F-4D97-AF65-F5344CB8AC3E}">
        <p14:creationId xmlns:p14="http://schemas.microsoft.com/office/powerpoint/2010/main" val="2265996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E3349-82C5-4BA1-BAF4-7BC97229C8D0}"/>
              </a:ext>
            </a:extLst>
          </p:cNvPr>
          <p:cNvSpPr>
            <a:spLocks noGrp="1"/>
          </p:cNvSpPr>
          <p:nvPr>
            <p:ph type="title"/>
          </p:nvPr>
        </p:nvSpPr>
        <p:spPr>
          <a:xfrm>
            <a:off x="728373" y="103565"/>
            <a:ext cx="2624331" cy="1077229"/>
          </a:xfrm>
        </p:spPr>
        <p:txBody>
          <a:bodyPr>
            <a:noAutofit/>
          </a:bodyPr>
          <a:lstStyle/>
          <a:p>
            <a:r>
              <a:rPr lang="en-US" sz="6000" b="1" dirty="0">
                <a:solidFill>
                  <a:srgbClr val="8EC0C1"/>
                </a:solidFill>
                <a:cs typeface="Arial"/>
              </a:rPr>
              <a:t>HTML</a:t>
            </a:r>
          </a:p>
        </p:txBody>
      </p:sp>
      <p:sp>
        <p:nvSpPr>
          <p:cNvPr id="3" name="Content Placeholder 2">
            <a:extLst>
              <a:ext uri="{FF2B5EF4-FFF2-40B4-BE49-F238E27FC236}">
                <a16:creationId xmlns:a16="http://schemas.microsoft.com/office/drawing/2014/main" id="{792B373B-F30D-402F-8E64-D9DEB6DDAFC0}"/>
              </a:ext>
            </a:extLst>
          </p:cNvPr>
          <p:cNvSpPr>
            <a:spLocks noGrp="1"/>
          </p:cNvSpPr>
          <p:nvPr>
            <p:ph idx="1"/>
          </p:nvPr>
        </p:nvSpPr>
        <p:spPr>
          <a:xfrm>
            <a:off x="1005184" y="1045702"/>
            <a:ext cx="10197557" cy="5852506"/>
          </a:xfrm>
        </p:spPr>
        <p:txBody>
          <a:bodyPr>
            <a:normAutofit/>
          </a:bodyPr>
          <a:lstStyle/>
          <a:p>
            <a:pPr marL="344170" indent="-344170"/>
            <a:r>
              <a:rPr lang="en-US" dirty="0">
                <a:ea typeface="+mn-lt"/>
                <a:cs typeface="+mn-lt"/>
              </a:rPr>
              <a:t>HTML (</a:t>
            </a:r>
            <a:r>
              <a:rPr lang="en-US" dirty="0" err="1">
                <a:ea typeface="+mn-lt"/>
                <a:cs typeface="+mn-lt"/>
              </a:rPr>
              <a:t>HyperText</a:t>
            </a:r>
            <a:r>
              <a:rPr lang="en-US" dirty="0">
                <a:ea typeface="+mn-lt"/>
                <a:cs typeface="+mn-lt"/>
              </a:rPr>
              <a:t> Markup Language) is the most basic building block of the Web. It defines the meaning and structure of web content. Other technologies besides HTML are generally used to describe a web page's appearance/presentation (CSS) or functionality/behavior (JavaScript).</a:t>
            </a:r>
            <a:endParaRPr lang="en-US" dirty="0">
              <a:cs typeface="Arial"/>
            </a:endParaRPr>
          </a:p>
          <a:p>
            <a:pPr marL="344170" indent="-344170"/>
            <a:r>
              <a:rPr lang="en-US" dirty="0">
                <a:ea typeface="+mn-lt"/>
                <a:cs typeface="+mn-lt"/>
              </a:rPr>
              <a:t>"Hypertext" refers to links that connect web pages to one another, either within a single website or between websites. Links are a fundamental aspect of the Web. By uploading content to the Internet and linking it to pages created by other people, you become an active participant in the World Wide Web.</a:t>
            </a:r>
            <a:endParaRPr lang="en-US" dirty="0"/>
          </a:p>
          <a:p>
            <a:pPr marL="344170" indent="-344170"/>
            <a:r>
              <a:rPr lang="en-US" dirty="0">
                <a:ea typeface="+mn-lt"/>
                <a:cs typeface="+mn-lt"/>
              </a:rPr>
              <a:t>HTML uses "markup" to annotate text, images, and other content for display in a Web browser. HTML markup includes special "elements" such as &lt;head&gt;, &lt;title&gt;, &lt;body&gt;, &lt;header&gt;, &lt;footer&gt;, &lt;article&gt;, &lt;section&gt;, &lt;p&gt;, &lt;div&gt;, &lt;span&gt;, &lt;</a:t>
            </a:r>
            <a:r>
              <a:rPr lang="en-US" dirty="0" err="1">
                <a:ea typeface="+mn-lt"/>
                <a:cs typeface="+mn-lt"/>
              </a:rPr>
              <a:t>img</a:t>
            </a:r>
            <a:r>
              <a:rPr lang="en-US" dirty="0">
                <a:ea typeface="+mn-lt"/>
                <a:cs typeface="+mn-lt"/>
              </a:rPr>
              <a:t>&gt;, &lt;aside&gt;, &lt;audio&gt;, &lt;canvas&gt;, &lt;</a:t>
            </a:r>
            <a:r>
              <a:rPr lang="en-US" dirty="0" err="1">
                <a:ea typeface="+mn-lt"/>
                <a:cs typeface="+mn-lt"/>
              </a:rPr>
              <a:t>datalist</a:t>
            </a:r>
            <a:r>
              <a:rPr lang="en-US" dirty="0">
                <a:ea typeface="+mn-lt"/>
                <a:cs typeface="+mn-lt"/>
              </a:rPr>
              <a:t>&gt;, &lt;details&gt;, &lt;embed&gt;, &lt;nav&gt;, &lt;output&gt;, &lt;progress&gt;, &lt;video&gt;, &lt;ul&gt;, &lt;</a:t>
            </a:r>
            <a:r>
              <a:rPr lang="en-US" dirty="0" err="1">
                <a:ea typeface="+mn-lt"/>
                <a:cs typeface="+mn-lt"/>
              </a:rPr>
              <a:t>ol</a:t>
            </a:r>
            <a:r>
              <a:rPr lang="en-US" dirty="0">
                <a:ea typeface="+mn-lt"/>
                <a:cs typeface="+mn-lt"/>
              </a:rPr>
              <a:t>&gt;, &lt;li&gt; and many others.</a:t>
            </a:r>
            <a:endParaRPr lang="en-US" dirty="0"/>
          </a:p>
          <a:p>
            <a:pPr marL="344170" indent="-344170"/>
            <a:endParaRPr lang="en-US" dirty="0">
              <a:cs typeface="Arial"/>
            </a:endParaRPr>
          </a:p>
        </p:txBody>
      </p:sp>
    </p:spTree>
    <p:extLst>
      <p:ext uri="{BB962C8B-B14F-4D97-AF65-F5344CB8AC3E}">
        <p14:creationId xmlns:p14="http://schemas.microsoft.com/office/powerpoint/2010/main" val="179069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3CDCFD9-7306-4543-83EB-069207316D2B}"/>
              </a:ext>
            </a:extLst>
          </p:cNvPr>
          <p:cNvSpPr txBox="1"/>
          <p:nvPr/>
        </p:nvSpPr>
        <p:spPr>
          <a:xfrm>
            <a:off x="1287313" y="439049"/>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b="1" dirty="0">
                <a:solidFill>
                  <a:schemeClr val="accent4"/>
                </a:solidFill>
              </a:rPr>
              <a:t>CSS</a:t>
            </a:r>
            <a:endParaRPr lang="en-US" sz="5400" b="1" dirty="0">
              <a:solidFill>
                <a:schemeClr val="accent4"/>
              </a:solidFill>
              <a:cs typeface="Arial"/>
            </a:endParaRPr>
          </a:p>
        </p:txBody>
      </p:sp>
      <p:sp>
        <p:nvSpPr>
          <p:cNvPr id="10" name="TextBox 9">
            <a:extLst>
              <a:ext uri="{FF2B5EF4-FFF2-40B4-BE49-F238E27FC236}">
                <a16:creationId xmlns:a16="http://schemas.microsoft.com/office/drawing/2014/main" id="{6528F560-2D18-4C50-9084-1EC4E60F2895}"/>
              </a:ext>
            </a:extLst>
          </p:cNvPr>
          <p:cNvSpPr txBox="1"/>
          <p:nvPr/>
        </p:nvSpPr>
        <p:spPr>
          <a:xfrm>
            <a:off x="1200151" y="1645850"/>
            <a:ext cx="9845612"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Cascading Style Sheets (CSS) is a stylesheet language used to describe the presentation of a document written in HTML or XML (including XML dialects such as SVG, MathML or XHTML). CSS describes how elements should be rendered on screen, on paper, in speech, or on other media.</a:t>
            </a:r>
            <a:endParaRPr lang="en-US" sz="2800" dirty="0"/>
          </a:p>
          <a:p>
            <a:endParaRPr lang="en-US" sz="2800"/>
          </a:p>
          <a:p>
            <a:endParaRPr lang="en-US" sz="2800"/>
          </a:p>
          <a:p>
            <a:r>
              <a:rPr lang="en-US" sz="2800" dirty="0">
                <a:ea typeface="+mn-lt"/>
                <a:cs typeface="+mn-lt"/>
              </a:rPr>
              <a:t>CSS is among the core languages of the open web and is standardized across Web browsers according to W3C specifications.</a:t>
            </a:r>
            <a:endParaRPr lang="en-US" sz="2800" dirty="0"/>
          </a:p>
          <a:p>
            <a:pPr algn="l"/>
            <a:endParaRPr lang="en-US" sz="2800" dirty="0">
              <a:cs typeface="Arial"/>
            </a:endParaRPr>
          </a:p>
        </p:txBody>
      </p:sp>
    </p:spTree>
    <p:extLst>
      <p:ext uri="{BB962C8B-B14F-4D97-AF65-F5344CB8AC3E}">
        <p14:creationId xmlns:p14="http://schemas.microsoft.com/office/powerpoint/2010/main" val="189062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0C70-5E85-46B7-8C02-0AF0775EC5B2}"/>
              </a:ext>
            </a:extLst>
          </p:cNvPr>
          <p:cNvSpPr>
            <a:spLocks noGrp="1"/>
          </p:cNvSpPr>
          <p:nvPr>
            <p:ph type="title"/>
          </p:nvPr>
        </p:nvSpPr>
        <p:spPr>
          <a:xfrm>
            <a:off x="944034" y="333604"/>
            <a:ext cx="4191462" cy="689041"/>
          </a:xfrm>
        </p:spPr>
        <p:txBody>
          <a:bodyPr>
            <a:noAutofit/>
          </a:bodyPr>
          <a:lstStyle/>
          <a:p>
            <a:r>
              <a:rPr lang="en-US" sz="4000" b="1" dirty="0">
                <a:ea typeface="+mj-lt"/>
                <a:cs typeface="+mj-lt"/>
              </a:rPr>
              <a:t>JAVASCRIPT</a:t>
            </a:r>
            <a:endParaRPr lang="en-US" sz="4000" b="1">
              <a:cs typeface="Arial"/>
            </a:endParaRPr>
          </a:p>
        </p:txBody>
      </p:sp>
      <p:sp>
        <p:nvSpPr>
          <p:cNvPr id="3" name="Content Placeholder 2">
            <a:extLst>
              <a:ext uri="{FF2B5EF4-FFF2-40B4-BE49-F238E27FC236}">
                <a16:creationId xmlns:a16="http://schemas.microsoft.com/office/drawing/2014/main" id="{EEB1FF41-088B-4BD9-AE44-9801D407EEE2}"/>
              </a:ext>
            </a:extLst>
          </p:cNvPr>
          <p:cNvSpPr>
            <a:spLocks noGrp="1"/>
          </p:cNvSpPr>
          <p:nvPr>
            <p:ph idx="1"/>
          </p:nvPr>
        </p:nvSpPr>
        <p:spPr>
          <a:xfrm>
            <a:off x="1148958" y="1304493"/>
            <a:ext cx="10140049" cy="5378054"/>
          </a:xfrm>
        </p:spPr>
        <p:txBody>
          <a:bodyPr>
            <a:noAutofit/>
          </a:bodyPr>
          <a:lstStyle/>
          <a:p>
            <a:pPr marL="344170" indent="-344170"/>
            <a:r>
              <a:rPr lang="en-US" sz="2800" dirty="0">
                <a:ea typeface="+mn-lt"/>
                <a:cs typeface="+mn-lt"/>
              </a:rPr>
              <a:t>JavaScript (JS) is a lightweight, interpreted, or just-in-time compiled programming language with first-class functions. While it is most well-known as the scripting language for Web pages, many non-browser environments also use it, such as Node.js, Apache CouchDB and Adobe Acrobat. JavaScript is a prototype-based, multi-paradigm, single-threaded, dynamic language, supporting object-oriented, imperative, and declarative (e.g. functional programming) styles.</a:t>
            </a:r>
            <a:endParaRPr lang="en-US" sz="2800">
              <a:cs typeface="Arial" panose="020B0604020202020204"/>
            </a:endParaRPr>
          </a:p>
        </p:txBody>
      </p:sp>
    </p:spTree>
    <p:extLst>
      <p:ext uri="{BB962C8B-B14F-4D97-AF65-F5344CB8AC3E}">
        <p14:creationId xmlns:p14="http://schemas.microsoft.com/office/powerpoint/2010/main" val="309918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0FE3-7693-42F0-8447-1E470511488E}"/>
              </a:ext>
            </a:extLst>
          </p:cNvPr>
          <p:cNvSpPr>
            <a:spLocks noGrp="1"/>
          </p:cNvSpPr>
          <p:nvPr>
            <p:ph type="title"/>
          </p:nvPr>
        </p:nvSpPr>
        <p:spPr>
          <a:xfrm>
            <a:off x="1102185" y="276094"/>
            <a:ext cx="3185048" cy="1221002"/>
          </a:xfrm>
        </p:spPr>
        <p:txBody>
          <a:bodyPr vert="horz" lIns="91440" tIns="45720" rIns="91440" bIns="45720" rtlCol="0" anchor="t">
            <a:noAutofit/>
          </a:bodyPr>
          <a:lstStyle/>
          <a:p>
            <a:r>
              <a:rPr lang="en-US" sz="4400" b="1" dirty="0">
                <a:ea typeface="+mj-lt"/>
                <a:cs typeface="+mj-lt"/>
              </a:rPr>
              <a:t>Bootstrap</a:t>
            </a:r>
            <a:endParaRPr lang="en-US" sz="4400" b="1">
              <a:cs typeface="Arial" panose="020B0604020202020204"/>
            </a:endParaRPr>
          </a:p>
          <a:p>
            <a:endParaRPr lang="en-US" sz="3600" dirty="0">
              <a:cs typeface="Arial"/>
            </a:endParaRPr>
          </a:p>
          <a:p>
            <a:endParaRPr lang="en-US" sz="3600" dirty="0">
              <a:cs typeface="Arial"/>
            </a:endParaRPr>
          </a:p>
          <a:p>
            <a:endParaRPr lang="en-US" sz="3600" dirty="0">
              <a:cs typeface="Arial"/>
            </a:endParaRPr>
          </a:p>
        </p:txBody>
      </p:sp>
      <p:sp>
        <p:nvSpPr>
          <p:cNvPr id="3" name="Content Placeholder 2">
            <a:extLst>
              <a:ext uri="{FF2B5EF4-FFF2-40B4-BE49-F238E27FC236}">
                <a16:creationId xmlns:a16="http://schemas.microsoft.com/office/drawing/2014/main" id="{79D96947-435B-4130-8338-1832906D42EF}"/>
              </a:ext>
            </a:extLst>
          </p:cNvPr>
          <p:cNvSpPr>
            <a:spLocks noGrp="1"/>
          </p:cNvSpPr>
          <p:nvPr>
            <p:ph idx="1"/>
          </p:nvPr>
        </p:nvSpPr>
        <p:spPr>
          <a:xfrm>
            <a:off x="1062694" y="1376380"/>
            <a:ext cx="10240690" cy="5349299"/>
          </a:xfrm>
        </p:spPr>
        <p:txBody>
          <a:bodyPr vert="horz" lIns="91440" tIns="45720" rIns="91440" bIns="45720" rtlCol="0" anchor="ctr">
            <a:noAutofit/>
          </a:bodyPr>
          <a:lstStyle/>
          <a:p>
            <a:pPr marL="0" indent="0">
              <a:buNone/>
            </a:pPr>
            <a:endParaRPr lang="en-US" dirty="0">
              <a:cs typeface="Arial" panose="020B0604020202020204"/>
            </a:endParaRPr>
          </a:p>
          <a:p>
            <a:pPr marL="344170" indent="-344170"/>
            <a:r>
              <a:rPr lang="en-US" sz="2200" dirty="0">
                <a:ea typeface="+mn-lt"/>
                <a:cs typeface="+mn-lt"/>
              </a:rPr>
              <a:t>Bootstrap is the most popular HTML, CSS and JavaScript framework for developing a responsive and mobile friendly website.</a:t>
            </a:r>
            <a:endParaRPr lang="en-US" sz="2200">
              <a:cs typeface="Arial"/>
            </a:endParaRPr>
          </a:p>
          <a:p>
            <a:pPr marL="344170" indent="-344170"/>
            <a:r>
              <a:rPr lang="en-US" sz="2200" dirty="0">
                <a:ea typeface="+mn-lt"/>
                <a:cs typeface="+mn-lt"/>
              </a:rPr>
              <a:t>It is absolutely free to download and use.</a:t>
            </a:r>
            <a:endParaRPr lang="en-US" sz="2200">
              <a:cs typeface="Arial"/>
            </a:endParaRPr>
          </a:p>
          <a:p>
            <a:pPr marL="344170" indent="-344170"/>
            <a:r>
              <a:rPr lang="en-US" sz="2200" dirty="0">
                <a:ea typeface="+mn-lt"/>
                <a:cs typeface="+mn-lt"/>
              </a:rPr>
              <a:t>It is a front-end framework used for easier and faster web development.</a:t>
            </a:r>
            <a:endParaRPr lang="en-US" sz="2200">
              <a:cs typeface="Arial"/>
            </a:endParaRPr>
          </a:p>
          <a:p>
            <a:pPr marL="344170" indent="-344170"/>
            <a:r>
              <a:rPr lang="en-US" sz="2200" dirty="0">
                <a:ea typeface="+mn-lt"/>
                <a:cs typeface="+mn-lt"/>
              </a:rPr>
              <a:t>It includes HTML and CSS based design templates for typography, forms, buttons, tables, navigation, modals, image carousels and many others.</a:t>
            </a:r>
            <a:endParaRPr lang="en-US" sz="2200">
              <a:cs typeface="Arial"/>
            </a:endParaRPr>
          </a:p>
          <a:p>
            <a:pPr marL="344170" indent="-344170"/>
            <a:r>
              <a:rPr lang="en-US" sz="2200" dirty="0">
                <a:ea typeface="+mn-lt"/>
                <a:cs typeface="+mn-lt"/>
              </a:rPr>
              <a:t>It can also use JavaScript plug-ins.</a:t>
            </a:r>
            <a:endParaRPr lang="en-US" sz="2200">
              <a:cs typeface="Arial"/>
            </a:endParaRPr>
          </a:p>
          <a:p>
            <a:pPr marL="344170" indent="-344170"/>
            <a:r>
              <a:rPr lang="en-US" sz="2200" dirty="0">
                <a:ea typeface="+mn-lt"/>
                <a:cs typeface="+mn-lt"/>
              </a:rPr>
              <a:t>It facilitates you to create responsive designs.</a:t>
            </a:r>
            <a:endParaRPr lang="en-US" sz="2400" dirty="0">
              <a:cs typeface="Arial" panose="020B0604020202020204"/>
            </a:endParaRPr>
          </a:p>
          <a:p>
            <a:pPr marL="344170" indent="-344170"/>
            <a:endParaRPr lang="en-US" dirty="0">
              <a:cs typeface="Arial"/>
            </a:endParaRPr>
          </a:p>
        </p:txBody>
      </p:sp>
    </p:spTree>
    <p:extLst>
      <p:ext uri="{BB962C8B-B14F-4D97-AF65-F5344CB8AC3E}">
        <p14:creationId xmlns:p14="http://schemas.microsoft.com/office/powerpoint/2010/main" val="2568929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1CEC350C-0639-4FCE-ABB7-FE561BCA9177}"/>
              </a:ext>
            </a:extLst>
          </p:cNvPr>
          <p:cNvPicPr>
            <a:picLocks noChangeAspect="1"/>
          </p:cNvPicPr>
          <p:nvPr/>
        </p:nvPicPr>
        <p:blipFill>
          <a:blip r:embed="rId2"/>
          <a:stretch>
            <a:fillRect/>
          </a:stretch>
        </p:blipFill>
        <p:spPr>
          <a:xfrm>
            <a:off x="842514" y="127601"/>
            <a:ext cx="10420708" cy="6645931"/>
          </a:xfrm>
          <a:prstGeom prst="rect">
            <a:avLst/>
          </a:prstGeom>
        </p:spPr>
      </p:pic>
    </p:spTree>
    <p:extLst>
      <p:ext uri="{BB962C8B-B14F-4D97-AF65-F5344CB8AC3E}">
        <p14:creationId xmlns:p14="http://schemas.microsoft.com/office/powerpoint/2010/main" val="2618762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88CE-5D6C-4739-B739-9C63D3849AB3}"/>
              </a:ext>
            </a:extLst>
          </p:cNvPr>
          <p:cNvSpPr>
            <a:spLocks noGrp="1"/>
          </p:cNvSpPr>
          <p:nvPr>
            <p:ph type="title"/>
          </p:nvPr>
        </p:nvSpPr>
        <p:spPr>
          <a:xfrm>
            <a:off x="944035" y="276094"/>
            <a:ext cx="7958331" cy="1077229"/>
          </a:xfrm>
        </p:spPr>
        <p:txBody>
          <a:bodyPr/>
          <a:lstStyle/>
          <a:p>
            <a:r>
              <a:rPr lang="en-US" sz="3600" b="1" dirty="0">
                <a:ea typeface="+mj-lt"/>
                <a:cs typeface="+mj-lt"/>
              </a:rPr>
              <a:t>What is a Back End development?</a:t>
            </a:r>
            <a:endParaRPr lang="en-US" sz="3600" b="1" dirty="0">
              <a:cs typeface="Arial"/>
            </a:endParaRPr>
          </a:p>
          <a:p>
            <a:endParaRPr lang="en-US"/>
          </a:p>
          <a:p>
            <a:endParaRPr lang="en-US"/>
          </a:p>
          <a:p>
            <a:endParaRPr lang="en-US" dirty="0">
              <a:cs typeface="Arial"/>
            </a:endParaRPr>
          </a:p>
        </p:txBody>
      </p:sp>
      <p:sp>
        <p:nvSpPr>
          <p:cNvPr id="3" name="Content Placeholder 2">
            <a:extLst>
              <a:ext uri="{FF2B5EF4-FFF2-40B4-BE49-F238E27FC236}">
                <a16:creationId xmlns:a16="http://schemas.microsoft.com/office/drawing/2014/main" id="{3C395C8F-06C8-4493-B225-CD8D61D91139}"/>
              </a:ext>
            </a:extLst>
          </p:cNvPr>
          <p:cNvSpPr>
            <a:spLocks noGrp="1"/>
          </p:cNvSpPr>
          <p:nvPr>
            <p:ph idx="1"/>
          </p:nvPr>
        </p:nvSpPr>
        <p:spPr>
          <a:xfrm>
            <a:off x="1005185" y="1074457"/>
            <a:ext cx="9953142" cy="5679977"/>
          </a:xfrm>
        </p:spPr>
        <p:txBody>
          <a:bodyPr>
            <a:normAutofit/>
          </a:bodyPr>
          <a:lstStyle/>
          <a:p>
            <a:pPr marL="344170" indent="-344170"/>
            <a:r>
              <a:rPr lang="en-US" dirty="0">
                <a:ea typeface="+mn-lt"/>
                <a:cs typeface="+mn-lt"/>
              </a:rPr>
              <a:t>A Back End dev uses a set of Back End developer languages to bring the Front End language of a developer to life. While a Front End dev creates the user experience within a browser, the Back End dev is creating the logic that makes those requests a reality. In some ways, a Back End dev is creating the brains and logic of the website</a:t>
            </a:r>
          </a:p>
          <a:p>
            <a:pPr marL="344170" indent="-344170"/>
            <a:r>
              <a:rPr lang="en-US" dirty="0">
                <a:ea typeface="+mn-lt"/>
                <a:cs typeface="+mn-lt"/>
              </a:rPr>
              <a:t>Back End </a:t>
            </a:r>
            <a:r>
              <a:rPr lang="en-US" dirty="0" err="1">
                <a:ea typeface="+mn-lt"/>
                <a:cs typeface="+mn-lt"/>
              </a:rPr>
              <a:t>devs</a:t>
            </a:r>
            <a:r>
              <a:rPr lang="en-US" dirty="0">
                <a:ea typeface="+mn-lt"/>
                <a:cs typeface="+mn-lt"/>
              </a:rPr>
              <a:t> can be more technical and organized, but they are still a part of a larger team. While they need to know how to create the logic that efficiently pulls the data to fulfill a request, they also need to communicate their needs and potential limitations to the Front End dev.  They are also responsible for maintaining this logic system. Back End </a:t>
            </a:r>
            <a:r>
              <a:rPr lang="en-US" dirty="0" err="1">
                <a:ea typeface="+mn-lt"/>
                <a:cs typeface="+mn-lt"/>
              </a:rPr>
              <a:t>devs</a:t>
            </a:r>
            <a:r>
              <a:rPr lang="en-US" dirty="0">
                <a:ea typeface="+mn-lt"/>
                <a:cs typeface="+mn-lt"/>
              </a:rPr>
              <a:t> are working with databases, servers, an application programming interface (API) that creates a structure for component interaction and the integration of all these processes.</a:t>
            </a:r>
          </a:p>
          <a:p>
            <a:pPr marL="344170" indent="-344170"/>
            <a:endParaRPr lang="en-US" dirty="0">
              <a:cs typeface="Arial" panose="020B0604020202020204"/>
            </a:endParaRPr>
          </a:p>
        </p:txBody>
      </p:sp>
    </p:spTree>
    <p:extLst>
      <p:ext uri="{BB962C8B-B14F-4D97-AF65-F5344CB8AC3E}">
        <p14:creationId xmlns:p14="http://schemas.microsoft.com/office/powerpoint/2010/main" val="37210185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0</TotalTime>
  <Words>0</Words>
  <Application>Microsoft Office PowerPoint</Application>
  <PresentationFormat>Widescreen</PresentationFormat>
  <Paragraphs>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Madison</vt:lpstr>
      <vt:lpstr>Frontend</vt:lpstr>
      <vt:lpstr>What is Front End development?   </vt:lpstr>
      <vt:lpstr>Front End languages   </vt:lpstr>
      <vt:lpstr>HTML</vt:lpstr>
      <vt:lpstr>PowerPoint Presentation</vt:lpstr>
      <vt:lpstr>JAVASCRIPT</vt:lpstr>
      <vt:lpstr>Bootstrap   </vt:lpstr>
      <vt:lpstr>PowerPoint Presentation</vt:lpstr>
      <vt:lpstr>What is a Back End development?   </vt:lpstr>
      <vt:lpstr>Back End languages   </vt:lpstr>
      <vt:lpstr>JAVA</vt:lpstr>
      <vt:lpstr>Java EE   </vt:lpstr>
      <vt:lpstr>JAVA SE VS JAVA EE</vt:lpstr>
      <vt:lpstr>JSP</vt:lpstr>
      <vt:lpstr>Servlet</vt:lpstr>
      <vt:lpstr>My Sql 8.0</vt:lpstr>
      <vt:lpstr>Ajax</vt:lpstr>
      <vt:lpstr>MVC Archirtecture</vt:lpstr>
      <vt:lpstr>MVC Components Following are the components of MVC − </vt:lpstr>
      <vt:lpstr>PowerPoint Presentation</vt:lpstr>
      <vt:lpstr>Model</vt:lpstr>
      <vt:lpstr>View</vt:lpstr>
      <vt:lpstr>Controller</vt:lpstr>
      <vt:lpstr>JDBC</vt:lpstr>
      <vt:lpstr>PowerPoint Presentation</vt:lpstr>
      <vt:lpstr>Apache Tomcat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358</cp:revision>
  <dcterms:created xsi:type="dcterms:W3CDTF">2021-01-11T04:24:27Z</dcterms:created>
  <dcterms:modified xsi:type="dcterms:W3CDTF">2021-01-11T06:17:21Z</dcterms:modified>
</cp:coreProperties>
</file>