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72185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150" y="114"/>
      </p:cViewPr>
      <p:guideLst>
        <p:guide orient="horz" pos="30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20075"/>
            <a:ext cx="5829300" cy="208389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509048"/>
            <a:ext cx="4800600" cy="2484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51356"/>
            <a:ext cx="1157288" cy="117584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51356"/>
            <a:ext cx="3357563" cy="117584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247190"/>
            <a:ext cx="5829300" cy="19308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20536"/>
            <a:ext cx="5829300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215863"/>
            <a:ext cx="2257425" cy="90939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215863"/>
            <a:ext cx="2257425" cy="90939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76165"/>
            <a:ext cx="303014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083086"/>
            <a:ext cx="303014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176165"/>
            <a:ext cx="303133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083086"/>
            <a:ext cx="303133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87074"/>
            <a:ext cx="2256235" cy="1647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87074"/>
            <a:ext cx="3833813" cy="8297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34388"/>
            <a:ext cx="2256235" cy="6650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805295"/>
            <a:ext cx="4114800" cy="803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68665"/>
            <a:ext cx="411480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608699"/>
            <a:ext cx="411480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68432"/>
            <a:ext cx="6172200" cy="641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D144-AFD9-4CD5-AB02-D4F11691F0F7}" type="datetimeFigureOut">
              <a:rPr lang="fr-FR" smtClean="0"/>
              <a:pPr/>
              <a:t>13/05/2019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010716"/>
            <a:ext cx="21717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4F19-1923-4F71-B38A-E70925D6D5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obp/ui/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9120" y="540445"/>
            <a:ext cx="1503363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8680" y="1044501"/>
            <a:ext cx="374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MISSION Société PAUL &amp; MARTIN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80" y="2196629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Tableau de bord des données relatives au processus de vente pour le futur commercial.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48680" y="291670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</a:t>
            </a:r>
            <a:r>
              <a:rPr lang="fr-FR" dirty="0" smtClean="0"/>
              <a:t>restations attendues 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48680" y="3276749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• Proposition d’indicateurs pertinents à intégrer au tableau </a:t>
            </a:r>
          </a:p>
          <a:p>
            <a:r>
              <a:rPr lang="fr-FR" dirty="0"/>
              <a:t> </a:t>
            </a:r>
            <a:r>
              <a:rPr lang="fr-FR" dirty="0" smtClean="0"/>
              <a:t>  de bord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48680" y="3924821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• Réalisation du tableau de bord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48680" y="4356869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• Rédaction d’un guide utilisateur permettant au commercial</a:t>
            </a:r>
          </a:p>
          <a:p>
            <a:r>
              <a:rPr lang="fr-FR" dirty="0"/>
              <a:t> </a:t>
            </a:r>
            <a:r>
              <a:rPr lang="fr-FR" dirty="0" smtClean="0"/>
              <a:t>  une prise en main du TB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48680" y="900485"/>
          <a:ext cx="4572000" cy="595884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>
                          <a:solidFill>
                            <a:srgbClr val="FF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DOSSIER D'ANALYSE ET DE CONCEPTION</a:t>
                      </a:r>
                      <a:endParaRPr lang="fr-FR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700" b="1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INDICATEURS Société PAUL &amp; MARTIN</a:t>
                      </a:r>
                      <a:endParaRPr lang="fr-FR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48680" y="1548557"/>
          <a:ext cx="5832648" cy="6925905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02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o Le taux de transformation des devis en commandes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.</a:t>
                      </a:r>
                    </a:p>
                    <a:p>
                      <a:pPr algn="l" fontAlgn="b"/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o Montant moyen par devis &gt;&lt; Montant moyen par facture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Calcul avec et sans PRISME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TECHNOLOGIES</a:t>
                      </a:r>
                    </a:p>
                    <a:p>
                      <a:pPr algn="l" fontAlgn="b"/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02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o Evolution du nombre de clients par exercice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comptable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o =&gt; Prédiction impact d'une hausse de 5, 10, 20% du nombre de clients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0" i="0" u="none" strike="noStrike" dirty="0" smtClean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o La répartition géographique des ventes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: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0" i="0" u="none" strike="noStrike" dirty="0" smtClean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1/ Par département France métropolitaine   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fr-FR" sz="15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Ex. </a:t>
                      </a:r>
                      <a:r>
                        <a:rPr lang="fr-FR" sz="15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31</a:t>
                      </a:r>
                    </a:p>
                    <a:p>
                      <a:pPr algn="l" fontAlgn="b"/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2/ Puis par 6 régions France métropolitaine à créer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Nord-OUEST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Nord-EST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PARIS et Couronne parisienne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CENTRE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4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Sud-OUEST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5                                         </a:t>
                      </a:r>
                      <a:r>
                        <a:rPr lang="fr-FR" sz="15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Ex</a:t>
                      </a:r>
                      <a:r>
                        <a:rPr lang="fr-FR" sz="15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. </a:t>
                      </a:r>
                      <a:r>
                        <a:rPr lang="fr-FR" sz="15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531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  *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Sud-EST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6</a:t>
                      </a:r>
                    </a:p>
                    <a:p>
                      <a:pPr algn="l" fontAlgn="b"/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3/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Dans les DROM et COM (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Départements/Régions</a:t>
                      </a:r>
                      <a:r>
                        <a:rPr lang="fr-FR" sz="1500" b="0" i="0" u="none" strike="noStrike" baseline="0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et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Collectivités d'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Outre-Mer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DROM : La Martinique, la Guadeloupe, la Guyane, la Réunion et Mayotte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COM : La Polynésie, la Nouvelle Calédonie, Wallis et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Futuna    </a:t>
                      </a:r>
                    </a:p>
                    <a:p>
                      <a:pPr algn="l" fontAlgn="b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                                                                           </a:t>
                      </a:r>
                      <a:r>
                        <a:rPr lang="fr-FR" sz="15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Ex.</a:t>
                      </a:r>
                      <a:r>
                        <a:rPr lang="fr-FR" sz="1500" b="1" i="0" u="none" strike="noStrike" baseline="0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797 GUADELOUPE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algn="l" fontAlgn="b"/>
                      <a:endParaRPr lang="fr-FR" sz="15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4/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Export Europe -  Afrique - Amérique du Nord -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On utilise le </a:t>
                      </a:r>
                      <a:r>
                        <a:rPr lang="fr-FR" sz="15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Decoding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table of ISO 3166-1 alpha-2 codes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141">
                <a:tc>
                  <a:txBody>
                    <a:bodyPr/>
                    <a:lstStyle/>
                    <a:p>
                      <a:pPr algn="l" fontAlgn="b"/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      </a:t>
                      </a: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latin typeface="Arial Narrow"/>
                          <a:hlinkClick r:id="rId2"/>
                        </a:rPr>
                        <a:t>https://www.iso.org/obp/ui/fr/#</a:t>
                      </a:r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  <a:hlinkClick r:id="rId2"/>
                        </a:rPr>
                        <a:t>iso:pub:PUB500001:en</a:t>
                      </a:r>
                      <a:endParaRPr lang="fr-FR" sz="1500" b="0" i="0" u="none" strike="noStrike" dirty="0" smtClean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algn="l" fontAlgn="b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                                                                           </a:t>
                      </a:r>
                      <a:r>
                        <a:rPr lang="fr-FR" sz="15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Ex. 8BE BELGIQUE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55156"/>
              </p:ext>
            </p:extLst>
          </p:nvPr>
        </p:nvGraphicFramePr>
        <p:xfrm>
          <a:off x="548680" y="828477"/>
          <a:ext cx="5832648" cy="6028702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Le palmarès mensuel des ventes TOP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La répartition sectorielle des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ventes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Calibri"/>
                          <a:cs typeface="Times New Roman"/>
                        </a:rPr>
                        <a:t>         * Aéronautique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Agences de communication et Événementiel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Armées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Associations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Clubs Sportifs et Divers Sports (MC, Arts Martiaux, TC, …)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Gendarmerie et Police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</a:t>
                      </a:r>
                      <a:r>
                        <a:rPr lang="fr-FR" sz="1500" dirty="0" err="1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Miscellaneous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Pompiers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Scoutisme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SNSM (CFI et STATIONS)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 * Sociétés et Groupes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Ceci pour mettre en place des actions commerciales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pertinentes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Historique des ventes relatif à un client donné (recherche par NOM ou CP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L’évolution des ventes à partir de 2016.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48680" y="756470"/>
          <a:ext cx="5688632" cy="8229600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axes CATEGORIES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1/ Graphique montrant l'évolution des ventes selon les secteurs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(pompiers, gendarmes…) avec segments/TCD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2/ Afficher les clients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correspondant </a:t>
                      </a: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à une catégorie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fr-FR" sz="1500" baseline="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particulier</a:t>
                      </a:r>
                      <a:endParaRPr lang="fr-FR" sz="1500" dirty="0" smtClean="0">
                        <a:solidFill>
                          <a:srgbClr val="000000"/>
                        </a:solidFill>
                        <a:latin typeface="Arial Narrow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axes TEMPORELS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1/ Graphique montrant l'évolution des ventes </a:t>
                      </a:r>
                      <a:endParaRPr lang="fr-FR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2/ Meilleur/pire mois de chaque année en termes de CA (min/max)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Saisonnalité ?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3/ Représenter l'évolution du nombre de clients qui achètent au moins 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une fois par an (clients réguliers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axes GEOGRAPHIQUES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1/ Somme des ventes selon les 6 + 2 régions pour 2016-2017-2018 (macro)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2/ Possibilité pour l'utilisateur de sélectionner une région pour obtenir</a:t>
                      </a: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        le montant total des ventes  (macro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dirty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o axes CATEGORIES, TEMPORELS et GEOGRAPHIQUES sans </a:t>
                      </a:r>
                      <a:r>
                        <a:rPr lang="fr-FR" sz="1500" dirty="0" smtClean="0">
                          <a:solidFill>
                            <a:srgbClr val="000000"/>
                          </a:solidFill>
                          <a:latin typeface="Arial Narrow"/>
                          <a:ea typeface="Times New Roman"/>
                          <a:cs typeface="Times New Roman"/>
                        </a:rPr>
                        <a:t>PRISME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500" dirty="0" smtClean="0">
                        <a:solidFill>
                          <a:srgbClr val="000000"/>
                        </a:solidFill>
                        <a:latin typeface="Arial Narrow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500" b="1" i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L’analyse</a:t>
                      </a:r>
                      <a:r>
                        <a:rPr lang="fr-FR" sz="1500" b="1" i="1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approfondie des INDICATEURS pourrait nous contraindre à exclure certains indicateurs ou, au contraire, nous conduire à en inclure d’autres afin de pouvoir réaliser un tableau de bord efficace pour le futur commercial de PAUL &amp; MARTIN</a:t>
                      </a:r>
                      <a:endParaRPr lang="fr-FR" sz="1500" b="1" i="1" dirty="0" smtClean="0">
                        <a:solidFill>
                          <a:srgbClr val="000000"/>
                        </a:solidFill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500" dirty="0" smtClean="0">
                        <a:solidFill>
                          <a:srgbClr val="000000"/>
                        </a:solidFill>
                        <a:latin typeface="Arial Narrow"/>
                        <a:ea typeface="Calibri"/>
                        <a:cs typeface="Times New Roman"/>
                      </a:endParaRPr>
                    </a:p>
                  </a:txBody>
                  <a:tcPr marL="35719" marR="35719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9120" y="540445"/>
            <a:ext cx="1503363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8680" y="1044501"/>
            <a:ext cx="374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MISSION Société PAUL &amp; MARTIN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8680" y="2268637"/>
            <a:ext cx="57606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Arial Narrow" pitchFamily="34" charset="0"/>
              </a:rPr>
              <a:t>PLANNING PREVISIONNEL</a:t>
            </a:r>
          </a:p>
          <a:p>
            <a:endParaRPr lang="fr-FR" sz="1500" b="1" dirty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Semaine du 13/05/2019</a:t>
            </a:r>
          </a:p>
          <a:p>
            <a:endParaRPr lang="fr-FR" sz="1500" b="1" dirty="0" smtClean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Retravailler la BASE DE DONNEES afin de pouvoir déterminer :</a:t>
            </a:r>
          </a:p>
          <a:p>
            <a:r>
              <a:rPr lang="fr-FR" sz="1500" dirty="0">
                <a:latin typeface="Arial Narrow" pitchFamily="34" charset="0"/>
              </a:rPr>
              <a:t> </a:t>
            </a:r>
            <a:r>
              <a:rPr lang="fr-FR" sz="1500" dirty="0" smtClean="0">
                <a:latin typeface="Arial Narrow" pitchFamily="34" charset="0"/>
              </a:rPr>
              <a:t>* Les comptes clients à prendre en considération (suppression doublons,</a:t>
            </a:r>
          </a:p>
          <a:p>
            <a:r>
              <a:rPr lang="fr-FR" sz="1500" dirty="0" smtClean="0">
                <a:latin typeface="Arial Narrow" pitchFamily="34" charset="0"/>
              </a:rPr>
              <a:t>    rattachement à un compte principal si plusieurs comptes par client, …)</a:t>
            </a:r>
          </a:p>
          <a:p>
            <a:r>
              <a:rPr lang="fr-FR" sz="1500" dirty="0">
                <a:latin typeface="Arial Narrow" pitchFamily="34" charset="0"/>
              </a:rPr>
              <a:t> </a:t>
            </a:r>
            <a:r>
              <a:rPr lang="fr-FR" sz="1500" dirty="0" smtClean="0">
                <a:latin typeface="Arial Narrow" pitchFamily="34" charset="0"/>
              </a:rPr>
              <a:t>* Vérifier et au besoin corriger les CP</a:t>
            </a:r>
          </a:p>
          <a:p>
            <a:r>
              <a:rPr lang="fr-FR" sz="1500" dirty="0">
                <a:latin typeface="Arial Narrow" pitchFamily="34" charset="0"/>
              </a:rPr>
              <a:t> </a:t>
            </a:r>
            <a:r>
              <a:rPr lang="fr-FR" sz="1500" dirty="0" smtClean="0">
                <a:latin typeface="Arial Narrow" pitchFamily="34" charset="0"/>
              </a:rPr>
              <a:t>* Rajouter les codes PAYS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Une fois BASE DE DONNEES « nettoyée », faire de même avec l’ ANNEXE Fichier DEVIS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Ensuite rapprocher BASE DE DONNEES et Fichier DEVIS avec l’ANNEXE</a:t>
            </a:r>
          </a:p>
          <a:p>
            <a:r>
              <a:rPr lang="fr-FR" sz="1500" dirty="0" smtClean="0">
                <a:latin typeface="Arial Narrow" pitchFamily="34" charset="0"/>
              </a:rPr>
              <a:t>Base de données FACTURES pour faire coïncider les COMPTES qui ont été rattachés à un COMPTE PRINCIPAL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Semaine du 20/05/2019</a:t>
            </a:r>
          </a:p>
          <a:p>
            <a:endParaRPr lang="fr-FR" sz="1500" b="1" dirty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Travailler sur la REPARTITION SECTORIELLE des clients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Semaine du 27/05/2019</a:t>
            </a:r>
          </a:p>
          <a:p>
            <a:endParaRPr lang="fr-FR" sz="1500" b="1" dirty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Travailler sur les INDICATEURS relatifs au DEVIS</a:t>
            </a:r>
          </a:p>
          <a:p>
            <a:r>
              <a:rPr lang="fr-FR" sz="1500" dirty="0" smtClean="0">
                <a:latin typeface="Arial Narrow" pitchFamily="34" charset="0"/>
              </a:rPr>
              <a:t>Faire les GRAPHIQUES</a:t>
            </a:r>
            <a:endParaRPr lang="fr-FR" sz="15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48680" y="828477"/>
            <a:ext cx="576064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Arial Narrow" pitchFamily="34" charset="0"/>
              </a:rPr>
              <a:t>Semaines du 03/06/2019 et 10/06/2019</a:t>
            </a:r>
          </a:p>
          <a:p>
            <a:r>
              <a:rPr lang="fr-FR" sz="1500" b="1" dirty="0" smtClean="0">
                <a:latin typeface="Arial Narrow" pitchFamily="34" charset="0"/>
              </a:rPr>
              <a:t> </a:t>
            </a:r>
          </a:p>
          <a:p>
            <a:r>
              <a:rPr lang="fr-FR" sz="1500" dirty="0" smtClean="0">
                <a:latin typeface="Arial Narrow" pitchFamily="34" charset="0"/>
              </a:rPr>
              <a:t>Travailler sur les INDICATEURS relatifs à la FACTURATION</a:t>
            </a:r>
          </a:p>
          <a:p>
            <a:r>
              <a:rPr lang="fr-FR" sz="1500" dirty="0" smtClean="0">
                <a:latin typeface="Arial Narrow" pitchFamily="34" charset="0"/>
              </a:rPr>
              <a:t>Vérifications et tests si les divers codages </a:t>
            </a:r>
            <a:r>
              <a:rPr lang="fr-FR" sz="1500" dirty="0" smtClean="0">
                <a:latin typeface="Arial Narrow" pitchFamily="34" charset="0"/>
              </a:rPr>
              <a:t>fonctionnent</a:t>
            </a:r>
          </a:p>
          <a:p>
            <a:r>
              <a:rPr lang="fr-FR" sz="1500" dirty="0" smtClean="0">
                <a:latin typeface="Arial Narrow" pitchFamily="34" charset="0"/>
              </a:rPr>
              <a:t>Comptes multiples rattachés à un compte principal</a:t>
            </a:r>
            <a:endParaRPr lang="fr-FR" sz="1500" dirty="0" smtClean="0">
              <a:latin typeface="Arial Narrow" pitchFamily="34" charset="0"/>
            </a:endParaRPr>
          </a:p>
          <a:p>
            <a:endParaRPr lang="fr-FR" sz="1500" dirty="0" smtClean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Semaine du 17/06/2019</a:t>
            </a:r>
          </a:p>
          <a:p>
            <a:endParaRPr lang="fr-FR" sz="1500" dirty="0" smtClean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Rédaction du guide utilisateur pour le commercial</a:t>
            </a:r>
          </a:p>
          <a:p>
            <a:endParaRPr lang="fr-FR" sz="1500" dirty="0" smtClean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Semaine du 24/06/2019</a:t>
            </a:r>
          </a:p>
          <a:p>
            <a:endParaRPr lang="fr-FR" sz="1500" b="1" dirty="0" smtClean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Test du Tableau de Bord  &gt; Conformité avec le Guide 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b="1" dirty="0" smtClean="0">
                <a:latin typeface="Arial Narrow" pitchFamily="34" charset="0"/>
              </a:rPr>
              <a:t>Le vendredi 28/06/2019</a:t>
            </a:r>
          </a:p>
          <a:p>
            <a:endParaRPr lang="fr-FR" sz="1500" dirty="0">
              <a:latin typeface="Arial Narrow" pitchFamily="34" charset="0"/>
            </a:endParaRPr>
          </a:p>
          <a:p>
            <a:r>
              <a:rPr lang="fr-FR" sz="1500" dirty="0" smtClean="0">
                <a:latin typeface="Arial Narrow" pitchFamily="34" charset="0"/>
              </a:rPr>
              <a:t>Livraison </a:t>
            </a:r>
            <a:r>
              <a:rPr lang="fr-FR" sz="1500" dirty="0">
                <a:latin typeface="Arial Narrow" pitchFamily="34" charset="0"/>
              </a:rPr>
              <a:t>du tableau de bord et du manuel utilisateur </a:t>
            </a:r>
            <a:r>
              <a:rPr lang="fr-FR" sz="1500" dirty="0" smtClean="0">
                <a:latin typeface="Arial Narrow" pitchFamily="34" charset="0"/>
              </a:rPr>
              <a:t>avec démonstration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663</Words>
  <Application>Microsoft Office PowerPoint</Application>
  <PresentationFormat>Personnalisé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 Kristien</dc:creator>
  <cp:lastModifiedBy>MICKAEL GAEREMIJN</cp:lastModifiedBy>
  <cp:revision>17</cp:revision>
  <dcterms:created xsi:type="dcterms:W3CDTF">2019-05-12T19:59:31Z</dcterms:created>
  <dcterms:modified xsi:type="dcterms:W3CDTF">2019-05-13T09:59:11Z</dcterms:modified>
</cp:coreProperties>
</file>