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474"/>
  </p:normalViewPr>
  <p:slideViewPr>
    <p:cSldViewPr snapToGrid="0" snapToObjects="1">
      <p:cViewPr varScale="1">
        <p:scale>
          <a:sx n="108" d="100"/>
          <a:sy n="108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3464-2ED0-F549-A106-B4438D472781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51C5-D886-884A-A0E8-36F3C1115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3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51C5-D886-884A-A0E8-36F3C1115F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1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EEEEE-C723-C848-8433-CCED9890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D0995-82FA-C148-9D29-76278EB2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2E027-EC8B-9249-BCF3-07C6A01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BE8-1E52-D849-AFC7-8E32F287BB58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661CD-3792-7D45-8A9F-8E414C68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D7B8B-7B30-2A49-B1C4-A4C2F43B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D81D0-53CB-A041-B2F5-2663BCDD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24B6E0-A523-AE4E-A98B-5A701397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0A18A-DC9D-EE46-B3C5-ACDCA31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5D6-ED3B-3A4D-815B-8A414B9394C5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9C09C-3283-7A4E-A09D-E400A3B7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4E125-AA3E-9E48-877A-352D08A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97D14-6C01-D84A-8E78-D88D0B56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B5FA4-6416-9645-9E6C-025187A9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A72CF-53AB-9047-B852-BB5C0D96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0465-18AE-2344-BAB3-BD198755B82F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8A717-3295-C243-B37A-F6FC6BE9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A1EBE-AA17-9B45-A3CF-31BD493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D5616-4911-F24F-AB69-7C173AA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25A4C-EBE4-AA47-9556-24C0C3CB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D5A5F-2833-2C4A-863F-1BCACF2B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B4D-8FF1-5E4A-A159-08C09429E59B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972C6-BF2C-7A4A-8753-A214BC44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41990-BF53-3A48-A640-40E862A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4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A07F7-7626-A749-A630-9F1A56D9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7057C-AC13-F644-B1F0-BC0C47B8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2618E-02F2-8148-B259-CC44091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06C-94ED-004C-A82F-50D13670B7BA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9CCD8-7C9E-184B-AC94-FC4926B8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DA2A4-4EEB-424B-9610-B3AB6728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9C24-0ED4-4E4B-804A-304B65BF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390FF-D859-AA45-A196-537EE9AE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625D7-2A56-D048-9413-DB411F51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496627-4BE2-744B-80B5-D4E0681B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5A05-9BE2-0F43-86DE-554998F487A4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93AA7F-CD6D-7142-B6BB-D3024BD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21C20-D7E2-4847-B844-03F69105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3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0FEA0-4064-0D4E-AAEB-5877902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4C1911-5BB4-2C4F-9003-A8EC57FB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D416C6-9337-3E49-A006-63429BB3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B24757-4007-5046-87A1-CD114C2F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3F05CB-8EA7-9B4A-B880-69229A78B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9CCC7-0524-9F44-894B-27179F9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D707-A1D3-9540-B712-ECDF5E0DA0DA}" type="datetime1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C32A65-2A37-9D40-8A4A-FF1D2D0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ED1F37-9430-8D43-9A7F-AD5F9BBC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9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0F3BE-95AE-AD45-9B81-3ED2247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37570D-4EBB-2A47-8CBB-414B2D9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DC8D-EB52-1D4F-862A-47D0F32F190B}" type="datetime1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457154-ECE0-0846-9766-899AD050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1EA802-75CA-8B4E-91C9-0E766347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D3B9C2-0EAA-1E4E-B5E7-C0868BBB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A5C-0E69-4B42-81D3-9FF75FC1AC37}" type="datetime1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841C76-A52D-2346-8C7B-18112968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2E411-4A01-0041-8672-21D1AEC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9B974-0473-D848-BBCB-2A02F3C0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E686A-BC25-B348-824E-B29337F3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E70361-35B1-E548-83E4-C33CAFBD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764E1E-92C0-A345-8505-C96A600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A183-659B-8D47-8F28-B8FCB9133093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DDC81-01E0-FE47-9FBD-AD4762A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5EFC5-A31B-6F45-B257-2B58759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F4D83-0C28-964D-9527-7F43950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49C58D-0F23-C842-A818-D01D2A62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9201E0-DD70-304B-971B-D7F78FC5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DCBEE-E709-534C-8A80-809A7FEC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8A38-AE8B-9D48-89EC-9FED38173254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AFFE92-E689-784C-B0B5-1F6BEAF5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9A7B60-159D-DC4B-A030-4963C0FD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9074CD-90F2-EF4B-BB28-651104E5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3E02F-D621-C640-B4AA-963B6A15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C485-DA34-4547-801A-3F89FA846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2786-8862-154E-8F6B-2FE0B5756D13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A58D0-03F7-EA47-B04B-4CA8B75C0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C468F-8ADD-FF4B-B01F-A5BDEB602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E803F-76CC-8E42-B1FF-906C467EA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DOSSIER D’ANALYSE </a:t>
            </a:r>
            <a:r>
              <a:rPr lang="fr-FR" dirty="0" smtClean="0"/>
              <a:t>ET </a:t>
            </a:r>
            <a:r>
              <a:rPr lang="fr-FR" dirty="0"/>
              <a:t>DE 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FFCAB-7A72-2D45-AACC-EB24C4E9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fr-FR" sz="1800" dirty="0"/>
              <a:t>STEPANOV Ilya</a:t>
            </a:r>
          </a:p>
          <a:p>
            <a:pPr algn="r"/>
            <a:r>
              <a:rPr lang="fr-FR" sz="1800" dirty="0" smtClean="0"/>
              <a:t>GAEREMIJN Mickael</a:t>
            </a:r>
          </a:p>
          <a:p>
            <a:pPr algn="r"/>
            <a:r>
              <a:rPr lang="fr-FR" sz="1800" dirty="0" smtClean="0"/>
              <a:t>BESSY Marc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0785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E1E27-32CB-744A-9862-46D564F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929DC-3821-3441-8CD9-2130BCF3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fr-FR" sz="3600" b="1" dirty="0">
                <a:solidFill>
                  <a:prstClr val="black"/>
                </a:solidFill>
              </a:rPr>
              <a:t>Vision globale de l’organisation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Historique des ventes par client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Taux d’acceptation des devis par client </a:t>
            </a:r>
          </a:p>
          <a:p>
            <a:pPr marL="0" lvl="0" indent="0" algn="just">
              <a:buNone/>
            </a:pPr>
            <a:r>
              <a:rPr lang="fr-FR" sz="3200" dirty="0" smtClean="0">
                <a:solidFill>
                  <a:prstClr val="black"/>
                </a:solidFill>
              </a:rPr>
              <a:t>Panier </a:t>
            </a:r>
            <a:r>
              <a:rPr lang="fr-FR" sz="3200" dirty="0">
                <a:solidFill>
                  <a:prstClr val="black"/>
                </a:solidFill>
              </a:rPr>
              <a:t>moyen</a:t>
            </a:r>
          </a:p>
          <a:p>
            <a:pPr mar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Taux de rétention client </a:t>
            </a:r>
            <a:endParaRPr lang="fr-FR" sz="320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fr-FR" sz="3200" dirty="0"/>
              <a:t>Prévision d’impact d’une hausse de n% du </a:t>
            </a:r>
            <a:r>
              <a:rPr lang="fr-FR" sz="3200" dirty="0" err="1"/>
              <a:t>Nbre</a:t>
            </a:r>
            <a:r>
              <a:rPr lang="fr-FR" sz="3200" dirty="0"/>
              <a:t> de clients </a:t>
            </a:r>
          </a:p>
          <a:p>
            <a:pPr marL="0" indent="0" algn="just">
              <a:buNone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fr-FR" sz="32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fr-FR" sz="3200" b="1" dirty="0" smtClean="0"/>
              <a:t>Axe </a:t>
            </a:r>
            <a:r>
              <a:rPr lang="fr-FR" sz="3200" b="1" dirty="0"/>
              <a:t>géographique</a:t>
            </a:r>
          </a:p>
          <a:p>
            <a:pPr marL="0" indent="0" algn="just">
              <a:buNone/>
            </a:pPr>
            <a:r>
              <a:rPr lang="fr-FR" dirty="0"/>
              <a:t>Somme des ventes selon les régions</a:t>
            </a:r>
          </a:p>
          <a:p>
            <a:pPr marL="0" indent="0" algn="just">
              <a:buNone/>
            </a:pPr>
            <a:r>
              <a:rPr lang="fr-FR" dirty="0"/>
              <a:t>Montant moyen des ventes par région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32D70-9E9C-704C-BA2F-EB80DCCF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10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696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65F5B-7702-CA4C-81A2-AB95E5EF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4292D-BD20-8E43-A486-4A8E996C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3600" b="1" dirty="0"/>
              <a:t>Axe temporel</a:t>
            </a:r>
          </a:p>
          <a:p>
            <a:pPr marL="0" indent="0" algn="just">
              <a:buNone/>
            </a:pPr>
            <a:r>
              <a:rPr lang="fr-FR" sz="3200" dirty="0"/>
              <a:t>Evolution des ventes </a:t>
            </a:r>
          </a:p>
          <a:p>
            <a:pPr marL="0" indent="0" algn="just">
              <a:buNone/>
            </a:pPr>
            <a:r>
              <a:rPr lang="fr-FR" sz="3200" dirty="0"/>
              <a:t>Palmarès des ventes (mensuel/trimestriel/semestriel/annuel)</a:t>
            </a:r>
          </a:p>
          <a:p>
            <a:pPr marL="0" indent="0" algn="just">
              <a:buNone/>
            </a:pPr>
            <a:r>
              <a:rPr lang="fr-FR" sz="3200" dirty="0"/>
              <a:t>Meilleur mois de l’année (afin de repérer une éventuelle saisonnalité)</a:t>
            </a:r>
          </a:p>
          <a:p>
            <a:pPr marL="0" indent="0" algn="just">
              <a:buNone/>
            </a:pPr>
            <a:endParaRPr lang="fr-FR" sz="3200" dirty="0"/>
          </a:p>
          <a:p>
            <a:pPr marL="0" lvl="0" indent="0" algn="just">
              <a:buNone/>
            </a:pPr>
            <a:r>
              <a:rPr lang="fr-FR" sz="3200" b="1" dirty="0" smtClean="0">
                <a:solidFill>
                  <a:prstClr val="black"/>
                </a:solidFill>
              </a:rPr>
              <a:t>Axe </a:t>
            </a:r>
            <a:r>
              <a:rPr lang="fr-FR" sz="3200" b="1" dirty="0">
                <a:solidFill>
                  <a:prstClr val="black"/>
                </a:solidFill>
              </a:rPr>
              <a:t>sectoriel</a:t>
            </a:r>
          </a:p>
          <a:p>
            <a:pPr marL="0" indent="0" algn="just">
              <a:buNone/>
            </a:pPr>
            <a:r>
              <a:rPr lang="fr-FR" dirty="0"/>
              <a:t>La répartition sectorielle des ventes </a:t>
            </a:r>
          </a:p>
          <a:p>
            <a:pPr marL="0" indent="0" algn="just">
              <a:buNone/>
            </a:pPr>
            <a:r>
              <a:rPr lang="fr-FR" dirty="0"/>
              <a:t>Analyse croisée des secteurs et des régions (permettant de voir qui démarcher)</a:t>
            </a:r>
          </a:p>
          <a:p>
            <a:pPr marL="0" indent="0" algn="just">
              <a:buNone/>
            </a:pPr>
            <a:r>
              <a:rPr lang="fr-FR" dirty="0"/>
              <a:t>Rajouter des outils de comparaison dans tous les axes (avec Prisme Technologies)</a:t>
            </a:r>
          </a:p>
          <a:p>
            <a:pPr marL="0" indent="0" algn="just">
              <a:buNone/>
            </a:pPr>
            <a:r>
              <a:rPr lang="fr-FR" dirty="0"/>
              <a:t>La répartition du CA par secteur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B3741E-7066-5047-80B7-F07FCCBF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11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222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B1280-3EC0-2F41-949B-F8F44AB4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	Phase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FBADB-3ED9-1B42-A722-2230F368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phase de conception est passée par:</a:t>
            </a:r>
          </a:p>
          <a:p>
            <a:pPr marL="0" indent="0">
              <a:buNone/>
            </a:pPr>
            <a:r>
              <a:rPr lang="fr-FR" dirty="0"/>
              <a:t>	La conception globale du classeur avec un </a:t>
            </a:r>
            <a:r>
              <a:rPr lang="fr-FR" dirty="0">
                <a:solidFill>
                  <a:schemeClr val="accent1"/>
                </a:solidFill>
              </a:rPr>
              <a:t>Tableau universel: « Clients </a:t>
            </a:r>
            <a:r>
              <a:rPr lang="fr-FR" dirty="0" smtClean="0">
                <a:solidFill>
                  <a:schemeClr val="accent1"/>
                </a:solidFill>
              </a:rPr>
              <a:t>original</a:t>
            </a:r>
            <a:r>
              <a:rPr lang="fr-FR" dirty="0">
                <a:solidFill>
                  <a:schemeClr val="accent1"/>
                </a:solidFill>
              </a:rPr>
              <a:t> »</a:t>
            </a:r>
          </a:p>
          <a:p>
            <a:pPr marL="0" indent="0">
              <a:buNone/>
            </a:pPr>
            <a:r>
              <a:rPr lang="fr-FR" dirty="0"/>
              <a:t>Ce tableau n’est autre que celui qui découle du transfert des données depuis Access.</a:t>
            </a:r>
          </a:p>
          <a:p>
            <a:pPr marL="0" indent="0">
              <a:buNone/>
            </a:pPr>
            <a:r>
              <a:rPr lang="fr-FR" dirty="0"/>
              <a:t>	6 </a:t>
            </a:r>
            <a:r>
              <a:rPr lang="fr-FR" dirty="0">
                <a:solidFill>
                  <a:schemeClr val="accent4"/>
                </a:solidFill>
              </a:rPr>
              <a:t>tableaux intermédiaires : Prospects, clients, factures, devis ST factures, ST Devis </a:t>
            </a:r>
            <a:r>
              <a:rPr lang="fr-FR" dirty="0"/>
              <a:t>et une zone de </a:t>
            </a:r>
            <a:r>
              <a:rPr lang="fr-FR" dirty="0" smtClean="0"/>
              <a:t>paramétrage </a:t>
            </a:r>
            <a:r>
              <a:rPr lang="fr-FR" dirty="0"/>
              <a:t>: </a:t>
            </a:r>
            <a:r>
              <a:rPr lang="fr-FR" dirty="0" smtClean="0">
                <a:solidFill>
                  <a:srgbClr val="7030A0"/>
                </a:solidFill>
              </a:rPr>
              <a:t>Macro </a:t>
            </a:r>
            <a:r>
              <a:rPr lang="fr-FR" dirty="0" err="1" smtClean="0">
                <a:solidFill>
                  <a:srgbClr val="7030A0"/>
                </a:solidFill>
              </a:rPr>
              <a:t>categorie</a:t>
            </a:r>
            <a:r>
              <a:rPr lang="fr-FR" dirty="0" smtClean="0">
                <a:solidFill>
                  <a:srgbClr val="7030A0"/>
                </a:solidFill>
              </a:rPr>
              <a:t>. </a:t>
            </a:r>
            <a:endParaRPr lang="fr-FR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EEF8A1-6245-3A48-A98C-6C338933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0155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38F8E-3D60-1A4A-A8A1-3A3BF859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	Phase de </a:t>
            </a:r>
            <a:r>
              <a:rPr lang="fr-FR" dirty="0" err="1"/>
              <a:t>developpement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01183-7886-6942-A14D-6297E4F8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Nous ferons donc: </a:t>
            </a:r>
          </a:p>
          <a:p>
            <a:pPr marL="0" indent="0">
              <a:buNone/>
            </a:pPr>
            <a:r>
              <a:rPr lang="fr-FR" dirty="0"/>
              <a:t>En premier lieu un menu reprenant les différentes approches </a:t>
            </a:r>
          </a:p>
          <a:p>
            <a:pPr marL="0" indent="0">
              <a:buNone/>
            </a:pPr>
            <a:r>
              <a:rPr lang="fr-FR" dirty="0"/>
              <a:t>Suivi du premier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2nd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3eme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4eme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D36EB-2891-374F-811E-5E61EBD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13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47717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7BAB7-9771-104B-A08D-7157FCCA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VI.	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02033-2695-6848-9B43-A694A5C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fr-FR" dirty="0"/>
              <a:t>Semaine du 6 mai: connaissance du sujet</a:t>
            </a:r>
          </a:p>
          <a:p>
            <a:pPr marL="0" indent="0" algn="just">
              <a:buNone/>
            </a:pPr>
            <a:r>
              <a:rPr lang="fr-FR" dirty="0"/>
              <a:t>Semaine du 13 Mai: Nettoyage de la base </a:t>
            </a:r>
            <a:r>
              <a:rPr lang="fr-FR" dirty="0" smtClean="0"/>
              <a:t>de données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Semaine du 20 Mai: Développement du menu de l’application et du premier </a:t>
            </a:r>
            <a:r>
              <a:rPr lang="fr-FR" dirty="0" smtClean="0"/>
              <a:t>axe</a:t>
            </a:r>
          </a:p>
          <a:p>
            <a:pPr marL="0" indent="0" algn="just">
              <a:buNone/>
            </a:pPr>
            <a:r>
              <a:rPr lang="fr-FR" dirty="0" smtClean="0"/>
              <a:t>24 Mai : Livraison du menu et premier axe.</a:t>
            </a:r>
          </a:p>
          <a:p>
            <a:pPr marL="0" indent="0" algn="just">
              <a:buNone/>
            </a:pPr>
            <a:r>
              <a:rPr lang="fr-FR" dirty="0" smtClean="0"/>
              <a:t>Semaine </a:t>
            </a:r>
            <a:r>
              <a:rPr lang="fr-FR" dirty="0"/>
              <a:t>du 27 Mai: Développement du deuxième axe et début du 3eme </a:t>
            </a:r>
            <a:r>
              <a:rPr lang="fr-FR" dirty="0" smtClean="0"/>
              <a:t>axe</a:t>
            </a:r>
          </a:p>
          <a:p>
            <a:pPr marL="0" indent="0" algn="just">
              <a:buNone/>
            </a:pPr>
            <a:r>
              <a:rPr lang="fr-FR" dirty="0"/>
              <a:t>28 Mai : Conception détaillée du 2eme et 3eme axe</a:t>
            </a:r>
          </a:p>
          <a:p>
            <a:pPr marL="0" indent="0" algn="just">
              <a:buNone/>
            </a:pPr>
            <a:r>
              <a:rPr lang="fr-FR" dirty="0" smtClean="0"/>
              <a:t>Semaine </a:t>
            </a:r>
            <a:r>
              <a:rPr lang="fr-FR" dirty="0"/>
              <a:t>du 3 Juin: Développement du 3eme axe et finalisation du </a:t>
            </a:r>
            <a:r>
              <a:rPr lang="fr-FR" dirty="0" smtClean="0"/>
              <a:t>4eme</a:t>
            </a:r>
          </a:p>
          <a:p>
            <a:pPr marL="0" indent="0" algn="just">
              <a:buNone/>
            </a:pPr>
            <a:r>
              <a:rPr lang="fr-FR" dirty="0" smtClean="0"/>
              <a:t>4 Juin : Conception et finalisation du 4eme axe et remise du 2eme et 3eme</a:t>
            </a:r>
          </a:p>
          <a:p>
            <a:pPr marL="0" indent="0" algn="just">
              <a:buNone/>
            </a:pPr>
            <a:r>
              <a:rPr lang="fr-FR" dirty="0"/>
              <a:t>7 Juin : Livraison du 4eme en vision conférence</a:t>
            </a:r>
          </a:p>
          <a:p>
            <a:pPr marL="0" indent="0" algn="just">
              <a:buNone/>
            </a:pPr>
            <a:r>
              <a:rPr lang="fr-FR" dirty="0" smtClean="0"/>
              <a:t>Semaine </a:t>
            </a:r>
            <a:r>
              <a:rPr lang="fr-FR" dirty="0"/>
              <a:t>du 10 Juin: Finalisation du guide utilisateur qui aura été fait tout au long du développement &amp; test de l’application</a:t>
            </a:r>
          </a:p>
          <a:p>
            <a:pPr marL="0" indent="0" algn="just">
              <a:buNone/>
            </a:pPr>
            <a:r>
              <a:rPr lang="fr-FR" dirty="0" smtClean="0"/>
              <a:t>13 Juin </a:t>
            </a:r>
            <a:r>
              <a:rPr lang="fr-FR" dirty="0"/>
              <a:t>Remise du </a:t>
            </a:r>
            <a:r>
              <a:rPr lang="fr-FR" dirty="0" smtClean="0"/>
              <a:t>mémoire</a:t>
            </a:r>
          </a:p>
          <a:p>
            <a:pPr marL="0" indent="0" algn="just">
              <a:buNone/>
            </a:pPr>
            <a:r>
              <a:rPr lang="fr-FR" dirty="0" smtClean="0"/>
              <a:t>Soutenance</a:t>
            </a:r>
            <a:r>
              <a:rPr lang="fr-FR" dirty="0"/>
              <a:t>: Jeudi 20 JUIN </a:t>
            </a:r>
          </a:p>
          <a:p>
            <a:pPr marL="0" indent="0" algn="just">
              <a:buNone/>
            </a:pPr>
            <a:r>
              <a:rPr lang="fr-FR" dirty="0"/>
              <a:t>Rencontre hebdomadaire les MARDI &amp; VENDREDI pour constater de l’avancée du développement et la remise de livrables.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61167-342D-2A48-98CD-7EDF4345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14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4770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D80CB-A477-AA4D-95FA-6E1256D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35F76-2A07-E54D-82AC-2A084E48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+mj-lt"/>
              <a:buAutoNum type="romanUcPeriod"/>
            </a:pPr>
            <a:r>
              <a:rPr lang="fr-FR" dirty="0"/>
              <a:t>Mise en contexte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d’architecture du tableau de bord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d’analyse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de conception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de </a:t>
            </a:r>
            <a:r>
              <a:rPr lang="fr-FR"/>
              <a:t>developpement</a:t>
            </a:r>
            <a:endParaRPr lang="fr-FR" dirty="0"/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Planning</a:t>
            </a:r>
          </a:p>
          <a:p>
            <a:pPr marL="571500" indent="-571500" algn="just">
              <a:buFont typeface="+mj-lt"/>
              <a:buAutoNum type="romanUcPeriod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0FB43-112C-2F49-B6BE-0A125BD0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71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3EEA6-E9C1-E748-8D01-A1B9CB96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56CBD-DCD5-8543-B58B-D09436C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dirty="0"/>
              <a:t>	Nous avons été contacté par la société Paul &amp; Martin afin de réaliser un système d’aide à la décision (SAD).</a:t>
            </a:r>
          </a:p>
          <a:p>
            <a:pPr marL="0" indent="0" algn="just">
              <a:buNone/>
            </a:pPr>
            <a:r>
              <a:rPr lang="fr-FR" dirty="0"/>
              <a:t>Cette société fabrique et vend des écussons. Certains problèmes se posent. Ceux-ci sont les suivants:</a:t>
            </a:r>
          </a:p>
          <a:p>
            <a:pPr algn="just"/>
            <a:r>
              <a:rPr lang="fr-FR" dirty="0"/>
              <a:t>L’utilisation par l’équipe d’outils disparates</a:t>
            </a:r>
          </a:p>
          <a:p>
            <a:pPr algn="just"/>
            <a:r>
              <a:rPr lang="fr-FR" dirty="0"/>
              <a:t>La venue d’un commercial qui doit s’imprégner des données relatives au processus de vente.</a:t>
            </a:r>
          </a:p>
          <a:p>
            <a:pPr marL="0" indent="0" algn="just">
              <a:buNone/>
            </a:pPr>
            <a:r>
              <a:rPr lang="fr-FR" dirty="0"/>
              <a:t>	La résolution de ce dernier problème est la mission qui nous a été confiée. Cette mission est de mettre en place un tableau de bord présentant au commercial des analyses pertinentes sur lesquels il s’appuiera.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13B994-01AD-3B47-B475-BB26A80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0" y="6356350"/>
            <a:ext cx="2743200" cy="365125"/>
          </a:xfrm>
        </p:spPr>
        <p:txBody>
          <a:bodyPr/>
          <a:lstStyle/>
          <a:p>
            <a:fld id="{0AA33FB2-E700-8740-99F9-A36B0E5D7568}" type="slidenum">
              <a:rPr lang="fr-FR" smtClean="0"/>
              <a:t>3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14122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863E7-A97C-BA40-8C66-B04AF270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2C716-8D61-0848-BD92-709A28C9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Les besoins sont:</a:t>
            </a:r>
          </a:p>
          <a:p>
            <a:pPr algn="just"/>
            <a:r>
              <a:rPr lang="fr-FR" dirty="0"/>
              <a:t>La proposition d’indicateurs pertinents à intégrer au tableau de bord</a:t>
            </a:r>
          </a:p>
          <a:p>
            <a:pPr algn="just"/>
            <a:r>
              <a:rPr lang="fr-FR" dirty="0"/>
              <a:t>Réalisation dudit tableau </a:t>
            </a:r>
          </a:p>
          <a:p>
            <a:pPr algn="just"/>
            <a:r>
              <a:rPr lang="fr-FR" dirty="0"/>
              <a:t>La rédaction d’un guide utilisateur permettant au commercial une prise en main simple &amp; rapide du tableau de bord.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7C693-83C1-1045-87F0-8B2B0364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4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02841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3CE9B-68BF-7549-9B70-22F81B3D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19BE-93B9-AE4A-8AE4-694F4060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prstClr val="black"/>
                </a:solidFill>
              </a:rPr>
              <a:t>Nous avons extrait à partir des 4 annexes mises à notre disposition des données relatives aux clients, aux devis et aux factures.</a:t>
            </a:r>
            <a:endParaRPr lang="fr-FR" sz="3200" u="sng" dirty="0" smtClean="0"/>
          </a:p>
          <a:p>
            <a:pPr marL="0" indent="0" algn="just">
              <a:buNone/>
            </a:pPr>
            <a:r>
              <a:rPr lang="fr-FR" dirty="0" smtClean="0"/>
              <a:t>	Pour cela nous, nous avons utilisés 2 requêtes via Access pour nettoyer la base. </a:t>
            </a:r>
          </a:p>
          <a:p>
            <a:pPr marL="0" indent="0" algn="just">
              <a:buNone/>
            </a:pPr>
            <a:r>
              <a:rPr lang="fr-FR" dirty="0" smtClean="0"/>
              <a:t>Ces requêtes sont les suivantes:</a:t>
            </a:r>
          </a:p>
          <a:p>
            <a:pPr marL="0" indent="0" algn="just">
              <a:buNone/>
            </a:pPr>
            <a:r>
              <a:rPr lang="fr-FR" dirty="0" smtClean="0"/>
              <a:t>-un client ayant au moins une facture</a:t>
            </a:r>
          </a:p>
          <a:p>
            <a:pPr marL="0" indent="0" algn="just">
              <a:buNone/>
            </a:pPr>
            <a:r>
              <a:rPr lang="fr-FR" dirty="0" smtClean="0"/>
              <a:t>-un client ayant au moins un devis </a:t>
            </a:r>
          </a:p>
          <a:p>
            <a:pPr marL="0" indent="0" algn="just">
              <a:buNone/>
            </a:pPr>
            <a:r>
              <a:rPr lang="fr-FR" dirty="0" smtClean="0"/>
              <a:t>Suite à la manipulation des données, nous les avons transférées sur Excel afin de constituer le premier </a:t>
            </a:r>
            <a:r>
              <a:rPr lang="fr-FR" b="1" dirty="0" smtClean="0"/>
              <a:t>entrepôt de données.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408663-6F92-564A-B256-6A33A604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5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130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distingué 2 types de clients à partir de l’annexe principal 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- Les prospects : Personnes ayant au moins un devis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- Les clients : Personnes ayant au moins une facture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allons travailler sur les clients représentant 50 % du chiffre d’affaire soit les 44 premiers clients en terme de chiffre d’affaire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7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2FC16-5C77-9146-831E-4484AECA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F34E5-3FCF-7F42-B2BC-536054FC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Vue d’ensemble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DDD543F-AD90-F44D-897D-51E3053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7</a:t>
            </a:fld>
            <a:r>
              <a:rPr lang="fr-FR" dirty="0"/>
              <a:t>/13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819315"/>
            <a:ext cx="8468907" cy="14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E1EDF-01A9-FF4B-BBC8-F4A5A02C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2816D-48C3-344C-8F28-80C633DF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Au vue des besoins qui nous ont été exprimés nous avons choisis différents axes d’approches et différents indicateurs.</a:t>
            </a:r>
          </a:p>
          <a:p>
            <a:pPr marL="0" indent="0" algn="just">
              <a:buNone/>
            </a:pPr>
            <a:r>
              <a:rPr lang="fr-FR" dirty="0"/>
              <a:t>	Tout d’abord, nous avons fait le choix de différencier les </a:t>
            </a:r>
            <a:r>
              <a:rPr lang="fr-FR" b="1" dirty="0"/>
              <a:t>prospects</a:t>
            </a:r>
            <a:r>
              <a:rPr lang="fr-FR" dirty="0"/>
              <a:t> (personnes n’ayant que des devis mais sans facture), des </a:t>
            </a:r>
            <a:r>
              <a:rPr lang="fr-FR" b="1" dirty="0"/>
              <a:t>clients</a:t>
            </a:r>
            <a:r>
              <a:rPr lang="fr-FR" dirty="0"/>
              <a:t> (personnes ayant au moins une facture). Puis de nous intéresser qu’aux clients.</a:t>
            </a:r>
          </a:p>
          <a:p>
            <a:pPr marL="0" indent="0" algn="just">
              <a:buNone/>
            </a:pPr>
            <a:r>
              <a:rPr lang="fr-FR" dirty="0"/>
              <a:t>Ensuite, nous avons choisi de </a:t>
            </a:r>
            <a:r>
              <a:rPr lang="fr-FR" dirty="0" smtClean="0"/>
              <a:t>prendre les clients qui représentent 50 % du chiffre d’affaire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375F08-2EAE-E04D-A0E6-6B9C537F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0" y="6356350"/>
            <a:ext cx="2743200" cy="365125"/>
          </a:xfrm>
        </p:spPr>
        <p:txBody>
          <a:bodyPr/>
          <a:lstStyle/>
          <a:p>
            <a:fld id="{0AA33FB2-E700-8740-99F9-A36B0E5D7568}" type="slidenum">
              <a:rPr lang="fr-FR" smtClean="0"/>
              <a:t>8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3128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025AC-6C0D-6442-B54D-F8CA30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B5A9C-00F8-6442-843A-C63995FB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	Nous avons décidé de faire une étude subdivisée en différentes approches bien que celle-ci doit être croisée entre les approches.</a:t>
            </a:r>
          </a:p>
          <a:p>
            <a:pPr marL="0" indent="0" algn="just">
              <a:buNone/>
            </a:pPr>
            <a:r>
              <a:rPr lang="fr-FR" dirty="0"/>
              <a:t>Nous avons choisi 3 axes d’études:</a:t>
            </a:r>
          </a:p>
          <a:p>
            <a:pPr algn="just"/>
            <a:r>
              <a:rPr lang="fr-FR" dirty="0"/>
              <a:t>Vision générale avec une analyse des chiffres clés de l’organisation</a:t>
            </a:r>
          </a:p>
          <a:p>
            <a:pPr algn="just"/>
            <a:r>
              <a:rPr lang="fr-FR" dirty="0" smtClean="0"/>
              <a:t>Axe </a:t>
            </a:r>
            <a:r>
              <a:rPr lang="fr-FR" dirty="0"/>
              <a:t>géographique</a:t>
            </a:r>
          </a:p>
          <a:p>
            <a:pPr algn="just"/>
            <a:r>
              <a:rPr lang="fr-FR" dirty="0" smtClean="0"/>
              <a:t>Axe </a:t>
            </a:r>
            <a:r>
              <a:rPr lang="fr-FR" dirty="0" smtClean="0"/>
              <a:t>temporel</a:t>
            </a:r>
          </a:p>
          <a:p>
            <a:pPr algn="just"/>
            <a:r>
              <a:rPr lang="fr-FR" dirty="0"/>
              <a:t>Axe sectoriel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DA07A4-5C54-CD44-AB84-073DEAF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9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4981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555</Words>
  <Application>Microsoft Office PowerPoint</Application>
  <PresentationFormat>Grand écran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DOSSIER D’ANALYSE ET DE CONCEPTION</vt:lpstr>
      <vt:lpstr>Plan</vt:lpstr>
      <vt:lpstr>Mise en contexte</vt:lpstr>
      <vt:lpstr>Mise en contexte</vt:lpstr>
      <vt:lpstr>II. Phase d’architecture du tableau de bord</vt:lpstr>
      <vt:lpstr>II. Phase d’architecture du tableau de bord</vt:lpstr>
      <vt:lpstr>II. Phase d’architecture du tableau de bord</vt:lpstr>
      <vt:lpstr>III. Phase d’analyse</vt:lpstr>
      <vt:lpstr>III. Phase d’analyse</vt:lpstr>
      <vt:lpstr>III. Phase d’analyse</vt:lpstr>
      <vt:lpstr>III. Phase d’analyse</vt:lpstr>
      <vt:lpstr>IV. Phase de conception</vt:lpstr>
      <vt:lpstr>V. Phase de developpement</vt:lpstr>
      <vt:lpstr>VI.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D’ANALYSE ET DE CONCEPTION</dc:title>
  <dc:creator>Marc Hervé Bessy</dc:creator>
  <cp:lastModifiedBy>MICKAEL GAEREMIJN</cp:lastModifiedBy>
  <cp:revision>40</cp:revision>
  <dcterms:created xsi:type="dcterms:W3CDTF">2019-05-19T10:06:52Z</dcterms:created>
  <dcterms:modified xsi:type="dcterms:W3CDTF">2019-05-21T17:15:34Z</dcterms:modified>
</cp:coreProperties>
</file>