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1" r:id="rId1"/>
  </p:sldMasterIdLst>
  <p:notesMasterIdLst>
    <p:notesMasterId r:id="rId15"/>
  </p:notesMasterIdLst>
  <p:sldIdLst>
    <p:sldId id="298" r:id="rId2"/>
    <p:sldId id="299" r:id="rId3"/>
    <p:sldId id="300" r:id="rId4"/>
    <p:sldId id="301" r:id="rId5"/>
    <p:sldId id="302" r:id="rId6"/>
    <p:sldId id="338" r:id="rId7"/>
    <p:sldId id="339" r:id="rId8"/>
    <p:sldId id="340" r:id="rId9"/>
    <p:sldId id="341" r:id="rId10"/>
    <p:sldId id="342" r:id="rId11"/>
    <p:sldId id="343" r:id="rId12"/>
    <p:sldId id="344" r:id="rId13"/>
    <p:sldId id="32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577" autoAdjust="0"/>
  </p:normalViewPr>
  <p:slideViewPr>
    <p:cSldViewPr snapToGrid="0">
      <p:cViewPr>
        <p:scale>
          <a:sx n="58" d="100"/>
          <a:sy n="58" d="100"/>
        </p:scale>
        <p:origin x="988" y="36"/>
      </p:cViewPr>
      <p:guideLst>
        <p:guide orient="horz" pos="2160"/>
        <p:guide pos="3840"/>
      </p:guideLst>
    </p:cSldViewPr>
  </p:slideViewPr>
  <p:notesTextViewPr>
    <p:cViewPr>
      <p:scale>
        <a:sx n="1" d="1"/>
        <a:sy n="1" d="1"/>
      </p:scale>
      <p:origin x="0" y="0"/>
    </p:cViewPr>
  </p:notesTextViewPr>
  <p:sorterViewPr>
    <p:cViewPr>
      <p:scale>
        <a:sx n="66" d="100"/>
        <a:sy n="66" d="100"/>
      </p:scale>
      <p:origin x="0" y="14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430EC-7184-4E0E-BC79-C137F71C9EBF}" type="datetimeFigureOut">
              <a:rPr lang="en-IN" smtClean="0"/>
              <a:pPr/>
              <a:t>03-06-2024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7F150-B8A3-4E23-94B4-B2150DD333FF}" type="slidenum">
              <a:rPr lang="en-IN" smtClean="0"/>
              <a:pPr/>
              <a:t>‹#›</a:t>
            </a:fld>
            <a:endParaRPr lang="en-IN"/>
          </a:p>
        </p:txBody>
      </p:sp>
    </p:spTree>
    <p:extLst>
      <p:ext uri="{BB962C8B-B14F-4D97-AF65-F5344CB8AC3E}">
        <p14:creationId xmlns:p14="http://schemas.microsoft.com/office/powerpoint/2010/main" val="3888627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3213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24868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8511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25482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3136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6E9DEC-419B-4CC5-A080-3B06BD5A8291}" type="datetimeFigureOut">
              <a:rPr lang="en-US" smtClean="0"/>
              <a:pPr/>
              <a:t>6/3/2024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4075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6E9DEC-419B-4CC5-A080-3B06BD5A8291}" type="datetimeFigureOut">
              <a:rPr lang="en-US" smtClean="0"/>
              <a:pPr/>
              <a:t>6/3/2024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68665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1986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0726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2DE42F4-6EEF-4EF7-8ED4-2208F0F89A08}" type="datetimeFigureOut">
              <a:rPr lang="en-US" smtClean="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3060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9536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8485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6/3/2024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5701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E99F462-093F-4566-844B-4C71F2739DA5}" type="datetimeFigureOut">
              <a:rPr lang="en-US" smtClean="0"/>
              <a:pPr/>
              <a:t>6/3/2024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07671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24A7AC-904D-4781-85BA-7D10C17ED021}" type="datetimeFigureOut">
              <a:rPr lang="en-US" smtClean="0"/>
              <a:pPr/>
              <a:t>6/3/2024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79696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331444B-B92B-4E27-8C94-BB93EAF5CB18}" type="datetimeFigureOut">
              <a:rPr lang="en-US" smtClean="0"/>
              <a:pPr/>
              <a:t>6/3/2024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4214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3506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6E9DEC-419B-4CC5-A080-3B06BD5A8291}" type="datetimeFigureOut">
              <a:rPr lang="en-US" smtClean="0"/>
              <a:pPr/>
              <a:t>6/3/2024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8657692"/>
      </p:ext>
    </p:extLst>
  </p:cSld>
  <p:clrMap bg1="dk1" tx1="lt1" bg2="dk2" tx2="lt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jammuuniversity.i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B3A254-C9DF-446F-9925-F55725D66C3D}"/>
              </a:ext>
            </a:extLst>
          </p:cNvPr>
          <p:cNvSpPr txBox="1"/>
          <p:nvPr/>
        </p:nvSpPr>
        <p:spPr>
          <a:xfrm>
            <a:off x="2084440" y="1964291"/>
            <a:ext cx="8681884" cy="1815882"/>
          </a:xfrm>
          <a:prstGeom prst="rect">
            <a:avLst/>
          </a:prstGeom>
          <a:noFill/>
        </p:spPr>
        <p:txBody>
          <a:bodyPr wrap="square" rtlCol="0">
            <a:spAutoFit/>
          </a:bodyPr>
          <a:lstStyle/>
          <a:p>
            <a:pPr lvl="1"/>
            <a:r>
              <a:rPr lang="en-IN" sz="2800" b="1" dirty="0">
                <a:solidFill>
                  <a:schemeClr val="tx1">
                    <a:lumMod val="85000"/>
                  </a:schemeClr>
                </a:solidFill>
              </a:rPr>
              <a:t>                       PRESENTATION </a:t>
            </a:r>
          </a:p>
          <a:p>
            <a:pPr lvl="1"/>
            <a:r>
              <a:rPr lang="en-IN" sz="2800" b="1" dirty="0">
                <a:solidFill>
                  <a:schemeClr val="tx1">
                    <a:lumMod val="85000"/>
                  </a:schemeClr>
                </a:solidFill>
              </a:rPr>
              <a:t>                               ON</a:t>
            </a:r>
          </a:p>
          <a:p>
            <a:r>
              <a:rPr lang="en-IN" sz="2800" b="1" dirty="0">
                <a:solidFill>
                  <a:schemeClr val="bg1"/>
                </a:solidFill>
              </a:rPr>
              <a:t>“</a:t>
            </a:r>
            <a:r>
              <a:rPr lang="en-IN" sz="2800" b="1" dirty="0"/>
              <a:t>Gesture Control System Using OpenCV</a:t>
            </a:r>
            <a:r>
              <a:rPr lang="en-IN" sz="2800" b="1" dirty="0">
                <a:solidFill>
                  <a:schemeClr val="bg1"/>
                </a:solidFill>
              </a:rPr>
              <a:t>”</a:t>
            </a:r>
            <a:endParaRPr lang="en-IN" sz="2800" dirty="0">
              <a:solidFill>
                <a:schemeClr val="accent1">
                  <a:lumMod val="75000"/>
                </a:schemeClr>
              </a:solidFill>
            </a:endParaRPr>
          </a:p>
          <a:p>
            <a:r>
              <a:rPr lang="en-IN" sz="2800" b="1" dirty="0">
                <a:solidFill>
                  <a:schemeClr val="accent1">
                    <a:lumMod val="75000"/>
                  </a:schemeClr>
                </a:solidFill>
              </a:rPr>
              <a:t>  </a:t>
            </a:r>
          </a:p>
        </p:txBody>
      </p:sp>
      <p:sp>
        <p:nvSpPr>
          <p:cNvPr id="4" name="TextBox 3">
            <a:extLst>
              <a:ext uri="{FF2B5EF4-FFF2-40B4-BE49-F238E27FC236}">
                <a16:creationId xmlns:a16="http://schemas.microsoft.com/office/drawing/2014/main" id="{FCA28C02-5E65-4401-A4FC-EB721F3A62C7}"/>
              </a:ext>
            </a:extLst>
          </p:cNvPr>
          <p:cNvSpPr txBox="1"/>
          <p:nvPr/>
        </p:nvSpPr>
        <p:spPr>
          <a:xfrm flipH="1">
            <a:off x="1048871" y="4324175"/>
            <a:ext cx="9852212" cy="2277547"/>
          </a:xfrm>
          <a:prstGeom prst="rect">
            <a:avLst/>
          </a:prstGeom>
          <a:noFill/>
        </p:spPr>
        <p:txBody>
          <a:bodyPr wrap="square" rtlCol="0">
            <a:spAutoFit/>
          </a:bodyPr>
          <a:lstStyle/>
          <a:p>
            <a:r>
              <a:rPr lang="en-IN" sz="2400" b="1" u="sng" dirty="0">
                <a:solidFill>
                  <a:schemeClr val="tx1">
                    <a:lumMod val="85000"/>
                  </a:schemeClr>
                </a:solidFill>
                <a:latin typeface="Times New Roman" pitchFamily="18" charset="0"/>
                <a:cs typeface="Times New Roman" pitchFamily="18" charset="0"/>
              </a:rPr>
              <a:t>Submitted  By :</a:t>
            </a:r>
            <a:r>
              <a:rPr lang="en-IN" sz="2400" b="1" dirty="0">
                <a:solidFill>
                  <a:schemeClr val="tx1">
                    <a:lumMod val="85000"/>
                  </a:schemeClr>
                </a:solidFill>
                <a:latin typeface="Times New Roman" pitchFamily="18" charset="0"/>
                <a:cs typeface="Times New Roman" pitchFamily="18" charset="0"/>
              </a:rPr>
              <a:t>                                                      </a:t>
            </a:r>
            <a:r>
              <a:rPr lang="en-IN" sz="2400" b="1" u="sng" dirty="0">
                <a:solidFill>
                  <a:schemeClr val="tx1">
                    <a:lumMod val="85000"/>
                  </a:schemeClr>
                </a:solidFill>
                <a:latin typeface="Times New Roman" pitchFamily="18" charset="0"/>
                <a:cs typeface="Times New Roman" pitchFamily="18" charset="0"/>
              </a:rPr>
              <a:t>Under the Guidance of:</a:t>
            </a:r>
            <a:endParaRPr lang="en-IN" b="1" u="sng" dirty="0">
              <a:solidFill>
                <a:schemeClr val="tx1">
                  <a:lumMod val="85000"/>
                </a:schemeClr>
              </a:solidFill>
              <a:latin typeface="Times New Roman" pitchFamily="18" charset="0"/>
              <a:cs typeface="Times New Roman" pitchFamily="18" charset="0"/>
            </a:endParaRPr>
          </a:p>
          <a:p>
            <a:endParaRPr lang="en-IN" b="1" dirty="0">
              <a:solidFill>
                <a:schemeClr val="tx1">
                  <a:lumMod val="85000"/>
                </a:schemeClr>
              </a:solidFill>
            </a:endParaRPr>
          </a:p>
          <a:p>
            <a:r>
              <a:rPr lang="en-IN" sz="2000" b="1" dirty="0">
                <a:solidFill>
                  <a:schemeClr val="tx1">
                    <a:lumMod val="85000"/>
                  </a:schemeClr>
                </a:solidFill>
                <a:latin typeface="Times New Roman" pitchFamily="18" charset="0"/>
                <a:cs typeface="Times New Roman" pitchFamily="18" charset="0"/>
              </a:rPr>
              <a:t>Abhishek Gupta(201603001)                                                        Er. Archana </a:t>
            </a:r>
            <a:r>
              <a:rPr lang="en-IN" sz="2000" b="1" dirty="0" err="1">
                <a:solidFill>
                  <a:schemeClr val="tx1">
                    <a:lumMod val="85000"/>
                  </a:schemeClr>
                </a:solidFill>
                <a:latin typeface="Times New Roman" pitchFamily="18" charset="0"/>
                <a:cs typeface="Times New Roman" pitchFamily="18" charset="0"/>
              </a:rPr>
              <a:t>Salaria</a:t>
            </a:r>
            <a:endParaRPr lang="en-IN" sz="2000" b="1" dirty="0">
              <a:solidFill>
                <a:schemeClr val="tx1">
                  <a:lumMod val="85000"/>
                </a:schemeClr>
              </a:solidFill>
              <a:latin typeface="Times New Roman" pitchFamily="18" charset="0"/>
              <a:cs typeface="Times New Roman" pitchFamily="18" charset="0"/>
            </a:endParaRPr>
          </a:p>
          <a:p>
            <a:r>
              <a:rPr lang="en-IN" sz="2000" b="1" dirty="0">
                <a:solidFill>
                  <a:schemeClr val="tx1">
                    <a:lumMod val="85000"/>
                  </a:schemeClr>
                </a:solidFill>
                <a:latin typeface="Times New Roman" pitchFamily="18" charset="0"/>
                <a:cs typeface="Times New Roman" pitchFamily="18" charset="0"/>
              </a:rPr>
              <a:t>Abhey Sharma (201603002)</a:t>
            </a:r>
          </a:p>
          <a:p>
            <a:r>
              <a:rPr lang="en-IN" sz="2000" b="1" dirty="0">
                <a:solidFill>
                  <a:schemeClr val="tx1">
                    <a:lumMod val="85000"/>
                  </a:schemeClr>
                </a:solidFill>
                <a:latin typeface="Times New Roman" pitchFamily="18" charset="0"/>
                <a:cs typeface="Times New Roman" pitchFamily="18" charset="0"/>
              </a:rPr>
              <a:t>Manish Sharma (201603011)</a:t>
            </a:r>
          </a:p>
          <a:p>
            <a:r>
              <a:rPr lang="en-IN" sz="2000" b="1" dirty="0">
                <a:solidFill>
                  <a:schemeClr val="tx1">
                    <a:lumMod val="85000"/>
                  </a:schemeClr>
                </a:solidFill>
                <a:latin typeface="Times New Roman" pitchFamily="18" charset="0"/>
                <a:cs typeface="Times New Roman" pitchFamily="18" charset="0"/>
              </a:rPr>
              <a:t>Raghav Khajuria (201603016)</a:t>
            </a:r>
          </a:p>
          <a:p>
            <a:pPr algn="r"/>
            <a:r>
              <a:rPr lang="en-IN" sz="2000" b="1" dirty="0">
                <a:solidFill>
                  <a:schemeClr val="tx1">
                    <a:lumMod val="85000"/>
                  </a:schemeClr>
                </a:solidFill>
                <a:latin typeface="Times New Roman" pitchFamily="18" charset="0"/>
                <a:cs typeface="Times New Roman" pitchFamily="18" charset="0"/>
              </a:rPr>
              <a:t>                                                </a:t>
            </a:r>
            <a:endParaRPr lang="en-US" sz="2000" b="1" dirty="0">
              <a:solidFill>
                <a:schemeClr val="tx1">
                  <a:lumMod val="85000"/>
                </a:schemeClr>
              </a:solidFill>
              <a:effectLst/>
              <a:latin typeface="Times New Roman" pitchFamily="18" charset="0"/>
              <a:ea typeface="Calibri" panose="020F0502020204030204" pitchFamily="34" charset="0"/>
              <a:cs typeface="Times New Roman" pitchFamily="18" charset="0"/>
            </a:endParaRPr>
          </a:p>
        </p:txBody>
      </p:sp>
      <p:sp>
        <p:nvSpPr>
          <p:cNvPr id="5" name="TextBox 4">
            <a:extLst>
              <a:ext uri="{FF2B5EF4-FFF2-40B4-BE49-F238E27FC236}">
                <a16:creationId xmlns:a16="http://schemas.microsoft.com/office/drawing/2014/main" id="{A61B1A3B-A7D1-4F7B-835F-BFB93F7E1013}"/>
              </a:ext>
            </a:extLst>
          </p:cNvPr>
          <p:cNvSpPr txBox="1"/>
          <p:nvPr/>
        </p:nvSpPr>
        <p:spPr>
          <a:xfrm>
            <a:off x="992606" y="630622"/>
            <a:ext cx="10200911" cy="523220"/>
          </a:xfrm>
          <a:prstGeom prst="rect">
            <a:avLst/>
          </a:prstGeom>
          <a:noFill/>
        </p:spPr>
        <p:txBody>
          <a:bodyPr wrap="square" rtlCol="0">
            <a:spAutoFit/>
          </a:bodyPr>
          <a:lstStyle/>
          <a:p>
            <a:pPr lvl="2" algn="ctr"/>
            <a:r>
              <a:rPr lang="en-IN" sz="2800" b="1" u="sng" dirty="0">
                <a:solidFill>
                  <a:schemeClr val="tx1">
                    <a:lumMod val="85000"/>
                  </a:schemeClr>
                </a:solidFill>
                <a:latin typeface="Times New Roman" pitchFamily="18" charset="0"/>
                <a:cs typeface="Times New Roman" pitchFamily="18" charset="0"/>
              </a:rPr>
              <a:t>Department of Computer Science ,UIET Kathua</a:t>
            </a:r>
          </a:p>
        </p:txBody>
      </p:sp>
    </p:spTree>
    <p:extLst>
      <p:ext uri="{BB962C8B-B14F-4D97-AF65-F5344CB8AC3E}">
        <p14:creationId xmlns:p14="http://schemas.microsoft.com/office/powerpoint/2010/main" val="1474863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A564-8031-8CBB-872C-1CC74DA0D3B7}"/>
              </a:ext>
            </a:extLst>
          </p:cNvPr>
          <p:cNvSpPr>
            <a:spLocks noGrp="1"/>
          </p:cNvSpPr>
          <p:nvPr>
            <p:ph type="title"/>
          </p:nvPr>
        </p:nvSpPr>
        <p:spPr>
          <a:xfrm>
            <a:off x="646112" y="452718"/>
            <a:ext cx="4850120" cy="933630"/>
          </a:xfrm>
        </p:spPr>
        <p:txBody>
          <a:bodyPr/>
          <a:lstStyle/>
          <a:p>
            <a:r>
              <a:rPr lang="en-IN" sz="4400" b="1" u="sng" dirty="0">
                <a:latin typeface="Times New Roman" panose="02020603050405020304" pitchFamily="18" charset="0"/>
                <a:cs typeface="Times New Roman" panose="02020603050405020304" pitchFamily="18" charset="0"/>
              </a:rPr>
              <a:t>Classifier Models</a:t>
            </a:r>
            <a:endParaRPr lang="en-IN" dirty="0"/>
          </a:p>
        </p:txBody>
      </p:sp>
      <p:sp>
        <p:nvSpPr>
          <p:cNvPr id="3" name="Content Placeholder 2">
            <a:extLst>
              <a:ext uri="{FF2B5EF4-FFF2-40B4-BE49-F238E27FC236}">
                <a16:creationId xmlns:a16="http://schemas.microsoft.com/office/drawing/2014/main" id="{A8040E62-784B-F2DF-C41A-80758A195C6F}"/>
              </a:ext>
            </a:extLst>
          </p:cNvPr>
          <p:cNvSpPr>
            <a:spLocks noGrp="1"/>
          </p:cNvSpPr>
          <p:nvPr>
            <p:ph idx="1"/>
          </p:nvPr>
        </p:nvSpPr>
        <p:spPr>
          <a:xfrm>
            <a:off x="646112" y="1641987"/>
            <a:ext cx="9125621" cy="4399935"/>
          </a:xfrm>
        </p:spPr>
        <p:txBody>
          <a:bodyPr>
            <a:normAutofit/>
          </a:bodyPr>
          <a:lstStyle/>
          <a:p>
            <a:r>
              <a:rPr lang="en-IN" sz="2200" b="1" dirty="0">
                <a:latin typeface="Times New Roman" panose="02020603050405020304" pitchFamily="18" charset="0"/>
                <a:cs typeface="Times New Roman" panose="02020603050405020304" pitchFamily="18" charset="0"/>
              </a:rPr>
              <a:t>KeyPointClassifier: </a:t>
            </a:r>
            <a:r>
              <a:rPr lang="en-US" sz="2200" dirty="0">
                <a:solidFill>
                  <a:schemeClr val="tx1">
                    <a:lumMod val="85000"/>
                  </a:schemeClr>
                </a:solidFill>
                <a:latin typeface="Times New Roman" panose="02020603050405020304" pitchFamily="18" charset="0"/>
                <a:cs typeface="Times New Roman" panose="02020603050405020304" pitchFamily="18" charset="0"/>
              </a:rPr>
              <a:t>The KeyPointClassifier class is responsible for classifying hand gestures based on the detected landmarks.  It loads a pre-trained TensorFlow Lite model </a:t>
            </a:r>
            <a:r>
              <a:rPr lang="en-US" sz="2200" dirty="0">
                <a:latin typeface="Times New Roman" panose="02020603050405020304" pitchFamily="18" charset="0"/>
                <a:cs typeface="Times New Roman" panose="02020603050405020304" pitchFamily="18" charset="0"/>
              </a:rPr>
              <a:t>(keypoint_classifier.tflite)</a:t>
            </a:r>
            <a:r>
              <a:rPr lang="en-US" sz="2200" dirty="0">
                <a:solidFill>
                  <a:schemeClr val="tx1">
                    <a:lumMod val="85000"/>
                  </a:schemeClr>
                </a:solidFill>
                <a:latin typeface="Times New Roman" panose="02020603050405020304" pitchFamily="18" charset="0"/>
                <a:cs typeface="Times New Roman" panose="02020603050405020304" pitchFamily="18" charset="0"/>
              </a:rPr>
              <a:t> that takes a list of hand landmarks as input and outputs a classification result. It uses CNN algorithm.</a:t>
            </a:r>
          </a:p>
          <a:p>
            <a:pPr marL="0" indent="0">
              <a:buNone/>
            </a:pPr>
            <a:endParaRPr lang="en-US" sz="2200" dirty="0">
              <a:solidFill>
                <a:schemeClr val="tx1">
                  <a:lumMod val="85000"/>
                </a:schemeClr>
              </a:solidFill>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PointHistoryClassification: </a:t>
            </a:r>
            <a:r>
              <a:rPr lang="en-US" sz="2200" dirty="0">
                <a:solidFill>
                  <a:schemeClr val="tx1">
                    <a:lumMod val="85000"/>
                  </a:schemeClr>
                </a:solidFill>
                <a:latin typeface="Times New Roman" panose="02020603050405020304" pitchFamily="18" charset="0"/>
                <a:cs typeface="Times New Roman" panose="02020603050405020304" pitchFamily="18" charset="0"/>
              </a:rPr>
              <a:t>The PointHistoryClassifier class is responsible for classifying finger gestures based on the historical trajectory of a specific hand landmark (e.g., the tip of the index finger) over several frames. It loads a separate TensorFlow Lite model </a:t>
            </a:r>
            <a:r>
              <a:rPr lang="en-US" sz="2200" dirty="0">
                <a:latin typeface="Times New Roman" panose="02020603050405020304" pitchFamily="18" charset="0"/>
                <a:cs typeface="Times New Roman" panose="02020603050405020304" pitchFamily="18" charset="0"/>
              </a:rPr>
              <a:t>(point_history_classifier.tflite</a:t>
            </a:r>
            <a:r>
              <a:rPr lang="en-US" sz="2200" dirty="0">
                <a:solidFill>
                  <a:schemeClr val="tx1">
                    <a:lumMod val="85000"/>
                  </a:schemeClr>
                </a:solidFill>
                <a:latin typeface="Times New Roman" panose="02020603050405020304" pitchFamily="18" charset="0"/>
                <a:cs typeface="Times New Roman" panose="02020603050405020304" pitchFamily="18" charset="0"/>
              </a:rPr>
              <a:t>) for point history classification.</a:t>
            </a:r>
          </a:p>
          <a:p>
            <a:pPr marL="0" indent="0">
              <a:buNone/>
            </a:pPr>
            <a:endParaRPr lang="en-US" sz="2200" b="1" dirty="0">
              <a:latin typeface="Times New Roman" panose="02020603050405020304" pitchFamily="18" charset="0"/>
              <a:cs typeface="Times New Roman" panose="02020603050405020304" pitchFamily="18" charset="0"/>
            </a:endParaRPr>
          </a:p>
          <a:p>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62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6183-4057-833D-A356-E359C95817CF}"/>
              </a:ext>
            </a:extLst>
          </p:cNvPr>
          <p:cNvSpPr>
            <a:spLocks noGrp="1"/>
          </p:cNvSpPr>
          <p:nvPr>
            <p:ph type="title"/>
          </p:nvPr>
        </p:nvSpPr>
        <p:spPr>
          <a:xfrm>
            <a:off x="646112" y="452718"/>
            <a:ext cx="9638430" cy="756650"/>
          </a:xfrm>
        </p:spPr>
        <p:txBody>
          <a:bodyPr/>
          <a:lstStyle/>
          <a:p>
            <a:pPr algn="ctr"/>
            <a:r>
              <a:rPr lang="en-IN" sz="4000" b="1" u="sng" dirty="0">
                <a:latin typeface="Times New Roman" panose="02020603050405020304" pitchFamily="18" charset="0"/>
                <a:cs typeface="Times New Roman" panose="02020603050405020304" pitchFamily="18" charset="0"/>
              </a:rPr>
              <a:t>Final Output</a:t>
            </a:r>
            <a:endParaRPr lang="en-IN" dirty="0"/>
          </a:p>
        </p:txBody>
      </p:sp>
      <p:pic>
        <p:nvPicPr>
          <p:cNvPr id="4" name="Picture 3">
            <a:extLst>
              <a:ext uri="{FF2B5EF4-FFF2-40B4-BE49-F238E27FC236}">
                <a16:creationId xmlns:a16="http://schemas.microsoft.com/office/drawing/2014/main" id="{65BE3ACC-8FAF-1FAB-2D7F-CE6595C22CE0}"/>
              </a:ext>
            </a:extLst>
          </p:cNvPr>
          <p:cNvPicPr>
            <a:picLocks noChangeAspect="1"/>
          </p:cNvPicPr>
          <p:nvPr/>
        </p:nvPicPr>
        <p:blipFill>
          <a:blip r:embed="rId2"/>
          <a:stretch>
            <a:fillRect/>
          </a:stretch>
        </p:blipFill>
        <p:spPr>
          <a:xfrm>
            <a:off x="1533832" y="1479043"/>
            <a:ext cx="8209935" cy="4517908"/>
          </a:xfrm>
          <a:prstGeom prst="rect">
            <a:avLst/>
          </a:prstGeom>
        </p:spPr>
      </p:pic>
    </p:spTree>
    <p:extLst>
      <p:ext uri="{BB962C8B-B14F-4D97-AF65-F5344CB8AC3E}">
        <p14:creationId xmlns:p14="http://schemas.microsoft.com/office/powerpoint/2010/main" val="873599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77324-A814-6278-7916-983EB74C7A2E}"/>
              </a:ext>
            </a:extLst>
          </p:cNvPr>
          <p:cNvSpPr>
            <a:spLocks noGrp="1"/>
          </p:cNvSpPr>
          <p:nvPr>
            <p:ph type="title"/>
          </p:nvPr>
        </p:nvSpPr>
        <p:spPr/>
        <p:txBody>
          <a:bodyPr/>
          <a:lstStyle/>
          <a:p>
            <a:r>
              <a:rPr lang="en-IN" sz="4000" b="1" u="sng" dirty="0">
                <a:latin typeface="Times New Roman" panose="02020603050405020304" pitchFamily="18" charset="0"/>
                <a:cs typeface="Times New Roman" panose="02020603050405020304" pitchFamily="18" charset="0"/>
              </a:rPr>
              <a:t>Future Scope</a:t>
            </a:r>
            <a:endParaRPr lang="en-IN" dirty="0"/>
          </a:p>
        </p:txBody>
      </p:sp>
      <p:sp>
        <p:nvSpPr>
          <p:cNvPr id="3" name="Content Placeholder 2">
            <a:extLst>
              <a:ext uri="{FF2B5EF4-FFF2-40B4-BE49-F238E27FC236}">
                <a16:creationId xmlns:a16="http://schemas.microsoft.com/office/drawing/2014/main" id="{C7E947F7-6EFE-A772-1450-95AE75EB25A6}"/>
              </a:ext>
            </a:extLst>
          </p:cNvPr>
          <p:cNvSpPr>
            <a:spLocks noGrp="1"/>
          </p:cNvSpPr>
          <p:nvPr>
            <p:ph idx="1"/>
          </p:nvPr>
        </p:nvSpPr>
        <p:spPr>
          <a:xfrm>
            <a:off x="646111" y="1433486"/>
            <a:ext cx="9589271" cy="5129112"/>
          </a:xfrm>
        </p:spPr>
        <p:txBody>
          <a:bodyPr>
            <a:normAutofit/>
          </a:bodyPr>
          <a:lstStyle/>
          <a:p>
            <a:r>
              <a:rPr lang="en-IN" dirty="0">
                <a:latin typeface="Times New Roman" panose="02020603050405020304" pitchFamily="18" charset="0"/>
                <a:cs typeface="Times New Roman" panose="02020603050405020304" pitchFamily="18" charset="0"/>
              </a:rPr>
              <a:t>We will develop </a:t>
            </a:r>
            <a:r>
              <a:rPr lang="en-US" b="0" i="0" dirty="0">
                <a:solidFill>
                  <a:srgbClr val="ECECF1"/>
                </a:solidFill>
                <a:effectLst/>
                <a:latin typeface="Times New Roman" panose="02020603050405020304" pitchFamily="18" charset="0"/>
                <a:cs typeface="Times New Roman" panose="02020603050405020304" pitchFamily="18" charset="0"/>
              </a:rPr>
              <a:t>Touchless Navigation System used to perform specific functions like moving slides next, volume up and down or zoom in and zoom out in a device without actually touching the screen or using any device such as keyboard or mouse.</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We will define new gestures such as:</a:t>
            </a:r>
          </a:p>
          <a:p>
            <a:pPr algn="l">
              <a:buFont typeface="Arial" panose="020B0604020202020204" pitchFamily="34" charset="0"/>
              <a:buChar char="•"/>
            </a:pPr>
            <a:r>
              <a:rPr lang="en-US" b="0" i="0" dirty="0">
                <a:solidFill>
                  <a:schemeClr val="tx1">
                    <a:lumMod val="85000"/>
                  </a:schemeClr>
                </a:solidFill>
                <a:effectLst/>
                <a:latin typeface="Times New Roman" panose="02020603050405020304" pitchFamily="18" charset="0"/>
                <a:cs typeface="Times New Roman" panose="02020603050405020304" pitchFamily="18" charset="0"/>
              </a:rPr>
              <a:t>Moving slides forward: A swipe gesture to the right.</a:t>
            </a:r>
          </a:p>
          <a:p>
            <a:pPr algn="l">
              <a:buFont typeface="Arial" panose="020B0604020202020204" pitchFamily="34" charset="0"/>
              <a:buChar char="•"/>
            </a:pPr>
            <a:r>
              <a:rPr lang="en-US" b="0" i="0" dirty="0">
                <a:solidFill>
                  <a:schemeClr val="tx1">
                    <a:lumMod val="85000"/>
                  </a:schemeClr>
                </a:solidFill>
                <a:effectLst/>
                <a:latin typeface="Times New Roman" panose="02020603050405020304" pitchFamily="18" charset="0"/>
                <a:cs typeface="Times New Roman" panose="02020603050405020304" pitchFamily="18" charset="0"/>
              </a:rPr>
              <a:t>Moving slides backward: A swipe gesture to the left.</a:t>
            </a:r>
          </a:p>
          <a:p>
            <a:pPr algn="l">
              <a:buFont typeface="Arial" panose="020B0604020202020204" pitchFamily="34" charset="0"/>
              <a:buChar char="•"/>
            </a:pPr>
            <a:r>
              <a:rPr lang="en-US" b="0" i="0" dirty="0">
                <a:solidFill>
                  <a:schemeClr val="tx1">
                    <a:lumMod val="85000"/>
                  </a:schemeClr>
                </a:solidFill>
                <a:effectLst/>
                <a:latin typeface="Times New Roman" panose="02020603050405020304" pitchFamily="18" charset="0"/>
                <a:cs typeface="Times New Roman" panose="02020603050405020304" pitchFamily="18" charset="0"/>
              </a:rPr>
              <a:t>Volume up: A circular motion with the hand in a specific direction.</a:t>
            </a:r>
          </a:p>
          <a:p>
            <a:pPr algn="l">
              <a:buFont typeface="Arial" panose="020B0604020202020204" pitchFamily="34" charset="0"/>
              <a:buChar char="•"/>
            </a:pPr>
            <a:r>
              <a:rPr lang="en-US" b="0" i="0" dirty="0">
                <a:solidFill>
                  <a:schemeClr val="tx1">
                    <a:lumMod val="85000"/>
                  </a:schemeClr>
                </a:solidFill>
                <a:effectLst/>
                <a:latin typeface="Times New Roman" panose="02020603050405020304" pitchFamily="18" charset="0"/>
                <a:cs typeface="Times New Roman" panose="02020603050405020304" pitchFamily="18" charset="0"/>
              </a:rPr>
              <a:t>Volume down: A circular motion in the opposite direction.</a:t>
            </a:r>
          </a:p>
          <a:p>
            <a:pPr algn="l">
              <a:buFont typeface="Arial" panose="020B0604020202020204" pitchFamily="34" charset="0"/>
              <a:buChar char="•"/>
            </a:pPr>
            <a:r>
              <a:rPr lang="en-US" b="0" i="0" dirty="0">
                <a:solidFill>
                  <a:schemeClr val="tx1">
                    <a:lumMod val="85000"/>
                  </a:schemeClr>
                </a:solidFill>
                <a:effectLst/>
                <a:latin typeface="Times New Roman" panose="02020603050405020304" pitchFamily="18" charset="0"/>
                <a:cs typeface="Times New Roman" panose="02020603050405020304" pitchFamily="18" charset="0"/>
              </a:rPr>
              <a:t>Zoom in: A pinch gesture with two fingers.</a:t>
            </a:r>
          </a:p>
          <a:p>
            <a:pPr algn="l">
              <a:buFont typeface="Arial" panose="020B0604020202020204" pitchFamily="34" charset="0"/>
              <a:buChar char="•"/>
            </a:pPr>
            <a:r>
              <a:rPr lang="en-US" b="0" i="0" dirty="0">
                <a:solidFill>
                  <a:schemeClr val="tx1">
                    <a:lumMod val="85000"/>
                  </a:schemeClr>
                </a:solidFill>
                <a:effectLst/>
                <a:latin typeface="Times New Roman" panose="02020603050405020304" pitchFamily="18" charset="0"/>
                <a:cs typeface="Times New Roman" panose="02020603050405020304" pitchFamily="18" charset="0"/>
              </a:rPr>
              <a:t>Zoom out: A spread gesture with two fingers.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We will extend the classification logic with more advancements.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595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BF6754-2657-4940-AF3B-424A4EFA44D1}"/>
              </a:ext>
            </a:extLst>
          </p:cNvPr>
          <p:cNvSpPr txBox="1"/>
          <p:nvPr/>
        </p:nvSpPr>
        <p:spPr>
          <a:xfrm>
            <a:off x="2994358" y="4221994"/>
            <a:ext cx="5978387" cy="1200329"/>
          </a:xfrm>
          <a:prstGeom prst="rect">
            <a:avLst/>
          </a:prstGeom>
          <a:noFill/>
        </p:spPr>
        <p:txBody>
          <a:bodyPr wrap="square" rtlCol="0">
            <a:spAutoFit/>
          </a:bodyPr>
          <a:lstStyle/>
          <a:p>
            <a:r>
              <a:rPr lang="en-IN" sz="7200" b="1" dirty="0">
                <a:solidFill>
                  <a:schemeClr val="bg1"/>
                </a:solidFill>
                <a:latin typeface="Times New Roman" pitchFamily="18" charset="0"/>
                <a:cs typeface="Times New Roman" pitchFamily="18" charset="0"/>
              </a:rPr>
              <a:t>  Thank You</a:t>
            </a:r>
          </a:p>
        </p:txBody>
      </p:sp>
      <p:pic>
        <p:nvPicPr>
          <p:cNvPr id="3" name="Picture 2" descr="Picture1.png">
            <a:hlinkClick r:id="rId2"/>
          </p:cNvPr>
          <p:cNvPicPr>
            <a:picLocks noChangeAspect="1"/>
          </p:cNvPicPr>
          <p:nvPr/>
        </p:nvPicPr>
        <p:blipFill>
          <a:blip r:embed="rId3" cstate="print"/>
          <a:stretch>
            <a:fillRect/>
          </a:stretch>
        </p:blipFill>
        <p:spPr>
          <a:xfrm>
            <a:off x="4449376" y="1157287"/>
            <a:ext cx="2435997" cy="2772000"/>
          </a:xfrm>
          <a:prstGeom prst="rect">
            <a:avLst/>
          </a:prstGeom>
          <a:effectLst>
            <a:outerShdw blurRad="152400" dist="88900" dir="5400000" sx="101000" sy="101000" algn="ctr" rotWithShape="0">
              <a:srgbClr val="000000">
                <a:alpha val="66000"/>
              </a:srgbClr>
            </a:outerShdw>
          </a:effectLst>
        </p:spPr>
      </p:pic>
    </p:spTree>
    <p:extLst>
      <p:ext uri="{BB962C8B-B14F-4D97-AF65-F5344CB8AC3E}">
        <p14:creationId xmlns:p14="http://schemas.microsoft.com/office/powerpoint/2010/main" val="8186782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98F1B1C-BC77-4AC2-A2B5-88325A1DE1D1}"/>
              </a:ext>
            </a:extLst>
          </p:cNvPr>
          <p:cNvSpPr/>
          <p:nvPr/>
        </p:nvSpPr>
        <p:spPr>
          <a:xfrm>
            <a:off x="1358320" y="199793"/>
            <a:ext cx="2005677" cy="646331"/>
          </a:xfrm>
          <a:prstGeom prst="rect">
            <a:avLst/>
          </a:prstGeom>
          <a:noFill/>
        </p:spPr>
        <p:txBody>
          <a:bodyPr wrap="none" lIns="91440" tIns="45720" rIns="91440" bIns="45720">
            <a:spAutoFit/>
          </a:bodyPr>
          <a:lstStyle/>
          <a:p>
            <a:pPr algn="ctr"/>
            <a:r>
              <a:rPr lang="en-US" sz="3600" b="1" u="sng" spc="50" dirty="0">
                <a:ln w="0"/>
                <a:effectLst>
                  <a:innerShdw blurRad="63500" dist="50800" dir="13500000">
                    <a:srgbClr val="000000">
                      <a:alpha val="50000"/>
                    </a:srgbClr>
                  </a:innerShdw>
                </a:effectLst>
                <a:latin typeface="Times New Roman" pitchFamily="18" charset="0"/>
                <a:cs typeface="Times New Roman" pitchFamily="18" charset="0"/>
              </a:rPr>
              <a:t>Contents</a:t>
            </a:r>
          </a:p>
        </p:txBody>
      </p:sp>
      <p:sp>
        <p:nvSpPr>
          <p:cNvPr id="7" name="TextBox 6">
            <a:extLst>
              <a:ext uri="{FF2B5EF4-FFF2-40B4-BE49-F238E27FC236}">
                <a16:creationId xmlns:a16="http://schemas.microsoft.com/office/drawing/2014/main" id="{4D4EF495-9B16-42E9-B198-5B778CA69FF9}"/>
              </a:ext>
            </a:extLst>
          </p:cNvPr>
          <p:cNvSpPr txBox="1"/>
          <p:nvPr/>
        </p:nvSpPr>
        <p:spPr>
          <a:xfrm>
            <a:off x="1358320" y="960365"/>
            <a:ext cx="4685293" cy="6001643"/>
          </a:xfrm>
          <a:prstGeom prst="rect">
            <a:avLst/>
          </a:prstGeom>
          <a:noFill/>
        </p:spPr>
        <p:txBody>
          <a:bodyPr wrap="square" rtlCol="0">
            <a:spAutoFit/>
          </a:bodyPr>
          <a:lstStyle/>
          <a:p>
            <a:pPr marL="285750" indent="-285750">
              <a:buFont typeface="Wingdings" panose="05000000000000000000" pitchFamily="2" charset="2"/>
              <a:buChar char="§"/>
            </a:pPr>
            <a:r>
              <a:rPr lang="en-IN" sz="2400" dirty="0">
                <a:latin typeface="Times New Roman" pitchFamily="18" charset="0"/>
                <a:cs typeface="Times New Roman" pitchFamily="18" charset="0"/>
              </a:rPr>
              <a:t>Introduction</a:t>
            </a:r>
          </a:p>
          <a:p>
            <a:pPr marL="285750" indent="-285750">
              <a:buFont typeface="Wingdings" panose="05000000000000000000" pitchFamily="2" charset="2"/>
              <a:buChar char="§"/>
            </a:pPr>
            <a:endParaRPr lang="en-IN" sz="2400" dirty="0">
              <a:latin typeface="Times New Roman" pitchFamily="18" charset="0"/>
              <a:cs typeface="Times New Roman" pitchFamily="18" charset="0"/>
            </a:endParaRPr>
          </a:p>
          <a:p>
            <a:pPr marL="285750" indent="-285750">
              <a:buFont typeface="Wingdings" panose="05000000000000000000" pitchFamily="2" charset="2"/>
              <a:buChar char="§"/>
            </a:pPr>
            <a:r>
              <a:rPr lang="en-IN" sz="2400" dirty="0">
                <a:latin typeface="Times New Roman" pitchFamily="18" charset="0"/>
                <a:cs typeface="Times New Roman" pitchFamily="18" charset="0"/>
              </a:rPr>
              <a:t>Usage</a:t>
            </a:r>
          </a:p>
          <a:p>
            <a:endParaRPr lang="en-IN" sz="2400" dirty="0">
              <a:latin typeface="Times New Roman" pitchFamily="18" charset="0"/>
              <a:cs typeface="Times New Roman" pitchFamily="18" charset="0"/>
            </a:endParaRPr>
          </a:p>
          <a:p>
            <a:pPr marL="342900" indent="-342900">
              <a:buFont typeface="Wingdings" panose="05000000000000000000" pitchFamily="2" charset="2"/>
              <a:buChar char="§"/>
            </a:pPr>
            <a:r>
              <a:rPr lang="en-IN" sz="2400" dirty="0">
                <a:latin typeface="Times New Roman" pitchFamily="18" charset="0"/>
                <a:cs typeface="Times New Roman" pitchFamily="18" charset="0"/>
              </a:rPr>
              <a:t>Modules</a:t>
            </a:r>
          </a:p>
          <a:p>
            <a:endParaRPr lang="en-IN" sz="2400" dirty="0">
              <a:latin typeface="Times New Roman" pitchFamily="18" charset="0"/>
              <a:cs typeface="Times New Roman" pitchFamily="18" charset="0"/>
            </a:endParaRPr>
          </a:p>
          <a:p>
            <a:pPr marL="285750" indent="-285750">
              <a:buFont typeface="Wingdings" panose="05000000000000000000" pitchFamily="2" charset="2"/>
              <a:buChar char="§"/>
            </a:pPr>
            <a:r>
              <a:rPr lang="en-IN" sz="2400" dirty="0">
                <a:latin typeface="Times New Roman" pitchFamily="18" charset="0"/>
                <a:cs typeface="Times New Roman" pitchFamily="18" charset="0"/>
              </a:rPr>
              <a:t>Workflow</a:t>
            </a:r>
          </a:p>
          <a:p>
            <a:pPr marL="285750" indent="-285750">
              <a:buFont typeface="Wingdings" panose="05000000000000000000" pitchFamily="2" charset="2"/>
              <a:buChar char="§"/>
            </a:pPr>
            <a:endParaRPr lang="en-IN" sz="2400" dirty="0">
              <a:latin typeface="Times New Roman" pitchFamily="18" charset="0"/>
              <a:cs typeface="Times New Roman" pitchFamily="18" charset="0"/>
            </a:endParaRPr>
          </a:p>
          <a:p>
            <a:pPr marL="285750" indent="-285750">
              <a:buFont typeface="Wingdings" panose="05000000000000000000" pitchFamily="2" charset="2"/>
              <a:buChar char="§"/>
            </a:pPr>
            <a:r>
              <a:rPr lang="en-IN" sz="2400" dirty="0">
                <a:latin typeface="Times New Roman" pitchFamily="18" charset="0"/>
                <a:cs typeface="Times New Roman" pitchFamily="18" charset="0"/>
              </a:rPr>
              <a:t>Classification Algorithm</a:t>
            </a:r>
          </a:p>
          <a:p>
            <a:pPr marL="285750" indent="-285750">
              <a:buFont typeface="Wingdings" panose="05000000000000000000" pitchFamily="2" charset="2"/>
              <a:buChar char="§"/>
            </a:pPr>
            <a:endParaRPr lang="en-IN" sz="2400" dirty="0">
              <a:latin typeface="Times New Roman" pitchFamily="18" charset="0"/>
              <a:cs typeface="Times New Roman" pitchFamily="18" charset="0"/>
            </a:endParaRPr>
          </a:p>
          <a:p>
            <a:pPr marL="285750" indent="-285750">
              <a:buFont typeface="Wingdings" panose="05000000000000000000" pitchFamily="2" charset="2"/>
              <a:buChar char="§"/>
            </a:pPr>
            <a:r>
              <a:rPr lang="en-IN" sz="2400" dirty="0">
                <a:latin typeface="Times New Roman" pitchFamily="18" charset="0"/>
                <a:cs typeface="Times New Roman" pitchFamily="18" charset="0"/>
              </a:rPr>
              <a:t>Classifier Models</a:t>
            </a:r>
          </a:p>
          <a:p>
            <a:pPr marL="285750" indent="-285750">
              <a:buFont typeface="Wingdings" panose="05000000000000000000" pitchFamily="2" charset="2"/>
              <a:buChar char="§"/>
            </a:pPr>
            <a:endParaRPr lang="en-IN" sz="2400" dirty="0">
              <a:latin typeface="Times New Roman" pitchFamily="18" charset="0"/>
              <a:cs typeface="Times New Roman" pitchFamily="18" charset="0"/>
            </a:endParaRPr>
          </a:p>
          <a:p>
            <a:pPr marL="285750" indent="-285750">
              <a:buFont typeface="Wingdings" panose="05000000000000000000" pitchFamily="2" charset="2"/>
              <a:buChar char="§"/>
            </a:pPr>
            <a:r>
              <a:rPr lang="en-IN" sz="2400" dirty="0">
                <a:latin typeface="Times New Roman" pitchFamily="18" charset="0"/>
                <a:cs typeface="Times New Roman" pitchFamily="18" charset="0"/>
              </a:rPr>
              <a:t>Final Output</a:t>
            </a:r>
          </a:p>
          <a:p>
            <a:pPr marL="285750" indent="-285750">
              <a:buFont typeface="Wingdings" panose="05000000000000000000" pitchFamily="2" charset="2"/>
              <a:buChar char="§"/>
            </a:pPr>
            <a:endParaRPr lang="en-IN" sz="2400" dirty="0">
              <a:latin typeface="Times New Roman" pitchFamily="18" charset="0"/>
              <a:cs typeface="Times New Roman" pitchFamily="18" charset="0"/>
            </a:endParaRPr>
          </a:p>
          <a:p>
            <a:pPr marL="285750" indent="-285750">
              <a:buFont typeface="Wingdings" panose="05000000000000000000" pitchFamily="2" charset="2"/>
              <a:buChar char="§"/>
            </a:pPr>
            <a:r>
              <a:rPr lang="en-IN" sz="2400" dirty="0">
                <a:latin typeface="Times New Roman" pitchFamily="18" charset="0"/>
                <a:cs typeface="Times New Roman" pitchFamily="18" charset="0"/>
              </a:rPr>
              <a:t>Future Scope</a:t>
            </a:r>
          </a:p>
          <a:p>
            <a:pPr marL="285750" indent="-285750">
              <a:buFont typeface="Wingdings" panose="05000000000000000000" pitchFamily="2" charset="2"/>
              <a:buChar char="§"/>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350673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9C75CD-D90D-4029-AC5B-05B19E4D3D54}"/>
              </a:ext>
            </a:extLst>
          </p:cNvPr>
          <p:cNvSpPr txBox="1"/>
          <p:nvPr/>
        </p:nvSpPr>
        <p:spPr>
          <a:xfrm>
            <a:off x="308427" y="500231"/>
            <a:ext cx="10802469" cy="1508105"/>
          </a:xfrm>
          <a:prstGeom prst="rect">
            <a:avLst/>
          </a:prstGeom>
          <a:noFill/>
        </p:spPr>
        <p:txBody>
          <a:bodyPr wrap="square" rtlCol="0">
            <a:spAutoFit/>
          </a:bodyPr>
          <a:lstStyle/>
          <a:p>
            <a:r>
              <a:rPr lang="en-IN" sz="3200" b="1" dirty="0">
                <a:solidFill>
                  <a:srgbClr val="7030A0"/>
                </a:solidFill>
                <a:latin typeface="Times New Roman" pitchFamily="18" charset="0"/>
                <a:cs typeface="Times New Roman" pitchFamily="18" charset="0"/>
              </a:rPr>
              <a:t>     </a:t>
            </a:r>
            <a:r>
              <a:rPr lang="en-IN" sz="3600" b="1" u="sng" dirty="0">
                <a:solidFill>
                  <a:schemeClr val="tx1">
                    <a:lumMod val="85000"/>
                  </a:schemeClr>
                </a:solidFill>
                <a:latin typeface="Times New Roman" pitchFamily="18" charset="0"/>
                <a:cs typeface="Times New Roman" pitchFamily="18" charset="0"/>
              </a:rPr>
              <a:t>Introduction</a:t>
            </a:r>
            <a:r>
              <a:rPr lang="en-IN" sz="3200" b="1" u="sng" dirty="0">
                <a:solidFill>
                  <a:schemeClr val="tx1">
                    <a:lumMod val="85000"/>
                  </a:schemeClr>
                </a:solidFill>
                <a:latin typeface="Times New Roman" pitchFamily="18" charset="0"/>
                <a:cs typeface="Times New Roman" pitchFamily="18" charset="0"/>
              </a:rPr>
              <a:t>:</a:t>
            </a:r>
          </a:p>
          <a:p>
            <a:endParaRPr lang="en-IN" sz="3200" b="1"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19FD2CF6-679C-4FD7-92B4-975C86E33A08}"/>
              </a:ext>
            </a:extLst>
          </p:cNvPr>
          <p:cNvSpPr txBox="1"/>
          <p:nvPr/>
        </p:nvSpPr>
        <p:spPr>
          <a:xfrm>
            <a:off x="781380" y="1709977"/>
            <a:ext cx="9324318" cy="4524315"/>
          </a:xfrm>
          <a:prstGeom prst="rect">
            <a:avLst/>
          </a:prstGeom>
          <a:noFill/>
        </p:spPr>
        <p:txBody>
          <a:bodyPr wrap="square" rtlCol="0">
            <a:spAutoFit/>
          </a:bodyPr>
          <a:lstStyle/>
          <a:p>
            <a:pPr algn="just">
              <a:buFont typeface="Wingdings" pitchFamily="2" charset="2"/>
              <a:buChar char="Ø"/>
            </a:pPr>
            <a:r>
              <a:rPr lang="en-US" sz="2400" b="1" i="0" dirty="0">
                <a:solidFill>
                  <a:schemeClr val="bg1"/>
                </a:solidFill>
                <a:effectLst/>
                <a:latin typeface="Söhne"/>
              </a:rPr>
              <a:t> </a:t>
            </a:r>
            <a:r>
              <a:rPr lang="en-US" sz="2400" b="1" i="0" dirty="0">
                <a:effectLst/>
                <a:latin typeface="Söhne"/>
              </a:rPr>
              <a:t>Hand Gesture Recognition </a:t>
            </a:r>
            <a:r>
              <a:rPr lang="en-US" sz="2400" b="0" i="0" dirty="0">
                <a:solidFill>
                  <a:srgbClr val="D1D5DB"/>
                </a:solidFill>
                <a:effectLst/>
                <a:latin typeface="Söhne"/>
              </a:rPr>
              <a:t>is a technology that enables computers to interpret and understand human hand movements and gestures. This involves capturing, processing, and interpreting hand movements through various computer vision techniques(like webcam). The goal is to enable a seamless interaction between humans and machines without the need for physical devices like a keyboard or mouse.</a:t>
            </a:r>
          </a:p>
          <a:p>
            <a:pPr algn="just"/>
            <a:endParaRPr lang="en-IN" sz="2400" b="0" i="0" dirty="0">
              <a:solidFill>
                <a:schemeClr val="bg1"/>
              </a:solidFill>
              <a:effectLst/>
              <a:latin typeface="Times New Roman" pitchFamily="18" charset="0"/>
              <a:cs typeface="Times New Roman" pitchFamily="18" charset="0"/>
            </a:endParaRPr>
          </a:p>
          <a:p>
            <a:pPr algn="just">
              <a:buFont typeface="Wingdings" pitchFamily="2" charset="2"/>
              <a:buChar char="Ø"/>
            </a:pPr>
            <a:r>
              <a:rPr lang="en-US" sz="2400" dirty="0">
                <a:solidFill>
                  <a:schemeClr val="bg1"/>
                </a:solidFill>
                <a:latin typeface="Times New Roman" pitchFamily="18" charset="0"/>
                <a:cs typeface="Times New Roman" pitchFamily="18" charset="0"/>
              </a:rPr>
              <a:t> </a:t>
            </a:r>
            <a:r>
              <a:rPr lang="en-US" sz="2400" dirty="0">
                <a:solidFill>
                  <a:schemeClr val="tx1">
                    <a:lumMod val="85000"/>
                  </a:schemeClr>
                </a:solidFill>
                <a:latin typeface="Times New Roman" pitchFamily="18" charset="0"/>
                <a:cs typeface="Times New Roman" pitchFamily="18" charset="0"/>
              </a:rPr>
              <a:t>The concept of interpreting hand movements to convey commands or input has garnered significant attention, finding applications in diverse fields such as gaming, virtual reality, and assistive technologies</a:t>
            </a:r>
          </a:p>
          <a:p>
            <a:pPr algn="just">
              <a:buFont typeface="Wingdings" pitchFamily="2" charset="2"/>
              <a:buChar char="Ø"/>
            </a:pPr>
            <a:endParaRPr lang="en-US" sz="2400" dirty="0">
              <a:solidFill>
                <a:schemeClr val="bg1"/>
              </a:solidFill>
              <a:latin typeface="Times New Roman" pitchFamily="18" charset="0"/>
              <a:cs typeface="Times New Roman" pitchFamily="18" charset="0"/>
            </a:endParaRPr>
          </a:p>
          <a:p>
            <a:pPr algn="just"/>
            <a:endParaRPr lang="en-IN" sz="2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415120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0016C2-8EE7-47F4-BBB9-2741A8ED5913}"/>
              </a:ext>
            </a:extLst>
          </p:cNvPr>
          <p:cNvSpPr txBox="1"/>
          <p:nvPr/>
        </p:nvSpPr>
        <p:spPr>
          <a:xfrm>
            <a:off x="652462" y="803196"/>
            <a:ext cx="3882669" cy="646331"/>
          </a:xfrm>
          <a:prstGeom prst="rect">
            <a:avLst/>
          </a:prstGeom>
          <a:noFill/>
        </p:spPr>
        <p:txBody>
          <a:bodyPr wrap="square" rtlCol="0">
            <a:spAutoFit/>
          </a:bodyPr>
          <a:lstStyle/>
          <a:p>
            <a:r>
              <a:rPr lang="en-IN" sz="3600" b="1" u="sng" dirty="0">
                <a:solidFill>
                  <a:schemeClr val="tx1">
                    <a:lumMod val="85000"/>
                  </a:schemeClr>
                </a:solidFill>
                <a:latin typeface="Times New Roman" pitchFamily="18" charset="0"/>
                <a:cs typeface="Times New Roman" pitchFamily="18" charset="0"/>
              </a:rPr>
              <a:t>Usage</a:t>
            </a:r>
          </a:p>
        </p:txBody>
      </p:sp>
      <p:sp>
        <p:nvSpPr>
          <p:cNvPr id="4" name="TextBox 3">
            <a:extLst>
              <a:ext uri="{FF2B5EF4-FFF2-40B4-BE49-F238E27FC236}">
                <a16:creationId xmlns:a16="http://schemas.microsoft.com/office/drawing/2014/main" id="{895185F4-171D-497B-AE4C-3DE5A9FAD2F9}"/>
              </a:ext>
            </a:extLst>
          </p:cNvPr>
          <p:cNvSpPr txBox="1"/>
          <p:nvPr/>
        </p:nvSpPr>
        <p:spPr>
          <a:xfrm>
            <a:off x="353014" y="1899820"/>
            <a:ext cx="11103865" cy="4154984"/>
          </a:xfrm>
          <a:prstGeom prst="rect">
            <a:avLst/>
          </a:prstGeom>
          <a:noFill/>
        </p:spPr>
        <p:txBody>
          <a:bodyPr wrap="square" rtlCol="0">
            <a:spAutoFit/>
          </a:bodyPr>
          <a:lstStyle/>
          <a:p>
            <a:pPr algn="just">
              <a:buFont typeface="Wingdings" pitchFamily="2" charset="2"/>
              <a:buChar char="Ø"/>
            </a:pPr>
            <a:r>
              <a:rPr lang="en-US" sz="2400" b="1" i="0" dirty="0">
                <a:solidFill>
                  <a:schemeClr val="bg1"/>
                </a:solidFill>
                <a:effectLst/>
                <a:latin typeface="Söhne"/>
              </a:rPr>
              <a:t> </a:t>
            </a:r>
            <a:r>
              <a:rPr lang="en-US" sz="2400" b="1" i="0" dirty="0">
                <a:effectLst/>
                <a:latin typeface="Söhne"/>
              </a:rPr>
              <a:t>Human-Computer Interaction (HCI): </a:t>
            </a:r>
            <a:r>
              <a:rPr lang="en-US" sz="2400" b="0" i="0" dirty="0">
                <a:solidFill>
                  <a:srgbClr val="D1D5DB"/>
                </a:solidFill>
                <a:effectLst/>
                <a:latin typeface="Söhne"/>
              </a:rPr>
              <a:t>The ability to recognize hand gestures in real-time facilitates a natural and intuitive interaction between humans and computers. This can be particularly useful in applications where traditional input devices like keyboards and mice are impractical, such as virtual reality environments or touchless interfaces.</a:t>
            </a:r>
            <a:endParaRPr lang="en-IN" sz="2400" dirty="0">
              <a:solidFill>
                <a:schemeClr val="bg1"/>
              </a:solidFill>
              <a:latin typeface="Times New Roman" pitchFamily="18" charset="0"/>
              <a:cs typeface="Times New Roman" pitchFamily="18" charset="0"/>
            </a:endParaRPr>
          </a:p>
          <a:p>
            <a:pPr algn="just"/>
            <a:endParaRPr lang="en-US" sz="2400" dirty="0">
              <a:solidFill>
                <a:schemeClr val="bg1"/>
              </a:solidFill>
              <a:latin typeface="Times New Roman" pitchFamily="18" charset="0"/>
              <a:cs typeface="Times New Roman" pitchFamily="18" charset="0"/>
            </a:endParaRPr>
          </a:p>
          <a:p>
            <a:pPr algn="just">
              <a:buFont typeface="Wingdings" pitchFamily="2" charset="2"/>
              <a:buChar char="Ø"/>
            </a:pPr>
            <a:r>
              <a:rPr lang="en-IN" sz="2400" dirty="0">
                <a:solidFill>
                  <a:schemeClr val="bg1"/>
                </a:solidFill>
                <a:latin typeface="Times New Roman" pitchFamily="18" charset="0"/>
                <a:cs typeface="Times New Roman" pitchFamily="18" charset="0"/>
              </a:rPr>
              <a:t> </a:t>
            </a:r>
            <a:r>
              <a:rPr lang="en-US" sz="2400" b="1" i="0" dirty="0">
                <a:effectLst/>
                <a:latin typeface="Söhne"/>
              </a:rPr>
              <a:t>Accessibility:</a:t>
            </a:r>
            <a:r>
              <a:rPr lang="en-US" sz="2400" b="0" i="0" dirty="0">
                <a:solidFill>
                  <a:srgbClr val="D1D5DB"/>
                </a:solidFill>
                <a:effectLst/>
                <a:latin typeface="Söhne"/>
              </a:rPr>
              <a:t> Hand gesture recognition can enhance accessibility for individuals with disabilities. People with limited mobility or certain impairments may find it easier to control and interact with devices through hand gestures, providing an alternative to traditional input methods.</a:t>
            </a:r>
            <a:endParaRPr lang="en-US" sz="2400" dirty="0">
              <a:solidFill>
                <a:schemeClr val="bg1"/>
              </a:solidFill>
              <a:latin typeface="Times New Roman" pitchFamily="18" charset="0"/>
              <a:cs typeface="Times New Roman" pitchFamily="18" charset="0"/>
            </a:endParaRPr>
          </a:p>
          <a:p>
            <a:endParaRPr lang="en-US" sz="2400" dirty="0">
              <a:solidFill>
                <a:schemeClr val="bg1"/>
              </a:solidFill>
              <a:latin typeface="Times New Roman" pitchFamily="18" charset="0"/>
              <a:cs typeface="Times New Roman" pitchFamily="18" charset="0"/>
            </a:endParaRPr>
          </a:p>
          <a:p>
            <a:endParaRPr lang="en-US" sz="2400" b="1" dirty="0">
              <a:solidFill>
                <a:schemeClr val="bg1"/>
              </a:solidFill>
            </a:endParaRPr>
          </a:p>
        </p:txBody>
      </p:sp>
      <p:sp>
        <p:nvSpPr>
          <p:cNvPr id="5" name="Rectangle 4"/>
          <p:cNvSpPr/>
          <p:nvPr/>
        </p:nvSpPr>
        <p:spPr>
          <a:xfrm>
            <a:off x="8594245" y="-243533"/>
            <a:ext cx="394660" cy="461665"/>
          </a:xfrm>
          <a:prstGeom prst="rect">
            <a:avLst/>
          </a:prstGeom>
        </p:spPr>
        <p:txBody>
          <a:bodyPr wrap="none">
            <a:spAutoFit/>
          </a:bodyPr>
          <a:lstStyle/>
          <a:p>
            <a:r>
              <a:rPr lang="en-IN" sz="2400" dirty="0">
                <a:solidFill>
                  <a:prstClr val="black"/>
                </a:solidFill>
              </a:rPr>
              <a:t>p</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6837" y="1111270"/>
            <a:ext cx="10553700" cy="4893647"/>
          </a:xfrm>
          <a:prstGeom prst="rect">
            <a:avLst/>
          </a:prstGeom>
        </p:spPr>
        <p:txBody>
          <a:bodyPr wrap="square">
            <a:spAutoFit/>
          </a:bodyPr>
          <a:lstStyle/>
          <a:p>
            <a:pPr algn="just">
              <a:buFont typeface="Wingdings" pitchFamily="2" charset="2"/>
              <a:buChar char="Ø"/>
            </a:pPr>
            <a:r>
              <a:rPr lang="en-IN" sz="2000" dirty="0">
                <a:solidFill>
                  <a:schemeClr val="bg1"/>
                </a:solidFill>
                <a:latin typeface="Times New Roman" pitchFamily="18" charset="0"/>
                <a:cs typeface="Times New Roman" pitchFamily="18" charset="0"/>
              </a:rPr>
              <a:t> </a:t>
            </a:r>
            <a:r>
              <a:rPr lang="en-US" sz="2400" b="1" i="0" dirty="0">
                <a:effectLst/>
                <a:latin typeface="Söhne"/>
              </a:rPr>
              <a:t>Educational Tools:</a:t>
            </a:r>
            <a:r>
              <a:rPr lang="en-US" sz="2400" b="0" i="0" dirty="0">
                <a:solidFill>
                  <a:srgbClr val="D1D5DB"/>
                </a:solidFill>
                <a:effectLst/>
                <a:latin typeface="Söhne"/>
              </a:rPr>
              <a:t> The project can serve as an educational tool for learning about computer vision, deep learning, and real-time processing. Students and developers can use it as a starting point to understand how to implement gesture recognition systems and customize them for specific use cases.</a:t>
            </a:r>
          </a:p>
          <a:p>
            <a:pPr algn="just"/>
            <a:endParaRPr lang="en-US" sz="2400" dirty="0">
              <a:solidFill>
                <a:schemeClr val="bg1"/>
              </a:solidFill>
              <a:latin typeface="Times New Roman" pitchFamily="18" charset="0"/>
              <a:cs typeface="Times New Roman" pitchFamily="18" charset="0"/>
            </a:endParaRPr>
          </a:p>
          <a:p>
            <a:pPr algn="just">
              <a:buFont typeface="Wingdings" pitchFamily="2" charset="2"/>
              <a:buChar char="Ø"/>
            </a:pPr>
            <a:r>
              <a:rPr lang="en-IN" sz="2400" dirty="0">
                <a:solidFill>
                  <a:schemeClr val="bg1"/>
                </a:solidFill>
                <a:latin typeface="Times New Roman" pitchFamily="18" charset="0"/>
                <a:cs typeface="Times New Roman" pitchFamily="18" charset="0"/>
              </a:rPr>
              <a:t> </a:t>
            </a:r>
            <a:r>
              <a:rPr lang="en-US" sz="2400" b="1" i="0" dirty="0">
                <a:effectLst/>
                <a:latin typeface="Söhne"/>
              </a:rPr>
              <a:t>Training and Simulation:</a:t>
            </a:r>
            <a:r>
              <a:rPr lang="en-US" sz="2400" b="0" i="0" dirty="0">
                <a:solidFill>
                  <a:srgbClr val="D1D5DB"/>
                </a:solidFill>
                <a:effectLst/>
                <a:latin typeface="Söhne"/>
              </a:rPr>
              <a:t> Gesture recognition can be used in training simulations for various fields, such as aviation or military training. Users can interact with simulated environments using hand gestures, providing a more realistic training experience.</a:t>
            </a:r>
          </a:p>
          <a:p>
            <a:pPr algn="just">
              <a:buFont typeface="Wingdings" pitchFamily="2" charset="2"/>
              <a:buChar char="Ø"/>
            </a:pPr>
            <a:endParaRPr lang="en-US" sz="2400" dirty="0">
              <a:solidFill>
                <a:srgbClr val="D1D5DB"/>
              </a:solidFill>
              <a:latin typeface="Söhne"/>
              <a:cs typeface="Times New Roman" pitchFamily="18" charset="0"/>
            </a:endParaRPr>
          </a:p>
          <a:p>
            <a:pPr algn="just">
              <a:buFont typeface="Wingdings" pitchFamily="2" charset="2"/>
              <a:buChar char="Ø"/>
            </a:pPr>
            <a:r>
              <a:rPr lang="en-US" sz="2400" dirty="0">
                <a:solidFill>
                  <a:schemeClr val="bg1"/>
                </a:solidFill>
                <a:latin typeface="Times New Roman" pitchFamily="18" charset="0"/>
                <a:cs typeface="Times New Roman" pitchFamily="18" charset="0"/>
              </a:rPr>
              <a:t> </a:t>
            </a:r>
            <a:r>
              <a:rPr lang="en-US" sz="2400" b="1" dirty="0">
                <a:latin typeface="Times New Roman" pitchFamily="18" charset="0"/>
                <a:cs typeface="Times New Roman" pitchFamily="18" charset="0"/>
              </a:rPr>
              <a:t>Entertainment and Gaming</a:t>
            </a:r>
            <a:r>
              <a:rPr lang="en-US" sz="2400" dirty="0">
                <a:solidFill>
                  <a:schemeClr val="bg1"/>
                </a:solidFill>
                <a:latin typeface="Times New Roman" pitchFamily="18" charset="0"/>
                <a:cs typeface="Times New Roman" pitchFamily="18" charset="0"/>
              </a:rPr>
              <a:t>: </a:t>
            </a:r>
            <a:r>
              <a:rPr lang="en-US" sz="2400" dirty="0">
                <a:solidFill>
                  <a:schemeClr val="tx1">
                    <a:lumMod val="85000"/>
                  </a:schemeClr>
                </a:solidFill>
                <a:latin typeface="Times New Roman" pitchFamily="18" charset="0"/>
                <a:cs typeface="Times New Roman" pitchFamily="18" charset="0"/>
              </a:rPr>
              <a:t>Gesture recognition can be integrated into gaming consoles and entertainment systems, offering an immersive and interactive experience for users.</a:t>
            </a:r>
            <a:endParaRPr lang="en-US" dirty="0">
              <a:solidFill>
                <a:schemeClr val="tx1">
                  <a:lumMod val="85000"/>
                </a:schemeClr>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4656-21D5-F2C7-3C81-7923C2F2298A}"/>
              </a:ext>
            </a:extLst>
          </p:cNvPr>
          <p:cNvSpPr>
            <a:spLocks noGrp="1"/>
          </p:cNvSpPr>
          <p:nvPr>
            <p:ph type="title"/>
          </p:nvPr>
        </p:nvSpPr>
        <p:spPr>
          <a:xfrm>
            <a:off x="646111" y="452718"/>
            <a:ext cx="2500212" cy="786147"/>
          </a:xfrm>
        </p:spPr>
        <p:txBody>
          <a:bodyPr/>
          <a:lstStyle/>
          <a:p>
            <a:r>
              <a:rPr lang="en-IN" sz="3600" b="1" u="sng" dirty="0">
                <a:latin typeface="Times New Roman" panose="02020603050405020304" pitchFamily="18" charset="0"/>
                <a:cs typeface="Times New Roman" panose="02020603050405020304" pitchFamily="18" charset="0"/>
              </a:rPr>
              <a:t>Modules</a:t>
            </a:r>
          </a:p>
        </p:txBody>
      </p:sp>
      <p:pic>
        <p:nvPicPr>
          <p:cNvPr id="14" name="Content Placeholder 13">
            <a:extLst>
              <a:ext uri="{FF2B5EF4-FFF2-40B4-BE49-F238E27FC236}">
                <a16:creationId xmlns:a16="http://schemas.microsoft.com/office/drawing/2014/main" id="{FB41C14D-0213-84CD-0575-D7F5963818B2}"/>
              </a:ext>
            </a:extLst>
          </p:cNvPr>
          <p:cNvPicPr>
            <a:picLocks noGrp="1" noChangeAspect="1"/>
          </p:cNvPicPr>
          <p:nvPr>
            <p:ph idx="1"/>
          </p:nvPr>
        </p:nvPicPr>
        <p:blipFill>
          <a:blip r:embed="rId2"/>
          <a:stretch>
            <a:fillRect/>
          </a:stretch>
        </p:blipFill>
        <p:spPr>
          <a:xfrm>
            <a:off x="969065" y="1378429"/>
            <a:ext cx="3010368" cy="2583444"/>
          </a:xfrm>
        </p:spPr>
      </p:pic>
      <p:pic>
        <p:nvPicPr>
          <p:cNvPr id="16" name="Picture 15">
            <a:extLst>
              <a:ext uri="{FF2B5EF4-FFF2-40B4-BE49-F238E27FC236}">
                <a16:creationId xmlns:a16="http://schemas.microsoft.com/office/drawing/2014/main" id="{BDD5301D-26F9-7D97-B38B-22FD66A96441}"/>
              </a:ext>
            </a:extLst>
          </p:cNvPr>
          <p:cNvPicPr>
            <a:picLocks noChangeAspect="1"/>
          </p:cNvPicPr>
          <p:nvPr/>
        </p:nvPicPr>
        <p:blipFill>
          <a:blip r:embed="rId3"/>
          <a:stretch>
            <a:fillRect/>
          </a:stretch>
        </p:blipFill>
        <p:spPr>
          <a:xfrm>
            <a:off x="6262697" y="1426562"/>
            <a:ext cx="2854440" cy="2634161"/>
          </a:xfrm>
          <a:prstGeom prst="rect">
            <a:avLst/>
          </a:prstGeom>
        </p:spPr>
      </p:pic>
      <p:pic>
        <p:nvPicPr>
          <p:cNvPr id="18" name="Picture 17">
            <a:extLst>
              <a:ext uri="{FF2B5EF4-FFF2-40B4-BE49-F238E27FC236}">
                <a16:creationId xmlns:a16="http://schemas.microsoft.com/office/drawing/2014/main" id="{F7CCB507-22FB-4288-9751-26F2DCCDD479}"/>
              </a:ext>
            </a:extLst>
          </p:cNvPr>
          <p:cNvPicPr>
            <a:picLocks noChangeAspect="1"/>
          </p:cNvPicPr>
          <p:nvPr/>
        </p:nvPicPr>
        <p:blipFill>
          <a:blip r:embed="rId4"/>
          <a:stretch>
            <a:fillRect/>
          </a:stretch>
        </p:blipFill>
        <p:spPr>
          <a:xfrm>
            <a:off x="2934358" y="4200287"/>
            <a:ext cx="3623759" cy="2204995"/>
          </a:xfrm>
          <a:prstGeom prst="rect">
            <a:avLst/>
          </a:prstGeom>
        </p:spPr>
      </p:pic>
    </p:spTree>
    <p:extLst>
      <p:ext uri="{BB962C8B-B14F-4D97-AF65-F5344CB8AC3E}">
        <p14:creationId xmlns:p14="http://schemas.microsoft.com/office/powerpoint/2010/main" val="1671107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ADE99-58B4-94F2-3F82-CDAEBDC661A1}"/>
              </a:ext>
            </a:extLst>
          </p:cNvPr>
          <p:cNvSpPr>
            <a:spLocks noGrp="1"/>
          </p:cNvSpPr>
          <p:nvPr>
            <p:ph idx="1"/>
          </p:nvPr>
        </p:nvSpPr>
        <p:spPr>
          <a:xfrm>
            <a:off x="542873" y="922207"/>
            <a:ext cx="9790829" cy="5439263"/>
          </a:xfrm>
        </p:spPr>
        <p:txBody>
          <a:bodyPr>
            <a:normAutofit fontScale="92500" lnSpcReduction="10000"/>
          </a:bodyPr>
          <a:lstStyle/>
          <a:p>
            <a:r>
              <a:rPr lang="en-IN" sz="2400" b="1" dirty="0">
                <a:latin typeface="Times New Roman" panose="02020603050405020304" pitchFamily="18" charset="0"/>
                <a:cs typeface="Times New Roman" panose="02020603050405020304" pitchFamily="18" charset="0"/>
              </a:rPr>
              <a:t>OpenCV</a:t>
            </a:r>
            <a:r>
              <a:rPr lang="en-IN" sz="2800" b="1" dirty="0">
                <a:latin typeface="Times New Roman" panose="02020603050405020304" pitchFamily="18" charset="0"/>
                <a:cs typeface="Times New Roman" panose="02020603050405020304" pitchFamily="18" charset="0"/>
              </a:rPr>
              <a:t>: </a:t>
            </a:r>
            <a:r>
              <a:rPr lang="en-US" dirty="0">
                <a:solidFill>
                  <a:schemeClr val="tx1">
                    <a:lumMod val="85000"/>
                  </a:schemeClr>
                </a:solidFill>
                <a:latin typeface="Times New Roman" panose="02020603050405020304" pitchFamily="18" charset="0"/>
                <a:cs typeface="Times New Roman" panose="02020603050405020304" pitchFamily="18" charset="0"/>
              </a:rPr>
              <a:t>OpenCV is an open source computer vision and machine learning software library. It contains over 2500 algorithms and is used for various applications such as face recognition, object detection, image processing, and more</a:t>
            </a:r>
            <a:r>
              <a:rPr lang="en-IN" dirty="0">
                <a:solidFill>
                  <a:schemeClr val="tx1">
                    <a:lumMod val="85000"/>
                  </a:schemeClr>
                </a:solidFill>
                <a:latin typeface="Times New Roman" panose="02020603050405020304" pitchFamily="18" charset="0"/>
                <a:cs typeface="Times New Roman" panose="02020603050405020304" pitchFamily="18" charset="0"/>
              </a:rPr>
              <a:t>. </a:t>
            </a:r>
            <a:r>
              <a:rPr lang="en-US" dirty="0">
                <a:solidFill>
                  <a:schemeClr val="tx1">
                    <a:lumMod val="85000"/>
                  </a:schemeClr>
                </a:solidFill>
                <a:latin typeface="Times New Roman" panose="02020603050405020304" pitchFamily="18" charset="0"/>
                <a:cs typeface="Times New Roman" panose="02020603050405020304" pitchFamily="18" charset="0"/>
              </a:rPr>
              <a:t>OpenCV was built to provide a common infrastructure for computer vision applications and to accelerate the use of machine perception in the commercial products.</a:t>
            </a:r>
            <a:endParaRPr lang="en-IN" dirty="0">
              <a:solidFill>
                <a:schemeClr val="tx1">
                  <a:lumMod val="85000"/>
                </a:schemeClr>
              </a:solidFill>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MediaPipe: </a:t>
            </a:r>
            <a:r>
              <a:rPr lang="en-US" dirty="0">
                <a:solidFill>
                  <a:schemeClr val="tx1">
                    <a:lumMod val="85000"/>
                  </a:schemeClr>
                </a:solidFill>
                <a:latin typeface="Times New Roman" panose="02020603050405020304" pitchFamily="18" charset="0"/>
                <a:cs typeface="Times New Roman" panose="02020603050405020304" pitchFamily="18" charset="0"/>
              </a:rPr>
              <a:t>MediaPipe is a cross-platform framework for building machine learning solutions for live and streaming media. It is an open source project developed by Google and it supports various applications such as face detection, hand tracking, object detection, and more. You can use MediaPipe to create custom pipelines for processing time-series data like video, audio, and images. MediaPipe also provides pre-trained models and tools for customizing and evaluating your solutions.</a:t>
            </a:r>
          </a:p>
          <a:p>
            <a:r>
              <a:rPr lang="en-US" sz="2400" b="1" dirty="0">
                <a:latin typeface="Times New Roman" panose="02020603050405020304" pitchFamily="18" charset="0"/>
                <a:cs typeface="Times New Roman" panose="02020603050405020304" pitchFamily="18" charset="0"/>
              </a:rPr>
              <a:t>TensorFlow: </a:t>
            </a:r>
            <a:r>
              <a:rPr lang="en-US" sz="2200" dirty="0">
                <a:solidFill>
                  <a:schemeClr val="tx1">
                    <a:lumMod val="85000"/>
                  </a:schemeClr>
                </a:solidFill>
                <a:latin typeface="Times New Roman" panose="02020603050405020304" pitchFamily="18" charset="0"/>
                <a:cs typeface="Times New Roman" panose="02020603050405020304" pitchFamily="18" charset="0"/>
              </a:rPr>
              <a:t>TensorFlow is an open-source platform for creating machine learning and deep learning applications. It was developed by Google and released in 2015. TensorFlow allows you to build and train neural networks using data flow graphs, where nodes represent mathematical operations and edges represent tensors (multidimensional arrays) that flow between them. You can use TensorFlow to solve various problems such as image recognition, natural language processing, recommender systems, and more.</a:t>
            </a:r>
            <a:endParaRPr lang="en-IN" sz="2200" dirty="0">
              <a:solidFill>
                <a:schemeClr val="tx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6473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655A-AAE2-1815-8B78-EACD5232E518}"/>
              </a:ext>
            </a:extLst>
          </p:cNvPr>
          <p:cNvSpPr>
            <a:spLocks noGrp="1"/>
          </p:cNvSpPr>
          <p:nvPr>
            <p:ph type="title"/>
          </p:nvPr>
        </p:nvSpPr>
        <p:spPr>
          <a:xfrm>
            <a:off x="646111" y="452718"/>
            <a:ext cx="2716521" cy="923798"/>
          </a:xfrm>
        </p:spPr>
        <p:txBody>
          <a:bodyPr/>
          <a:lstStyle/>
          <a:p>
            <a:r>
              <a:rPr lang="en-IN" sz="4400" b="1" u="sng" dirty="0">
                <a:latin typeface="Times New Roman" panose="02020603050405020304" pitchFamily="18" charset="0"/>
                <a:cs typeface="Times New Roman" panose="02020603050405020304" pitchFamily="18" charset="0"/>
              </a:rPr>
              <a:t>Workflow</a:t>
            </a:r>
            <a:endParaRPr lang="en-IN" dirty="0"/>
          </a:p>
        </p:txBody>
      </p:sp>
      <p:pic>
        <p:nvPicPr>
          <p:cNvPr id="5" name="Content Placeholder 4">
            <a:extLst>
              <a:ext uri="{FF2B5EF4-FFF2-40B4-BE49-F238E27FC236}">
                <a16:creationId xmlns:a16="http://schemas.microsoft.com/office/drawing/2014/main" id="{EA2F53AA-BFAC-1EAE-3A87-72EE3A22EC21}"/>
              </a:ext>
            </a:extLst>
          </p:cNvPr>
          <p:cNvPicPr>
            <a:picLocks noGrp="1" noChangeAspect="1"/>
          </p:cNvPicPr>
          <p:nvPr>
            <p:ph idx="1"/>
          </p:nvPr>
        </p:nvPicPr>
        <p:blipFill>
          <a:blip r:embed="rId2"/>
          <a:stretch>
            <a:fillRect/>
          </a:stretch>
        </p:blipFill>
        <p:spPr>
          <a:xfrm>
            <a:off x="2074606" y="1376516"/>
            <a:ext cx="6902246" cy="5155120"/>
          </a:xfrm>
        </p:spPr>
      </p:pic>
    </p:spTree>
    <p:extLst>
      <p:ext uri="{BB962C8B-B14F-4D97-AF65-F5344CB8AC3E}">
        <p14:creationId xmlns:p14="http://schemas.microsoft.com/office/powerpoint/2010/main" val="2570237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3F2D-7C0B-5ECE-73AA-B4BF394148B3}"/>
              </a:ext>
            </a:extLst>
          </p:cNvPr>
          <p:cNvSpPr>
            <a:spLocks noGrp="1"/>
          </p:cNvSpPr>
          <p:nvPr>
            <p:ph type="title"/>
          </p:nvPr>
        </p:nvSpPr>
        <p:spPr>
          <a:xfrm>
            <a:off x="646112" y="452719"/>
            <a:ext cx="5892340" cy="776314"/>
          </a:xfrm>
        </p:spPr>
        <p:txBody>
          <a:bodyPr/>
          <a:lstStyle/>
          <a:p>
            <a:r>
              <a:rPr lang="en-IN" sz="4000" b="1" u="sng" dirty="0">
                <a:latin typeface="Times New Roman" panose="02020603050405020304" pitchFamily="18" charset="0"/>
                <a:cs typeface="Times New Roman" panose="02020603050405020304" pitchFamily="18" charset="0"/>
              </a:rPr>
              <a:t>Classification Algorithm</a:t>
            </a:r>
            <a:endParaRPr lang="en-IN" dirty="0"/>
          </a:p>
        </p:txBody>
      </p:sp>
      <p:sp>
        <p:nvSpPr>
          <p:cNvPr id="3" name="Content Placeholder 2">
            <a:extLst>
              <a:ext uri="{FF2B5EF4-FFF2-40B4-BE49-F238E27FC236}">
                <a16:creationId xmlns:a16="http://schemas.microsoft.com/office/drawing/2014/main" id="{2F5F70C1-E38A-CAF4-5A32-3BA872FE0CAF}"/>
              </a:ext>
            </a:extLst>
          </p:cNvPr>
          <p:cNvSpPr>
            <a:spLocks noGrp="1"/>
          </p:cNvSpPr>
          <p:nvPr>
            <p:ph idx="1"/>
          </p:nvPr>
        </p:nvSpPr>
        <p:spPr>
          <a:xfrm>
            <a:off x="646112" y="1366684"/>
            <a:ext cx="9214111" cy="4803057"/>
          </a:xfrm>
        </p:spPr>
        <p:txBody>
          <a:bodyPr/>
          <a:lstStyle/>
          <a:p>
            <a:r>
              <a:rPr lang="en-IN" sz="2200" b="1" dirty="0">
                <a:latin typeface="Times New Roman" panose="02020603050405020304" pitchFamily="18" charset="0"/>
                <a:cs typeface="Times New Roman" panose="02020603050405020304" pitchFamily="18" charset="0"/>
              </a:rPr>
              <a:t>CNN</a:t>
            </a:r>
            <a:r>
              <a:rPr lang="en-IN" b="1" dirty="0"/>
              <a:t>: </a:t>
            </a:r>
            <a:r>
              <a:rPr lang="en-US" dirty="0">
                <a:solidFill>
                  <a:schemeClr val="tx1">
                    <a:lumMod val="85000"/>
                  </a:schemeClr>
                </a:solidFill>
                <a:latin typeface="Times New Roman" panose="02020603050405020304" pitchFamily="18" charset="0"/>
                <a:cs typeface="Times New Roman" panose="02020603050405020304" pitchFamily="18" charset="0"/>
              </a:rPr>
              <a:t>CNN stands for Convolutional Neural Network, which is a type of deep learning algorithm that is particularly well-suited for image recognition and processing tasks. It is made up of multiple layers, including convolutional layers, pooling layers, and fully connected layers. The convolutional layers are the key component of a CNN, where filters are applied to the input image to extract features such as edges, textures, and shapes. The output of the convolutional layers is then passed through pooling layers, which are used to down-sample the feature maps, reducing the spatial dimensions while retaining the most important information.</a:t>
            </a:r>
          </a:p>
          <a:p>
            <a:r>
              <a:rPr lang="en-US" sz="2200" b="1" dirty="0">
                <a:latin typeface="Times New Roman" panose="02020603050405020304" pitchFamily="18" charset="0"/>
                <a:cs typeface="Times New Roman" panose="02020603050405020304" pitchFamily="18" charset="0"/>
              </a:rPr>
              <a:t>LSTM</a:t>
            </a:r>
            <a:r>
              <a:rPr lang="en-US" b="1" dirty="0">
                <a:latin typeface="Times New Roman" panose="02020603050405020304" pitchFamily="18" charset="0"/>
                <a:cs typeface="Times New Roman" panose="02020603050405020304" pitchFamily="18" charset="0"/>
              </a:rPr>
              <a:t>: </a:t>
            </a:r>
            <a:r>
              <a:rPr lang="en-US" dirty="0">
                <a:solidFill>
                  <a:schemeClr val="tx1">
                    <a:lumMod val="85000"/>
                  </a:schemeClr>
                </a:solidFill>
                <a:latin typeface="Times New Roman" panose="02020603050405020304" pitchFamily="18" charset="0"/>
                <a:cs typeface="Times New Roman" panose="02020603050405020304" pitchFamily="18" charset="0"/>
              </a:rPr>
              <a:t>An LSTM model is a type of recurrent neural network (RNN) that can process sequential data, such as text, speech, or time series. LSTM stands for Long Short-Term Memory, which refers to the memory cells and gates that are used to control the flow of information inside the network. LSTM models are able to learn long-term dependencies and avoid the vanishing gradient problem that affects standard RNNs</a:t>
            </a:r>
            <a:endParaRPr lang="en-IN" dirty="0">
              <a:solidFill>
                <a:schemeClr val="tx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8281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1581</TotalTime>
  <Words>1044</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Söhne</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Modules</vt:lpstr>
      <vt:lpstr>PowerPoint Presentation</vt:lpstr>
      <vt:lpstr>Workflow</vt:lpstr>
      <vt:lpstr>Classification Algorithm</vt:lpstr>
      <vt:lpstr>Classifier Models</vt:lpstr>
      <vt:lpstr>Final Output</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marziyaarman05@gmail.com</dc:creator>
  <cp:lastModifiedBy>Abhishek Gupta</cp:lastModifiedBy>
  <cp:revision>116</cp:revision>
  <dcterms:created xsi:type="dcterms:W3CDTF">2022-03-24T00:50:25Z</dcterms:created>
  <dcterms:modified xsi:type="dcterms:W3CDTF">2024-06-03T09:30:06Z</dcterms:modified>
</cp:coreProperties>
</file>