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9" r:id="rId1"/>
  </p:sldMasterIdLst>
  <p:notesMasterIdLst>
    <p:notesMasterId r:id="rId17"/>
  </p:notesMasterIdLst>
  <p:sldIdLst>
    <p:sldId id="298" r:id="rId2"/>
    <p:sldId id="299" r:id="rId3"/>
    <p:sldId id="300" r:id="rId4"/>
    <p:sldId id="301" r:id="rId5"/>
    <p:sldId id="302" r:id="rId6"/>
    <p:sldId id="338" r:id="rId7"/>
    <p:sldId id="340" r:id="rId8"/>
    <p:sldId id="341" r:id="rId9"/>
    <p:sldId id="348" r:id="rId10"/>
    <p:sldId id="342" r:id="rId11"/>
    <p:sldId id="346" r:id="rId12"/>
    <p:sldId id="349" r:id="rId13"/>
    <p:sldId id="343" r:id="rId14"/>
    <p:sldId id="344" r:id="rId15"/>
    <p:sldId id="3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77" autoAdjust="0"/>
  </p:normalViewPr>
  <p:slideViewPr>
    <p:cSldViewPr snapToGrid="0">
      <p:cViewPr>
        <p:scale>
          <a:sx n="58" d="100"/>
          <a:sy n="58" d="100"/>
        </p:scale>
        <p:origin x="988" y="40"/>
      </p:cViewPr>
      <p:guideLst>
        <p:guide orient="horz" pos="2160"/>
        <p:guide pos="3840"/>
      </p:guideLst>
    </p:cSldViewPr>
  </p:slideViewPr>
  <p:notesTextViewPr>
    <p:cViewPr>
      <p:scale>
        <a:sx n="1" d="1"/>
        <a:sy n="1" d="1"/>
      </p:scale>
      <p:origin x="0" y="0"/>
    </p:cViewPr>
  </p:notesTextViewPr>
  <p:sorterViewPr>
    <p:cViewPr>
      <p:scale>
        <a:sx n="66" d="100"/>
        <a:sy n="66" d="100"/>
      </p:scale>
      <p:origin x="0" y="14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430EC-7184-4E0E-BC79-C137F71C9EBF}" type="datetimeFigureOut">
              <a:rPr lang="en-IN" smtClean="0"/>
              <a:pPr/>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7F150-B8A3-4E23-94B4-B2150DD333FF}" type="slidenum">
              <a:rPr lang="en-IN" smtClean="0"/>
              <a:pPr/>
              <a:t>‹#›</a:t>
            </a:fld>
            <a:endParaRPr lang="en-IN"/>
          </a:p>
        </p:txBody>
      </p:sp>
    </p:spTree>
    <p:extLst>
      <p:ext uri="{BB962C8B-B14F-4D97-AF65-F5344CB8AC3E}">
        <p14:creationId xmlns:p14="http://schemas.microsoft.com/office/powerpoint/2010/main" val="388862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521A-0E8E-3F50-8E13-3A512BCE8F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E97510-978E-E4F7-B88A-A9EEC987B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E2A83A-8226-EA33-822A-B0E9DDEA9DD9}"/>
              </a:ext>
            </a:extLst>
          </p:cNvPr>
          <p:cNvSpPr>
            <a:spLocks noGrp="1"/>
          </p:cNvSpPr>
          <p:nvPr>
            <p:ph type="dt" sz="half" idx="10"/>
          </p:nvPr>
        </p:nvSpPr>
        <p:spPr/>
        <p:txBody>
          <a:bodyPr/>
          <a:lstStyle/>
          <a:p>
            <a:fld id="{78ABE3C1-DBE1-495D-B57B-2849774B866A}" type="datetimeFigureOut">
              <a:rPr lang="en-US" smtClean="0"/>
              <a:pPr/>
              <a:t>6/10/2024</a:t>
            </a:fld>
            <a:endParaRPr lang="en-US" dirty="0"/>
          </a:p>
        </p:txBody>
      </p:sp>
      <p:sp>
        <p:nvSpPr>
          <p:cNvPr id="5" name="Footer Placeholder 4">
            <a:extLst>
              <a:ext uri="{FF2B5EF4-FFF2-40B4-BE49-F238E27FC236}">
                <a16:creationId xmlns:a16="http://schemas.microsoft.com/office/drawing/2014/main" id="{D7F2A43F-47A7-D267-F04A-F023A9A204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6B9FAE-2FB5-3F2E-55BA-29DE40FB447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9750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18EF-079F-68A9-DFE0-8F5954EB75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5F78A1-F16E-FE50-9A50-54CC92EB68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1CC95-6684-705E-4EF3-A6DDC1C2DAED}"/>
              </a:ext>
            </a:extLst>
          </p:cNvPr>
          <p:cNvSpPr>
            <a:spLocks noGrp="1"/>
          </p:cNvSpPr>
          <p:nvPr>
            <p:ph type="dt" sz="half" idx="10"/>
          </p:nvPr>
        </p:nvSpPr>
        <p:spPr/>
        <p:txBody>
          <a:bodyPr/>
          <a:lstStyle/>
          <a:p>
            <a:fld id="{1FA3F48C-C7C6-4055-9F49-3777875E72AE}" type="datetimeFigureOut">
              <a:rPr lang="en-US" smtClean="0"/>
              <a:pPr/>
              <a:t>6/10/2024</a:t>
            </a:fld>
            <a:endParaRPr lang="en-US" dirty="0"/>
          </a:p>
        </p:txBody>
      </p:sp>
      <p:sp>
        <p:nvSpPr>
          <p:cNvPr id="5" name="Footer Placeholder 4">
            <a:extLst>
              <a:ext uri="{FF2B5EF4-FFF2-40B4-BE49-F238E27FC236}">
                <a16:creationId xmlns:a16="http://schemas.microsoft.com/office/drawing/2014/main" id="{CCD037F7-4BD0-DEFE-540B-7871493F6C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5779BB-8ABA-ACD7-E8E1-48EE0F29AA4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727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884A7-7D9B-269E-E6F9-3CF6BD4298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756E15-D1FD-2675-08E1-FFAFA14D4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FEB556-4743-6602-1C26-EA5F831D3A29}"/>
              </a:ext>
            </a:extLst>
          </p:cNvPr>
          <p:cNvSpPr>
            <a:spLocks noGrp="1"/>
          </p:cNvSpPr>
          <p:nvPr>
            <p:ph type="dt" sz="half" idx="10"/>
          </p:nvPr>
        </p:nvSpPr>
        <p:spPr/>
        <p:txBody>
          <a:bodyPr/>
          <a:lstStyle/>
          <a:p>
            <a:fld id="{6178E61D-D431-422C-9764-11DAFE33AB63}" type="datetimeFigureOut">
              <a:rPr lang="en-US" smtClean="0"/>
              <a:pPr/>
              <a:t>6/10/2024</a:t>
            </a:fld>
            <a:endParaRPr lang="en-US" dirty="0"/>
          </a:p>
        </p:txBody>
      </p:sp>
      <p:sp>
        <p:nvSpPr>
          <p:cNvPr id="5" name="Footer Placeholder 4">
            <a:extLst>
              <a:ext uri="{FF2B5EF4-FFF2-40B4-BE49-F238E27FC236}">
                <a16:creationId xmlns:a16="http://schemas.microsoft.com/office/drawing/2014/main" id="{A5A77C3D-67D7-989F-2B27-4F4506501D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8574A-9162-5BC2-922F-0EF406EC62A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667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DF99-12A8-4859-556F-1123CB1CF0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3072F5-B62D-B173-ECC4-A7EC057718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D19BF3-A765-5814-5FB5-54FC1119A288}"/>
              </a:ext>
            </a:extLst>
          </p:cNvPr>
          <p:cNvSpPr>
            <a:spLocks noGrp="1"/>
          </p:cNvSpPr>
          <p:nvPr>
            <p:ph type="dt" sz="half" idx="10"/>
          </p:nvPr>
        </p:nvSpPr>
        <p:spPr/>
        <p:txBody>
          <a:bodyPr/>
          <a:lstStyle/>
          <a:p>
            <a:fld id="{12DE42F4-6EEF-4EF7-8ED4-2208F0F89A08}" type="datetimeFigureOut">
              <a:rPr lang="en-US" smtClean="0"/>
              <a:pPr/>
              <a:t>6/10/2024</a:t>
            </a:fld>
            <a:endParaRPr lang="en-US" dirty="0"/>
          </a:p>
        </p:txBody>
      </p:sp>
      <p:sp>
        <p:nvSpPr>
          <p:cNvPr id="5" name="Footer Placeholder 4">
            <a:extLst>
              <a:ext uri="{FF2B5EF4-FFF2-40B4-BE49-F238E27FC236}">
                <a16:creationId xmlns:a16="http://schemas.microsoft.com/office/drawing/2014/main" id="{E0826FF8-7226-4570-659E-EC4C319275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083D71-7301-F330-3CA0-2CECA6AA848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518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CF5B-19F6-5C17-B447-D49807BC04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8F37F6-F4AE-5AAD-524E-57AFFE5FE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3C5870-B0C8-1455-85C3-C43E59A45272}"/>
              </a:ext>
            </a:extLst>
          </p:cNvPr>
          <p:cNvSpPr>
            <a:spLocks noGrp="1"/>
          </p:cNvSpPr>
          <p:nvPr>
            <p:ph type="dt" sz="half" idx="10"/>
          </p:nvPr>
        </p:nvSpPr>
        <p:spPr/>
        <p:txBody>
          <a:bodyPr/>
          <a:lstStyle/>
          <a:p>
            <a:fld id="{30578ACC-22D6-47C1-A373-4FD133E34F3C}" type="datetimeFigureOut">
              <a:rPr lang="en-US" smtClean="0"/>
              <a:pPr/>
              <a:t>6/10/2024</a:t>
            </a:fld>
            <a:endParaRPr lang="en-US" dirty="0"/>
          </a:p>
        </p:txBody>
      </p:sp>
      <p:sp>
        <p:nvSpPr>
          <p:cNvPr id="5" name="Footer Placeholder 4">
            <a:extLst>
              <a:ext uri="{FF2B5EF4-FFF2-40B4-BE49-F238E27FC236}">
                <a16:creationId xmlns:a16="http://schemas.microsoft.com/office/drawing/2014/main" id="{EBD072E2-CEDF-E88C-EB95-BDBEAA5DB1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2A7D87-DD30-F9CE-9BC3-641ADB1667B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071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8770-63F2-0103-6464-398743963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D757E-5F6D-951B-003A-0A3EA9C75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323509-C546-3449-DCDF-CB48D1C268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ECB343-0545-470B-DBDC-EBC35E3E55C2}"/>
              </a:ext>
            </a:extLst>
          </p:cNvPr>
          <p:cNvSpPr>
            <a:spLocks noGrp="1"/>
          </p:cNvSpPr>
          <p:nvPr>
            <p:ph type="dt" sz="half" idx="10"/>
          </p:nvPr>
        </p:nvSpPr>
        <p:spPr/>
        <p:txBody>
          <a:bodyPr/>
          <a:lstStyle/>
          <a:p>
            <a:fld id="{4E5A6C69-6797-4E8A-BF37-F2C3751466E9}" type="datetimeFigureOut">
              <a:rPr lang="en-US" smtClean="0"/>
              <a:pPr/>
              <a:t>6/10/2024</a:t>
            </a:fld>
            <a:endParaRPr lang="en-US" dirty="0"/>
          </a:p>
        </p:txBody>
      </p:sp>
      <p:sp>
        <p:nvSpPr>
          <p:cNvPr id="6" name="Footer Placeholder 5">
            <a:extLst>
              <a:ext uri="{FF2B5EF4-FFF2-40B4-BE49-F238E27FC236}">
                <a16:creationId xmlns:a16="http://schemas.microsoft.com/office/drawing/2014/main" id="{15E325E7-C828-5648-9D27-278BC3359B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628C82-4CB0-61B3-A540-8BBA69B04CE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4660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3A01-7126-E085-9736-734429C5C9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F48A9B-A49B-C839-469A-E43613ACD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26A591-76E6-9704-855D-7383220BD5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537163-79DB-D746-6B94-636647D04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338AAC-5830-F8E0-D568-F314029578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560666-D3EF-3C3D-D943-6C9D4708F933}"/>
              </a:ext>
            </a:extLst>
          </p:cNvPr>
          <p:cNvSpPr>
            <a:spLocks noGrp="1"/>
          </p:cNvSpPr>
          <p:nvPr>
            <p:ph type="dt" sz="half" idx="10"/>
          </p:nvPr>
        </p:nvSpPr>
        <p:spPr/>
        <p:txBody>
          <a:bodyPr/>
          <a:lstStyle/>
          <a:p>
            <a:fld id="{D82014A1-A632-4878-A0D3-F52BA7563730}" type="datetimeFigureOut">
              <a:rPr lang="en-US" smtClean="0"/>
              <a:pPr/>
              <a:t>6/10/2024</a:t>
            </a:fld>
            <a:endParaRPr lang="en-US" dirty="0"/>
          </a:p>
        </p:txBody>
      </p:sp>
      <p:sp>
        <p:nvSpPr>
          <p:cNvPr id="8" name="Footer Placeholder 7">
            <a:extLst>
              <a:ext uri="{FF2B5EF4-FFF2-40B4-BE49-F238E27FC236}">
                <a16:creationId xmlns:a16="http://schemas.microsoft.com/office/drawing/2014/main" id="{0D9031FE-ECB5-7CBD-DA4C-97EE0ADA9E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2B0F80B-E02F-7B57-37B8-E8614B6CA65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7002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FFE9-8B1C-A184-65F8-6AF1C4090A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2DDEBD-B792-C0A5-CD68-F8FDA62F64DC}"/>
              </a:ext>
            </a:extLst>
          </p:cNvPr>
          <p:cNvSpPr>
            <a:spLocks noGrp="1"/>
          </p:cNvSpPr>
          <p:nvPr>
            <p:ph type="dt" sz="half" idx="10"/>
          </p:nvPr>
        </p:nvSpPr>
        <p:spPr/>
        <p:txBody>
          <a:bodyPr/>
          <a:lstStyle/>
          <a:p>
            <a:fld id="{CE99F462-093F-4566-844B-4C71F2739DA5}" type="datetimeFigureOut">
              <a:rPr lang="en-US" smtClean="0"/>
              <a:pPr/>
              <a:t>6/10/2024</a:t>
            </a:fld>
            <a:endParaRPr lang="en-US" dirty="0"/>
          </a:p>
        </p:txBody>
      </p:sp>
      <p:sp>
        <p:nvSpPr>
          <p:cNvPr id="4" name="Footer Placeholder 3">
            <a:extLst>
              <a:ext uri="{FF2B5EF4-FFF2-40B4-BE49-F238E27FC236}">
                <a16:creationId xmlns:a16="http://schemas.microsoft.com/office/drawing/2014/main" id="{040B6F0A-17FB-7265-CB76-790757C322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3F6980-874B-04FA-F8A6-FF3671C0B9A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9868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9AD37-ABB9-0CC7-57AD-4D9A953A67CF}"/>
              </a:ext>
            </a:extLst>
          </p:cNvPr>
          <p:cNvSpPr>
            <a:spLocks noGrp="1"/>
          </p:cNvSpPr>
          <p:nvPr>
            <p:ph type="dt" sz="half" idx="10"/>
          </p:nvPr>
        </p:nvSpPr>
        <p:spPr/>
        <p:txBody>
          <a:bodyPr/>
          <a:lstStyle/>
          <a:p>
            <a:fld id="{3D24A7AC-904D-4781-85BA-7D10C17ED021}" type="datetimeFigureOut">
              <a:rPr lang="en-US" smtClean="0"/>
              <a:pPr/>
              <a:t>6/10/2024</a:t>
            </a:fld>
            <a:endParaRPr lang="en-US" dirty="0"/>
          </a:p>
        </p:txBody>
      </p:sp>
      <p:sp>
        <p:nvSpPr>
          <p:cNvPr id="3" name="Footer Placeholder 2">
            <a:extLst>
              <a:ext uri="{FF2B5EF4-FFF2-40B4-BE49-F238E27FC236}">
                <a16:creationId xmlns:a16="http://schemas.microsoft.com/office/drawing/2014/main" id="{DAC36324-53FD-FD9E-FEB6-9B216E129C8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93A12EB-2CF0-5A84-519F-DBD2D63DD3E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7867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3FDA-CCA5-E8FF-B081-11EF3514B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71B066-914C-BF4B-1240-50D20F52A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5EF3E1-A195-AA95-A650-81556A331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6D1BC-1268-9F76-1C63-2866864A1D39}"/>
              </a:ext>
            </a:extLst>
          </p:cNvPr>
          <p:cNvSpPr>
            <a:spLocks noGrp="1"/>
          </p:cNvSpPr>
          <p:nvPr>
            <p:ph type="dt" sz="half" idx="10"/>
          </p:nvPr>
        </p:nvSpPr>
        <p:spPr/>
        <p:txBody>
          <a:bodyPr/>
          <a:lstStyle/>
          <a:p>
            <a:fld id="{E331444B-B92B-4E27-8C94-BB93EAF5CB18}" type="datetimeFigureOut">
              <a:rPr lang="en-US" smtClean="0"/>
              <a:pPr/>
              <a:t>6/10/2024</a:t>
            </a:fld>
            <a:endParaRPr lang="en-US" dirty="0"/>
          </a:p>
        </p:txBody>
      </p:sp>
      <p:sp>
        <p:nvSpPr>
          <p:cNvPr id="6" name="Footer Placeholder 5">
            <a:extLst>
              <a:ext uri="{FF2B5EF4-FFF2-40B4-BE49-F238E27FC236}">
                <a16:creationId xmlns:a16="http://schemas.microsoft.com/office/drawing/2014/main" id="{33A07D08-B6F7-B5C8-26FC-5F44DF74B9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117B298-C893-6FFA-C1A8-359B1BDBEAF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386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2222-BCDF-CF28-B31A-588A95F3A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17602E-07EE-FAB7-B4B7-71FBA2731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582298-847F-CE7E-5C4A-F67106440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BB1E5-D7B1-079B-2DA8-39AEE24E5886}"/>
              </a:ext>
            </a:extLst>
          </p:cNvPr>
          <p:cNvSpPr>
            <a:spLocks noGrp="1"/>
          </p:cNvSpPr>
          <p:nvPr>
            <p:ph type="dt" sz="half" idx="10"/>
          </p:nvPr>
        </p:nvSpPr>
        <p:spPr/>
        <p:txBody>
          <a:bodyPr/>
          <a:lstStyle/>
          <a:p>
            <a:fld id="{363EFA5E-FA76-400D-B3DC-F0BA90E6D107}" type="datetimeFigureOut">
              <a:rPr lang="en-US" smtClean="0"/>
              <a:pPr/>
              <a:t>6/10/2024</a:t>
            </a:fld>
            <a:endParaRPr lang="en-US" dirty="0"/>
          </a:p>
        </p:txBody>
      </p:sp>
      <p:sp>
        <p:nvSpPr>
          <p:cNvPr id="6" name="Footer Placeholder 5">
            <a:extLst>
              <a:ext uri="{FF2B5EF4-FFF2-40B4-BE49-F238E27FC236}">
                <a16:creationId xmlns:a16="http://schemas.microsoft.com/office/drawing/2014/main" id="{B6BDC6F2-1843-6058-5CFC-66EAC603C8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869D9C-B30C-3CFF-61E3-8BB56BE1C64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1942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940D16-164A-19B0-8DA2-CB47FA877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FC32F7-3443-6B52-7445-AC5A1FB46A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47368D-3A70-7EDB-F8F3-864C48117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pPr/>
              <a:t>6/10/2024</a:t>
            </a:fld>
            <a:endParaRPr lang="en-US" dirty="0"/>
          </a:p>
        </p:txBody>
      </p:sp>
      <p:sp>
        <p:nvSpPr>
          <p:cNvPr id="5" name="Footer Placeholder 4">
            <a:extLst>
              <a:ext uri="{FF2B5EF4-FFF2-40B4-BE49-F238E27FC236}">
                <a16:creationId xmlns:a16="http://schemas.microsoft.com/office/drawing/2014/main" id="{38A1E23A-7AB1-1A00-8252-E49742BB8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BAFF2E8-5CEA-FD21-F969-CEE70A268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705773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jammuuniversity.i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6.xml"/><Relationship Id="rId10"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A28C02-5E65-4401-A4FC-EB721F3A62C7}"/>
              </a:ext>
            </a:extLst>
          </p:cNvPr>
          <p:cNvSpPr txBox="1"/>
          <p:nvPr/>
        </p:nvSpPr>
        <p:spPr>
          <a:xfrm flipH="1">
            <a:off x="1432329" y="4100223"/>
            <a:ext cx="9852212" cy="2523768"/>
          </a:xfrm>
          <a:prstGeom prst="rect">
            <a:avLst/>
          </a:prstGeom>
          <a:noFill/>
        </p:spPr>
        <p:txBody>
          <a:bodyPr wrap="square" rtlCol="0">
            <a:spAutoFit/>
          </a:bodyPr>
          <a:lstStyle/>
          <a:p>
            <a:pPr>
              <a:defRPr>
                <a:latin typeface="Times New Roman"/>
                <a:ea typeface="Times New Roman"/>
                <a:cs typeface="Times New Roman"/>
                <a:sym typeface="Times New Roman"/>
              </a:defRPr>
            </a:pPr>
            <a:r>
              <a:rPr lang="en-IN" sz="2400" b="1" u="sng" dirty="0">
                <a:solidFill>
                  <a:schemeClr val="tx1">
                    <a:lumMod val="85000"/>
                  </a:schemeClr>
                </a:solidFill>
                <a:latin typeface="Times New Roman" pitchFamily="18" charset="0"/>
                <a:cs typeface="Times New Roman" pitchFamily="18" charset="0"/>
              </a:rPr>
              <a:t>Presented  By :</a:t>
            </a:r>
            <a:r>
              <a:rPr lang="en-IN" sz="2400" b="1" dirty="0">
                <a:solidFill>
                  <a:schemeClr val="tx1">
                    <a:lumMod val="85000"/>
                  </a:schemeClr>
                </a:solidFill>
                <a:latin typeface="Times New Roman" pitchFamily="18" charset="0"/>
                <a:cs typeface="Times New Roman" pitchFamily="18" charset="0"/>
              </a:rPr>
              <a:t>                                                             </a:t>
            </a:r>
            <a:r>
              <a:rPr lang="en-IN" sz="2400" b="1" u="sng" dirty="0"/>
              <a:t>Supervised by:-</a:t>
            </a:r>
          </a:p>
          <a:p>
            <a:endParaRPr lang="en-IN" b="1" dirty="0">
              <a:solidFill>
                <a:schemeClr val="tx1">
                  <a:lumMod val="85000"/>
                </a:schemeClr>
              </a:solidFill>
            </a:endParaRPr>
          </a:p>
          <a:p>
            <a:r>
              <a:rPr lang="en-IN" sz="2400" b="1" dirty="0">
                <a:solidFill>
                  <a:schemeClr val="tx1">
                    <a:lumMod val="85000"/>
                  </a:schemeClr>
                </a:solidFill>
                <a:latin typeface="Times New Roman" pitchFamily="18" charset="0"/>
                <a:cs typeface="Times New Roman" pitchFamily="18" charset="0"/>
              </a:rPr>
              <a:t>Abhishek Gupta(201603001)                                      Er. Archana </a:t>
            </a:r>
            <a:r>
              <a:rPr lang="en-IN" sz="2400" b="1" dirty="0" err="1">
                <a:solidFill>
                  <a:schemeClr val="tx1">
                    <a:lumMod val="85000"/>
                  </a:schemeClr>
                </a:solidFill>
                <a:latin typeface="Times New Roman" pitchFamily="18" charset="0"/>
                <a:cs typeface="Times New Roman" pitchFamily="18" charset="0"/>
              </a:rPr>
              <a:t>Salaria</a:t>
            </a:r>
            <a:endParaRPr lang="en-IN" sz="2400" b="1" dirty="0">
              <a:solidFill>
                <a:schemeClr val="tx1">
                  <a:lumMod val="85000"/>
                </a:schemeClr>
              </a:solidFill>
              <a:latin typeface="Times New Roman" pitchFamily="18" charset="0"/>
              <a:cs typeface="Times New Roman" pitchFamily="18" charset="0"/>
            </a:endParaRPr>
          </a:p>
          <a:p>
            <a:r>
              <a:rPr lang="en-IN" sz="2400" b="1" dirty="0">
                <a:solidFill>
                  <a:schemeClr val="tx1">
                    <a:lumMod val="85000"/>
                  </a:schemeClr>
                </a:solidFill>
                <a:latin typeface="Times New Roman" pitchFamily="18" charset="0"/>
                <a:cs typeface="Times New Roman" pitchFamily="18" charset="0"/>
              </a:rPr>
              <a:t>Abhey Sharma (201603002) 			   </a:t>
            </a:r>
            <a:r>
              <a:rPr lang="en-IN" sz="2400" b="1" dirty="0"/>
              <a:t>Lecturer, CSE</a:t>
            </a:r>
            <a:endParaRPr lang="en-IN" sz="2400" b="1" dirty="0">
              <a:solidFill>
                <a:schemeClr val="tx1">
                  <a:lumMod val="85000"/>
                </a:schemeClr>
              </a:solidFill>
              <a:latin typeface="Times New Roman" pitchFamily="18" charset="0"/>
              <a:cs typeface="Times New Roman" pitchFamily="18" charset="0"/>
            </a:endParaRPr>
          </a:p>
          <a:p>
            <a:r>
              <a:rPr lang="en-IN" sz="2400" b="1" dirty="0">
                <a:solidFill>
                  <a:schemeClr val="tx1">
                    <a:lumMod val="85000"/>
                  </a:schemeClr>
                </a:solidFill>
                <a:latin typeface="Times New Roman" pitchFamily="18" charset="0"/>
                <a:cs typeface="Times New Roman" pitchFamily="18" charset="0"/>
              </a:rPr>
              <a:t>Manish Sharma(201603011)</a:t>
            </a:r>
          </a:p>
          <a:p>
            <a:r>
              <a:rPr lang="en-IN" sz="2400" b="1" dirty="0">
                <a:solidFill>
                  <a:schemeClr val="tx1">
                    <a:lumMod val="85000"/>
                  </a:schemeClr>
                </a:solidFill>
                <a:latin typeface="Times New Roman" pitchFamily="18" charset="0"/>
                <a:cs typeface="Times New Roman" pitchFamily="18" charset="0"/>
              </a:rPr>
              <a:t>Raghav Khajuria(201603016)</a:t>
            </a:r>
          </a:p>
          <a:p>
            <a:pPr algn="r"/>
            <a:r>
              <a:rPr lang="en-IN" sz="2000" b="1" dirty="0">
                <a:solidFill>
                  <a:schemeClr val="tx1">
                    <a:lumMod val="85000"/>
                  </a:schemeClr>
                </a:solidFill>
                <a:latin typeface="Times New Roman" pitchFamily="18" charset="0"/>
                <a:cs typeface="Times New Roman" pitchFamily="18" charset="0"/>
              </a:rPr>
              <a:t>                                                </a:t>
            </a:r>
            <a:endParaRPr lang="en-US" sz="2000" b="1" dirty="0">
              <a:solidFill>
                <a:schemeClr val="tx1">
                  <a:lumMod val="85000"/>
                </a:schemeClr>
              </a:solidFill>
              <a:effectLst/>
              <a:latin typeface="Times New Roman" pitchFamily="18" charset="0"/>
              <a:ea typeface="Calibri" panose="020F0502020204030204" pitchFamily="34" charset="0"/>
              <a:cs typeface="Times New Roman" pitchFamily="18" charset="0"/>
            </a:endParaRPr>
          </a:p>
        </p:txBody>
      </p:sp>
      <p:sp>
        <p:nvSpPr>
          <p:cNvPr id="5" name="TextBox 4">
            <a:extLst>
              <a:ext uri="{FF2B5EF4-FFF2-40B4-BE49-F238E27FC236}">
                <a16:creationId xmlns:a16="http://schemas.microsoft.com/office/drawing/2014/main" id="{A61B1A3B-A7D1-4F7B-835F-BFB93F7E1013}"/>
              </a:ext>
            </a:extLst>
          </p:cNvPr>
          <p:cNvSpPr txBox="1"/>
          <p:nvPr/>
        </p:nvSpPr>
        <p:spPr>
          <a:xfrm>
            <a:off x="874521" y="320353"/>
            <a:ext cx="10200911" cy="1384995"/>
          </a:xfrm>
          <a:prstGeom prst="rect">
            <a:avLst/>
          </a:prstGeom>
          <a:noFill/>
        </p:spPr>
        <p:txBody>
          <a:bodyPr wrap="square" rtlCol="0">
            <a:spAutoFit/>
          </a:bodyPr>
          <a:lstStyle/>
          <a:p>
            <a:pPr algn="ctr">
              <a:defRPr sz="6400" b="1" spc="-64">
                <a:latin typeface="Times New Roman"/>
                <a:ea typeface="Times New Roman"/>
                <a:cs typeface="Times New Roman"/>
                <a:sym typeface="Times New Roman"/>
              </a:defRPr>
            </a:pPr>
            <a:r>
              <a:rPr lang="en-US" sz="2800" dirty="0"/>
              <a:t>University Institute of Engineering and Technology</a:t>
            </a:r>
          </a:p>
          <a:p>
            <a:pPr algn="ctr">
              <a:defRPr sz="6400" b="1" spc="-64">
                <a:latin typeface="Times New Roman"/>
                <a:ea typeface="Times New Roman"/>
                <a:cs typeface="Times New Roman"/>
                <a:sym typeface="Times New Roman"/>
              </a:defRPr>
            </a:pPr>
            <a:r>
              <a:rPr lang="en-US" sz="2800" dirty="0"/>
              <a:t>University of Jammu </a:t>
            </a:r>
          </a:p>
          <a:p>
            <a:pPr algn="ctr">
              <a:defRPr sz="6400" b="1" spc="-64">
                <a:latin typeface="Times New Roman"/>
                <a:ea typeface="Times New Roman"/>
                <a:cs typeface="Times New Roman"/>
                <a:sym typeface="Times New Roman"/>
              </a:defRPr>
            </a:pPr>
            <a:r>
              <a:rPr lang="en-US" sz="2800" dirty="0"/>
              <a:t>Kathua</a:t>
            </a:r>
            <a:endParaRPr lang="en-IN" sz="2800" b="1" u="sng" dirty="0">
              <a:solidFill>
                <a:schemeClr val="tx1">
                  <a:lumMod val="8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FE02EAFD-106C-F400-0670-7D8572A87933}"/>
              </a:ext>
            </a:extLst>
          </p:cNvPr>
          <p:cNvPicPr>
            <a:picLocks noChangeAspect="1"/>
          </p:cNvPicPr>
          <p:nvPr/>
        </p:nvPicPr>
        <p:blipFill>
          <a:blip r:embed="rId2"/>
          <a:stretch>
            <a:fillRect/>
          </a:stretch>
        </p:blipFill>
        <p:spPr>
          <a:xfrm>
            <a:off x="8409662" y="2754345"/>
            <a:ext cx="885560" cy="885560"/>
          </a:xfrm>
          <a:prstGeom prst="rect">
            <a:avLst/>
          </a:prstGeom>
        </p:spPr>
      </p:pic>
      <p:pic>
        <p:nvPicPr>
          <p:cNvPr id="2" name="Image 15">
            <a:extLst>
              <a:ext uri="{FF2B5EF4-FFF2-40B4-BE49-F238E27FC236}">
                <a16:creationId xmlns:a16="http://schemas.microsoft.com/office/drawing/2014/main" id="{DE0A6CAF-5FF1-8667-EA91-7F2CF8AD8DB9}"/>
              </a:ext>
            </a:extLst>
          </p:cNvPr>
          <p:cNvPicPr>
            <a:picLocks/>
          </p:cNvPicPr>
          <p:nvPr/>
        </p:nvPicPr>
        <p:blipFill>
          <a:blip r:embed="rId3" cstate="print"/>
          <a:stretch>
            <a:fillRect/>
          </a:stretch>
        </p:blipFill>
        <p:spPr>
          <a:xfrm>
            <a:off x="452184" y="320353"/>
            <a:ext cx="1193374" cy="1243176"/>
          </a:xfrm>
          <a:prstGeom prst="rect">
            <a:avLst/>
          </a:prstGeom>
        </p:spPr>
      </p:pic>
      <p:sp>
        <p:nvSpPr>
          <p:cNvPr id="13" name="TextBox 12">
            <a:extLst>
              <a:ext uri="{FF2B5EF4-FFF2-40B4-BE49-F238E27FC236}">
                <a16:creationId xmlns:a16="http://schemas.microsoft.com/office/drawing/2014/main" id="{A7B55B0F-7E1B-0D79-0617-9D13F0BDFAA3}"/>
              </a:ext>
            </a:extLst>
          </p:cNvPr>
          <p:cNvSpPr txBox="1"/>
          <p:nvPr/>
        </p:nvSpPr>
        <p:spPr>
          <a:xfrm>
            <a:off x="3629981" y="2658516"/>
            <a:ext cx="4689988" cy="1077218"/>
          </a:xfrm>
          <a:prstGeom prst="rect">
            <a:avLst/>
          </a:prstGeom>
          <a:noFill/>
        </p:spPr>
        <p:txBody>
          <a:bodyPr wrap="square" rtlCol="0">
            <a:spAutoFit/>
          </a:bodyPr>
          <a:lstStyle/>
          <a:p>
            <a:pPr algn="ctr"/>
            <a:r>
              <a:rPr lang="en-US" sz="3200" b="1" dirty="0"/>
              <a:t> “Gesture Control System Using OpenCV”</a:t>
            </a:r>
            <a:endParaRPr lang="en-IN" sz="3200" b="1" dirty="0"/>
          </a:p>
        </p:txBody>
      </p:sp>
      <p:sp>
        <p:nvSpPr>
          <p:cNvPr id="14" name="TextBox 13">
            <a:extLst>
              <a:ext uri="{FF2B5EF4-FFF2-40B4-BE49-F238E27FC236}">
                <a16:creationId xmlns:a16="http://schemas.microsoft.com/office/drawing/2014/main" id="{C8708A8E-D227-3616-D6C9-61C5DC7E709D}"/>
              </a:ext>
            </a:extLst>
          </p:cNvPr>
          <p:cNvSpPr txBox="1"/>
          <p:nvPr/>
        </p:nvSpPr>
        <p:spPr>
          <a:xfrm>
            <a:off x="4672201" y="1983475"/>
            <a:ext cx="2605549" cy="523220"/>
          </a:xfrm>
          <a:prstGeom prst="rect">
            <a:avLst/>
          </a:prstGeom>
          <a:noFill/>
        </p:spPr>
        <p:txBody>
          <a:bodyPr wrap="square" rtlCol="0">
            <a:spAutoFit/>
          </a:bodyPr>
          <a:lstStyle/>
          <a:p>
            <a:pPr algn="ctr"/>
            <a:r>
              <a:rPr lang="en-IN" sz="2800" dirty="0"/>
              <a:t>Project </a:t>
            </a:r>
          </a:p>
        </p:txBody>
      </p:sp>
    </p:spTree>
    <p:extLst>
      <p:ext uri="{BB962C8B-B14F-4D97-AF65-F5344CB8AC3E}">
        <p14:creationId xmlns:p14="http://schemas.microsoft.com/office/powerpoint/2010/main" val="1474863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110032-5573-D7E6-9C50-AFF077C3714B}"/>
              </a:ext>
            </a:extLst>
          </p:cNvPr>
          <p:cNvPicPr>
            <a:picLocks noChangeAspect="1"/>
          </p:cNvPicPr>
          <p:nvPr/>
        </p:nvPicPr>
        <p:blipFill rotWithShape="1">
          <a:blip r:embed="rId2"/>
          <a:srcRect t="2476" b="3520"/>
          <a:stretch/>
        </p:blipFill>
        <p:spPr>
          <a:xfrm>
            <a:off x="3684537" y="149575"/>
            <a:ext cx="8366392" cy="6523230"/>
          </a:xfrm>
          <a:prstGeom prst="rect">
            <a:avLst/>
          </a:prstGeom>
        </p:spPr>
      </p:pic>
      <p:sp>
        <p:nvSpPr>
          <p:cNvPr id="9" name="Title 1">
            <a:extLst>
              <a:ext uri="{FF2B5EF4-FFF2-40B4-BE49-F238E27FC236}">
                <a16:creationId xmlns:a16="http://schemas.microsoft.com/office/drawing/2014/main" id="{4EBC985E-4247-8A40-A910-91B8B1DB1017}"/>
              </a:ext>
            </a:extLst>
          </p:cNvPr>
          <p:cNvSpPr>
            <a:spLocks noGrp="1"/>
          </p:cNvSpPr>
          <p:nvPr>
            <p:ph type="title"/>
          </p:nvPr>
        </p:nvSpPr>
        <p:spPr>
          <a:xfrm>
            <a:off x="141071" y="149575"/>
            <a:ext cx="2972520" cy="776314"/>
          </a:xfrm>
        </p:spPr>
        <p:txBody>
          <a:bodyPr/>
          <a:lstStyle/>
          <a:p>
            <a:r>
              <a:rPr lang="en-IN" sz="4000" b="1" u="sng" dirty="0">
                <a:latin typeface="Times New Roman" panose="02020603050405020304" pitchFamily="18" charset="0"/>
                <a:cs typeface="Times New Roman" panose="02020603050405020304" pitchFamily="18" charset="0"/>
              </a:rPr>
              <a:t>Workflow:</a:t>
            </a:r>
            <a:endParaRPr lang="en-IN" dirty="0"/>
          </a:p>
        </p:txBody>
      </p:sp>
      <p:sp>
        <p:nvSpPr>
          <p:cNvPr id="10" name="TextBox 9">
            <a:extLst>
              <a:ext uri="{FF2B5EF4-FFF2-40B4-BE49-F238E27FC236}">
                <a16:creationId xmlns:a16="http://schemas.microsoft.com/office/drawing/2014/main" id="{7378F774-7F73-BBD6-19E0-4332BD7AB663}"/>
              </a:ext>
            </a:extLst>
          </p:cNvPr>
          <p:cNvSpPr txBox="1"/>
          <p:nvPr/>
        </p:nvSpPr>
        <p:spPr>
          <a:xfrm>
            <a:off x="3684536" y="353066"/>
            <a:ext cx="2044931" cy="369332"/>
          </a:xfrm>
          <a:prstGeom prst="rect">
            <a:avLst/>
          </a:prstGeom>
          <a:noFill/>
        </p:spPr>
        <p:txBody>
          <a:bodyPr wrap="square" rtlCol="0">
            <a:spAutoFit/>
          </a:bodyPr>
          <a:lstStyle/>
          <a:p>
            <a:r>
              <a:rPr lang="en-IN" b="1" dirty="0">
                <a:solidFill>
                  <a:schemeClr val="bg1"/>
                </a:solidFill>
              </a:rPr>
              <a:t>	PART -1</a:t>
            </a:r>
          </a:p>
        </p:txBody>
      </p:sp>
    </p:spTree>
    <p:extLst>
      <p:ext uri="{BB962C8B-B14F-4D97-AF65-F5344CB8AC3E}">
        <p14:creationId xmlns:p14="http://schemas.microsoft.com/office/powerpoint/2010/main" val="246862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FEE1AA-9AD5-8374-1860-30B7BE8B6E7F}"/>
              </a:ext>
            </a:extLst>
          </p:cNvPr>
          <p:cNvPicPr>
            <a:picLocks noChangeAspect="1"/>
          </p:cNvPicPr>
          <p:nvPr/>
        </p:nvPicPr>
        <p:blipFill>
          <a:blip r:embed="rId2"/>
          <a:stretch>
            <a:fillRect/>
          </a:stretch>
        </p:blipFill>
        <p:spPr>
          <a:xfrm>
            <a:off x="1666753" y="101278"/>
            <a:ext cx="8402145" cy="6655443"/>
          </a:xfrm>
          <a:prstGeom prst="rect">
            <a:avLst/>
          </a:prstGeom>
        </p:spPr>
      </p:pic>
      <p:sp>
        <p:nvSpPr>
          <p:cNvPr id="5" name="TextBox 4">
            <a:extLst>
              <a:ext uri="{FF2B5EF4-FFF2-40B4-BE49-F238E27FC236}">
                <a16:creationId xmlns:a16="http://schemas.microsoft.com/office/drawing/2014/main" id="{3A81FDA2-7E6B-5DB4-57F4-C91833C431D7}"/>
              </a:ext>
            </a:extLst>
          </p:cNvPr>
          <p:cNvSpPr txBox="1"/>
          <p:nvPr/>
        </p:nvSpPr>
        <p:spPr>
          <a:xfrm>
            <a:off x="2002420" y="428263"/>
            <a:ext cx="1018572" cy="369332"/>
          </a:xfrm>
          <a:prstGeom prst="rect">
            <a:avLst/>
          </a:prstGeom>
          <a:noFill/>
        </p:spPr>
        <p:txBody>
          <a:bodyPr wrap="square" rtlCol="0">
            <a:spAutoFit/>
          </a:bodyPr>
          <a:lstStyle/>
          <a:p>
            <a:r>
              <a:rPr lang="en-IN" b="1" dirty="0">
                <a:solidFill>
                  <a:schemeClr val="bg1"/>
                </a:solidFill>
              </a:rPr>
              <a:t>PART-2</a:t>
            </a:r>
          </a:p>
        </p:txBody>
      </p:sp>
    </p:spTree>
    <p:extLst>
      <p:ext uri="{BB962C8B-B14F-4D97-AF65-F5344CB8AC3E}">
        <p14:creationId xmlns:p14="http://schemas.microsoft.com/office/powerpoint/2010/main" val="1504446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26EA05-12F5-7433-4326-D1B82E9D60F0}"/>
              </a:ext>
            </a:extLst>
          </p:cNvPr>
          <p:cNvPicPr>
            <a:picLocks noChangeAspect="1"/>
          </p:cNvPicPr>
          <p:nvPr/>
        </p:nvPicPr>
        <p:blipFill rotWithShape="1">
          <a:blip r:embed="rId2"/>
          <a:srcRect t="5862"/>
          <a:stretch/>
        </p:blipFill>
        <p:spPr>
          <a:xfrm>
            <a:off x="5525234" y="1313727"/>
            <a:ext cx="5956853" cy="4542926"/>
          </a:xfrm>
          <a:prstGeom prst="rect">
            <a:avLst/>
          </a:prstGeom>
        </p:spPr>
      </p:pic>
      <p:pic>
        <p:nvPicPr>
          <p:cNvPr id="3" name="Picture 2">
            <a:extLst>
              <a:ext uri="{FF2B5EF4-FFF2-40B4-BE49-F238E27FC236}">
                <a16:creationId xmlns:a16="http://schemas.microsoft.com/office/drawing/2014/main" id="{69437014-F2A2-4AE5-F280-D83795833D36}"/>
              </a:ext>
            </a:extLst>
          </p:cNvPr>
          <p:cNvPicPr>
            <a:picLocks noChangeAspect="1"/>
          </p:cNvPicPr>
          <p:nvPr/>
        </p:nvPicPr>
        <p:blipFill rotWithShape="1">
          <a:blip r:embed="rId3"/>
          <a:srcRect l="6606" r="7938"/>
          <a:stretch/>
        </p:blipFill>
        <p:spPr>
          <a:xfrm>
            <a:off x="162046" y="1313727"/>
            <a:ext cx="5011160" cy="4230546"/>
          </a:xfrm>
          <a:prstGeom prst="rect">
            <a:avLst/>
          </a:prstGeom>
        </p:spPr>
      </p:pic>
      <p:sp>
        <p:nvSpPr>
          <p:cNvPr id="4" name="TextBox 3">
            <a:extLst>
              <a:ext uri="{FF2B5EF4-FFF2-40B4-BE49-F238E27FC236}">
                <a16:creationId xmlns:a16="http://schemas.microsoft.com/office/drawing/2014/main" id="{EE18D4EB-E553-3551-5BD3-C3D8E944CF15}"/>
              </a:ext>
            </a:extLst>
          </p:cNvPr>
          <p:cNvSpPr txBox="1"/>
          <p:nvPr/>
        </p:nvSpPr>
        <p:spPr>
          <a:xfrm>
            <a:off x="709913" y="5747444"/>
            <a:ext cx="3711616" cy="461665"/>
          </a:xfrm>
          <a:prstGeom prst="rect">
            <a:avLst/>
          </a:prstGeom>
          <a:noFill/>
        </p:spPr>
        <p:txBody>
          <a:bodyPr wrap="square" rtlCol="0">
            <a:spAutoFit/>
          </a:bodyPr>
          <a:lstStyle/>
          <a:p>
            <a:r>
              <a:rPr lang="en-IN" sz="2400" b="1" dirty="0"/>
              <a:t>Fig: Software Created</a:t>
            </a:r>
          </a:p>
        </p:txBody>
      </p:sp>
      <p:sp>
        <p:nvSpPr>
          <p:cNvPr id="5" name="TextBox 4">
            <a:extLst>
              <a:ext uri="{FF2B5EF4-FFF2-40B4-BE49-F238E27FC236}">
                <a16:creationId xmlns:a16="http://schemas.microsoft.com/office/drawing/2014/main" id="{004A93CE-93A8-E9D5-291A-3E7D3D9BAA16}"/>
              </a:ext>
            </a:extLst>
          </p:cNvPr>
          <p:cNvSpPr txBox="1"/>
          <p:nvPr/>
        </p:nvSpPr>
        <p:spPr>
          <a:xfrm>
            <a:off x="5949387" y="6024443"/>
            <a:ext cx="5671595" cy="461665"/>
          </a:xfrm>
          <a:prstGeom prst="rect">
            <a:avLst/>
          </a:prstGeom>
          <a:noFill/>
        </p:spPr>
        <p:txBody>
          <a:bodyPr wrap="square" rtlCol="0">
            <a:spAutoFit/>
          </a:bodyPr>
          <a:lstStyle/>
          <a:p>
            <a:r>
              <a:rPr lang="en-IN" sz="2400" b="1" dirty="0"/>
              <a:t>Fig: Right Click using Hand Gesture</a:t>
            </a:r>
          </a:p>
        </p:txBody>
      </p:sp>
      <p:sp>
        <p:nvSpPr>
          <p:cNvPr id="6" name="Title 1">
            <a:extLst>
              <a:ext uri="{FF2B5EF4-FFF2-40B4-BE49-F238E27FC236}">
                <a16:creationId xmlns:a16="http://schemas.microsoft.com/office/drawing/2014/main" id="{0128274C-5721-8FF4-5F3A-2D4E54473022}"/>
              </a:ext>
            </a:extLst>
          </p:cNvPr>
          <p:cNvSpPr txBox="1">
            <a:spLocks/>
          </p:cNvSpPr>
          <p:nvPr/>
        </p:nvSpPr>
        <p:spPr>
          <a:xfrm>
            <a:off x="141071" y="149575"/>
            <a:ext cx="2972520" cy="776314"/>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u="sng" dirty="0">
                <a:latin typeface="Times New Roman" panose="02020603050405020304" pitchFamily="18" charset="0"/>
                <a:cs typeface="Times New Roman" panose="02020603050405020304" pitchFamily="18" charset="0"/>
              </a:rPr>
              <a:t>Output:</a:t>
            </a:r>
            <a:endParaRPr lang="en-IN" dirty="0"/>
          </a:p>
        </p:txBody>
      </p:sp>
    </p:spTree>
    <p:extLst>
      <p:ext uri="{BB962C8B-B14F-4D97-AF65-F5344CB8AC3E}">
        <p14:creationId xmlns:p14="http://schemas.microsoft.com/office/powerpoint/2010/main" val="1305755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562093-541A-BDA9-A388-9EBBA6395242}"/>
              </a:ext>
            </a:extLst>
          </p:cNvPr>
          <p:cNvSpPr>
            <a:spLocks noGrp="1"/>
          </p:cNvSpPr>
          <p:nvPr>
            <p:ph type="title"/>
          </p:nvPr>
        </p:nvSpPr>
        <p:spPr>
          <a:xfrm>
            <a:off x="544512" y="178398"/>
            <a:ext cx="4850120" cy="933630"/>
          </a:xfrm>
        </p:spPr>
        <p:txBody>
          <a:bodyPr/>
          <a:lstStyle/>
          <a:p>
            <a:r>
              <a:rPr lang="en-IN" sz="4400" b="1" u="sng" dirty="0">
                <a:latin typeface="Times New Roman" panose="02020603050405020304" pitchFamily="18" charset="0"/>
                <a:cs typeface="Times New Roman" panose="02020603050405020304" pitchFamily="18" charset="0"/>
              </a:rPr>
              <a:t>Applications:</a:t>
            </a:r>
            <a:endParaRPr lang="en-IN" dirty="0"/>
          </a:p>
        </p:txBody>
      </p:sp>
      <p:sp>
        <p:nvSpPr>
          <p:cNvPr id="7" name="TextBox 6">
            <a:extLst>
              <a:ext uri="{FF2B5EF4-FFF2-40B4-BE49-F238E27FC236}">
                <a16:creationId xmlns:a16="http://schemas.microsoft.com/office/drawing/2014/main" id="{B8846EF7-BD51-CB5C-F13C-A04721780E1A}"/>
              </a:ext>
            </a:extLst>
          </p:cNvPr>
          <p:cNvSpPr txBox="1"/>
          <p:nvPr/>
        </p:nvSpPr>
        <p:spPr>
          <a:xfrm>
            <a:off x="660072" y="1112028"/>
            <a:ext cx="9469120" cy="2862322"/>
          </a:xfrm>
          <a:prstGeom prst="rect">
            <a:avLst/>
          </a:prstGeom>
          <a:noFill/>
        </p:spPr>
        <p:txBody>
          <a:bodyPr wrap="square" rtlCol="0">
            <a:spAutoFit/>
          </a:bodyPr>
          <a:lstStyle/>
          <a:p>
            <a:r>
              <a:rPr lang="en-US" b="1" i="1" dirty="0"/>
              <a:t>1. </a:t>
            </a:r>
            <a:r>
              <a:rPr lang="en-IN" b="1" i="1" dirty="0"/>
              <a:t>Education and Business</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Interactive Presentations</a:t>
            </a:r>
          </a:p>
          <a:p>
            <a:pPr marL="742950" lvl="1" indent="-285750">
              <a:buFont typeface="Arial" panose="020B0604020202020204" pitchFamily="34" charset="0"/>
              <a:buChar char="•"/>
            </a:pPr>
            <a:r>
              <a:rPr lang="en-IN" dirty="0"/>
              <a:t>Multimedia Control</a:t>
            </a:r>
          </a:p>
          <a:p>
            <a:pPr marL="742950" lvl="1" indent="-285750">
              <a:buFont typeface="Arial" panose="020B0604020202020204" pitchFamily="34" charset="0"/>
              <a:buChar char="•"/>
            </a:pPr>
            <a:r>
              <a:rPr lang="en-IN" dirty="0"/>
              <a:t>Accessibility</a:t>
            </a:r>
          </a:p>
          <a:p>
            <a:pPr marL="742950" lvl="1" indent="-285750">
              <a:buFont typeface="Arial" panose="020B0604020202020204" pitchFamily="34" charset="0"/>
              <a:buChar char="•"/>
            </a:pPr>
            <a:r>
              <a:rPr lang="en-IN" dirty="0"/>
              <a:t>Enhanced Mobility</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8" name="TextBox 7">
            <a:extLst>
              <a:ext uri="{FF2B5EF4-FFF2-40B4-BE49-F238E27FC236}">
                <a16:creationId xmlns:a16="http://schemas.microsoft.com/office/drawing/2014/main" id="{574C3AEE-49E2-13D3-2145-1E2646581930}"/>
              </a:ext>
            </a:extLst>
          </p:cNvPr>
          <p:cNvSpPr txBox="1"/>
          <p:nvPr/>
        </p:nvSpPr>
        <p:spPr>
          <a:xfrm>
            <a:off x="660072" y="2887682"/>
            <a:ext cx="9519920" cy="3970318"/>
          </a:xfrm>
          <a:prstGeom prst="rect">
            <a:avLst/>
          </a:prstGeom>
          <a:noFill/>
        </p:spPr>
        <p:txBody>
          <a:bodyPr wrap="square" rtlCol="0">
            <a:spAutoFit/>
          </a:bodyPr>
          <a:lstStyle/>
          <a:p>
            <a:r>
              <a:rPr lang="en-US" b="1" dirty="0"/>
              <a:t>2. Healthcare</a:t>
            </a:r>
            <a:r>
              <a:rPr lang="en-US" dirty="0"/>
              <a:t> </a:t>
            </a:r>
          </a:p>
          <a:p>
            <a:endParaRPr lang="en-US" dirty="0"/>
          </a:p>
          <a:p>
            <a:r>
              <a:rPr lang="en-US" dirty="0"/>
              <a:t>Gesture control can be utilized in medical simulations and training programs to simulate surgical procedures, manipulate medical images, and interact with virtual patient data.</a:t>
            </a:r>
          </a:p>
          <a:p>
            <a:endParaRPr lang="en-US" dirty="0"/>
          </a:p>
          <a:p>
            <a:r>
              <a:rPr lang="en-US" dirty="0"/>
              <a:t>3. </a:t>
            </a:r>
            <a:r>
              <a:rPr lang="en-US" b="1" dirty="0"/>
              <a:t>Gaming and Entertainment</a:t>
            </a:r>
          </a:p>
          <a:p>
            <a:endParaRPr lang="en-US" b="1" dirty="0"/>
          </a:p>
          <a:p>
            <a:r>
              <a:rPr lang="en-US" dirty="0"/>
              <a:t>Gesture control can enhance gaming experiences by allowing players to interact with games using natural hand movements, gestures, and motions. Gesture control can enable users to interact with virtual environments, manipulate objects, and engage in immersive experiences without the need for physical controllers.</a:t>
            </a:r>
          </a:p>
          <a:p>
            <a:endParaRPr lang="en-US" dirty="0"/>
          </a:p>
          <a:p>
            <a:endParaRPr lang="en-IN" dirty="0"/>
          </a:p>
        </p:txBody>
      </p:sp>
    </p:spTree>
    <p:extLst>
      <p:ext uri="{BB962C8B-B14F-4D97-AF65-F5344CB8AC3E}">
        <p14:creationId xmlns:p14="http://schemas.microsoft.com/office/powerpoint/2010/main" val="873599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7324-A814-6278-7916-983EB74C7A2E}"/>
              </a:ext>
            </a:extLst>
          </p:cNvPr>
          <p:cNvSpPr>
            <a:spLocks noGrp="1"/>
          </p:cNvSpPr>
          <p:nvPr>
            <p:ph type="title"/>
          </p:nvPr>
        </p:nvSpPr>
        <p:spPr>
          <a:xfrm>
            <a:off x="625792" y="117952"/>
            <a:ext cx="6807396" cy="840678"/>
          </a:xfrm>
        </p:spPr>
        <p:txBody>
          <a:bodyPr/>
          <a:lstStyle/>
          <a:p>
            <a:r>
              <a:rPr lang="en-IN" sz="4000" b="1" u="sng" dirty="0">
                <a:latin typeface="Times New Roman" panose="02020603050405020304" pitchFamily="18" charset="0"/>
                <a:cs typeface="Times New Roman" panose="02020603050405020304" pitchFamily="18" charset="0"/>
              </a:rPr>
              <a:t>Challenges:</a:t>
            </a:r>
            <a:endParaRPr lang="en-IN" dirty="0"/>
          </a:p>
        </p:txBody>
      </p:sp>
      <p:sp>
        <p:nvSpPr>
          <p:cNvPr id="6" name="TextBox 5">
            <a:extLst>
              <a:ext uri="{FF2B5EF4-FFF2-40B4-BE49-F238E27FC236}">
                <a16:creationId xmlns:a16="http://schemas.microsoft.com/office/drawing/2014/main" id="{F4F496B9-7F3C-E3F9-B7E4-27171EAFA4CD}"/>
              </a:ext>
            </a:extLst>
          </p:cNvPr>
          <p:cNvSpPr txBox="1"/>
          <p:nvPr/>
        </p:nvSpPr>
        <p:spPr>
          <a:xfrm>
            <a:off x="625791" y="958630"/>
            <a:ext cx="9865360" cy="2400657"/>
          </a:xfrm>
          <a:prstGeom prst="rect">
            <a:avLst/>
          </a:prstGeom>
          <a:noFill/>
        </p:spPr>
        <p:txBody>
          <a:bodyPr wrap="square" rtlCol="0">
            <a:spAutoFit/>
          </a:bodyPr>
          <a:lstStyle/>
          <a:p>
            <a:r>
              <a:rPr lang="en-US" sz="2000" b="1" i="1" dirty="0"/>
              <a:t>Hand Detection Accuracy</a:t>
            </a:r>
            <a:r>
              <a:rPr lang="en-US" sz="2000" dirty="0"/>
              <a:t>:</a:t>
            </a:r>
            <a:r>
              <a:rPr lang="en-US" dirty="0"/>
              <a:t> Precise detection is challenged by lighting, hand sizes, and occlusions, needing advanced algorithms and tuning.</a:t>
            </a:r>
          </a:p>
          <a:p>
            <a:endParaRPr lang="en-US" dirty="0"/>
          </a:p>
          <a:p>
            <a:r>
              <a:rPr lang="en-US" sz="2000" b="1" i="1" dirty="0"/>
              <a:t>Real-time Responsiveness</a:t>
            </a:r>
            <a:r>
              <a:rPr lang="en-US" sz="2000" dirty="0"/>
              <a:t>:</a:t>
            </a:r>
            <a:r>
              <a:rPr lang="en-US" dirty="0"/>
              <a:t> Ensuring low-latency hand-to-mouse translation is difficult with intensive image processing and gesture recognition.</a:t>
            </a:r>
          </a:p>
          <a:p>
            <a:endParaRPr lang="en-US" dirty="0"/>
          </a:p>
          <a:p>
            <a:r>
              <a:rPr lang="en-US" sz="2000" b="1" i="1" dirty="0"/>
              <a:t>Limitation to Specific Presentation File</a:t>
            </a:r>
            <a:r>
              <a:rPr lang="en-US" dirty="0"/>
              <a:t>: Storing the presentation file in the program directory limits flexibility and can cause errors.</a:t>
            </a:r>
            <a:endParaRPr lang="en-IN" dirty="0"/>
          </a:p>
        </p:txBody>
      </p:sp>
      <p:sp>
        <p:nvSpPr>
          <p:cNvPr id="5" name="Title 1">
            <a:extLst>
              <a:ext uri="{FF2B5EF4-FFF2-40B4-BE49-F238E27FC236}">
                <a16:creationId xmlns:a16="http://schemas.microsoft.com/office/drawing/2014/main" id="{508DFE4E-CC7A-7DC3-33BD-22002BC18542}"/>
              </a:ext>
            </a:extLst>
          </p:cNvPr>
          <p:cNvSpPr txBox="1">
            <a:spLocks/>
          </p:cNvSpPr>
          <p:nvPr/>
        </p:nvSpPr>
        <p:spPr>
          <a:xfrm>
            <a:off x="625791" y="3310193"/>
            <a:ext cx="3668417" cy="84067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u="sng" dirty="0">
                <a:latin typeface="Times New Roman" panose="02020603050405020304" pitchFamily="18" charset="0"/>
                <a:cs typeface="Times New Roman" panose="02020603050405020304" pitchFamily="18" charset="0"/>
              </a:rPr>
              <a:t>Future Scope:</a:t>
            </a:r>
            <a:endParaRPr lang="en-IN" dirty="0"/>
          </a:p>
        </p:txBody>
      </p:sp>
      <p:sp>
        <p:nvSpPr>
          <p:cNvPr id="7" name="TextBox 6">
            <a:extLst>
              <a:ext uri="{FF2B5EF4-FFF2-40B4-BE49-F238E27FC236}">
                <a16:creationId xmlns:a16="http://schemas.microsoft.com/office/drawing/2014/main" id="{F62A070D-5CE3-0001-452C-FAB4196E39F7}"/>
              </a:ext>
            </a:extLst>
          </p:cNvPr>
          <p:cNvSpPr txBox="1"/>
          <p:nvPr/>
        </p:nvSpPr>
        <p:spPr>
          <a:xfrm>
            <a:off x="625791" y="4101777"/>
            <a:ext cx="10184963" cy="2400657"/>
          </a:xfrm>
          <a:prstGeom prst="rect">
            <a:avLst/>
          </a:prstGeom>
          <a:noFill/>
        </p:spPr>
        <p:txBody>
          <a:bodyPr wrap="square" rtlCol="0">
            <a:spAutoFit/>
          </a:bodyPr>
          <a:lstStyle/>
          <a:p>
            <a:r>
              <a:rPr lang="en-US" sz="2000" b="1" i="1" dirty="0"/>
              <a:t>Improved Accuracy and Speed</a:t>
            </a:r>
            <a:r>
              <a:rPr lang="en-US" b="1" i="1" dirty="0"/>
              <a:t>: </a:t>
            </a:r>
            <a:r>
              <a:rPr lang="en-US" dirty="0"/>
              <a:t>Advanced machine learning models and GPU acceleration boost hand detection accuracy and gesture recognition speed.</a:t>
            </a:r>
          </a:p>
          <a:p>
            <a:endParaRPr lang="en-US" dirty="0"/>
          </a:p>
          <a:p>
            <a:r>
              <a:rPr lang="en-US" sz="2000" b="1" i="1" dirty="0"/>
              <a:t>Multi-Hand Support:</a:t>
            </a:r>
            <a:r>
              <a:rPr lang="en-US" dirty="0"/>
              <a:t> Dual hand tracking allows for simultaneous recognition of gestures from both hands, enabling more complex interactions.</a:t>
            </a:r>
          </a:p>
          <a:p>
            <a:endParaRPr lang="en-US" dirty="0"/>
          </a:p>
          <a:p>
            <a:r>
              <a:rPr lang="en-US" sz="2000" b="1" i="1" dirty="0"/>
              <a:t>Integration with More Applications</a:t>
            </a:r>
            <a:r>
              <a:rPr lang="en-US" dirty="0"/>
              <a:t>: Extending control to various applications and developing APIs enhances versatility and usability.</a:t>
            </a:r>
            <a:endParaRPr lang="en-IN" dirty="0"/>
          </a:p>
        </p:txBody>
      </p:sp>
    </p:spTree>
    <p:extLst>
      <p:ext uri="{BB962C8B-B14F-4D97-AF65-F5344CB8AC3E}">
        <p14:creationId xmlns:p14="http://schemas.microsoft.com/office/powerpoint/2010/main" val="4054595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BF6754-2657-4940-AF3B-424A4EFA44D1}"/>
              </a:ext>
            </a:extLst>
          </p:cNvPr>
          <p:cNvSpPr txBox="1"/>
          <p:nvPr/>
        </p:nvSpPr>
        <p:spPr>
          <a:xfrm>
            <a:off x="2236424" y="4221994"/>
            <a:ext cx="6736322" cy="1200329"/>
          </a:xfrm>
          <a:prstGeom prst="rect">
            <a:avLst/>
          </a:prstGeom>
          <a:noFill/>
        </p:spPr>
        <p:txBody>
          <a:bodyPr wrap="square" rtlCol="0">
            <a:spAutoFit/>
          </a:bodyPr>
          <a:lstStyle/>
          <a:p>
            <a:pPr algn="ctr"/>
            <a:r>
              <a:rPr lang="en-IN" sz="7200" b="1" dirty="0">
                <a:latin typeface="Times New Roman" pitchFamily="18" charset="0"/>
                <a:cs typeface="Times New Roman" pitchFamily="18" charset="0"/>
              </a:rPr>
              <a:t>  Thank You</a:t>
            </a:r>
          </a:p>
        </p:txBody>
      </p:sp>
      <p:pic>
        <p:nvPicPr>
          <p:cNvPr id="3" name="Picture 2" descr="Picture1.png">
            <a:hlinkClick r:id="rId2"/>
          </p:cNvPr>
          <p:cNvPicPr>
            <a:picLocks noChangeAspect="1"/>
          </p:cNvPicPr>
          <p:nvPr/>
        </p:nvPicPr>
        <p:blipFill>
          <a:blip r:embed="rId3" cstate="print"/>
          <a:stretch>
            <a:fillRect/>
          </a:stretch>
        </p:blipFill>
        <p:spPr>
          <a:xfrm>
            <a:off x="4449376" y="1157287"/>
            <a:ext cx="2435997" cy="2772000"/>
          </a:xfrm>
          <a:prstGeom prst="rect">
            <a:avLst/>
          </a:prstGeom>
          <a:effectLst>
            <a:outerShdw blurRad="152400" dist="88900" dir="5400000" sx="101000" sy="101000" algn="ctr" rotWithShape="0">
              <a:srgbClr val="000000">
                <a:alpha val="66000"/>
              </a:srgbClr>
            </a:outerShdw>
          </a:effectLst>
        </p:spPr>
      </p:pic>
    </p:spTree>
    <p:extLst>
      <p:ext uri="{BB962C8B-B14F-4D97-AF65-F5344CB8AC3E}">
        <p14:creationId xmlns:p14="http://schemas.microsoft.com/office/powerpoint/2010/main" val="818678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8F1B1C-BC77-4AC2-A2B5-88325A1DE1D1}"/>
              </a:ext>
            </a:extLst>
          </p:cNvPr>
          <p:cNvSpPr/>
          <p:nvPr/>
        </p:nvSpPr>
        <p:spPr>
          <a:xfrm>
            <a:off x="1288872" y="246091"/>
            <a:ext cx="2005677" cy="646331"/>
          </a:xfrm>
          <a:prstGeom prst="rect">
            <a:avLst/>
          </a:prstGeom>
          <a:noFill/>
        </p:spPr>
        <p:txBody>
          <a:bodyPr wrap="none" lIns="91440" tIns="45720" rIns="91440" bIns="45720">
            <a:spAutoFit/>
          </a:bodyPr>
          <a:lstStyle/>
          <a:p>
            <a:pPr algn="ctr"/>
            <a:r>
              <a:rPr lang="en-US" sz="3600" b="1" u="sng" spc="50" dirty="0">
                <a:ln w="0"/>
                <a:effectLst>
                  <a:innerShdw blurRad="63500" dist="50800" dir="13500000">
                    <a:srgbClr val="000000">
                      <a:alpha val="50000"/>
                    </a:srgbClr>
                  </a:innerShdw>
                </a:effectLst>
                <a:latin typeface="Times New Roman" pitchFamily="18" charset="0"/>
                <a:cs typeface="Times New Roman" pitchFamily="18" charset="0"/>
              </a:rPr>
              <a:t>Contents</a:t>
            </a:r>
          </a:p>
        </p:txBody>
      </p:sp>
      <p:sp>
        <p:nvSpPr>
          <p:cNvPr id="7" name="TextBox 6">
            <a:extLst>
              <a:ext uri="{FF2B5EF4-FFF2-40B4-BE49-F238E27FC236}">
                <a16:creationId xmlns:a16="http://schemas.microsoft.com/office/drawing/2014/main" id="{4D4EF495-9B16-42E9-B198-5B778CA69FF9}"/>
              </a:ext>
            </a:extLst>
          </p:cNvPr>
          <p:cNvSpPr txBox="1"/>
          <p:nvPr/>
        </p:nvSpPr>
        <p:spPr>
          <a:xfrm>
            <a:off x="1288872" y="1074245"/>
            <a:ext cx="5378146"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400" dirty="0">
                <a:latin typeface="Times New Roman" pitchFamily="18" charset="0"/>
                <a:cs typeface="Times New Roman" pitchFamily="18" charset="0"/>
                <a:hlinkClick r:id="rId2" action="ppaction://hlinksldjump"/>
              </a:rPr>
              <a:t>Introduction</a:t>
            </a:r>
            <a:endParaRPr lang="en-IN" sz="24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
            </a:pPr>
            <a:r>
              <a:rPr lang="en-IN" sz="2400" dirty="0">
                <a:latin typeface="Times New Roman" pitchFamily="18" charset="0"/>
                <a:cs typeface="Times New Roman" pitchFamily="18" charset="0"/>
                <a:hlinkClick r:id="rId3" action="ppaction://hlinksldjump"/>
              </a:rPr>
              <a:t>Objectives</a:t>
            </a:r>
            <a:endParaRPr lang="en-IN" sz="2400" dirty="0">
              <a:latin typeface="Times New Roman" pitchFamily="18" charset="0"/>
              <a:cs typeface="Times New Roman" pitchFamily="18" charset="0"/>
            </a:endParaRPr>
          </a:p>
          <a:p>
            <a:pPr marL="342900" indent="-342900">
              <a:lnSpc>
                <a:spcPct val="150000"/>
              </a:lnSpc>
              <a:buFont typeface="Wingdings" panose="05000000000000000000" pitchFamily="2" charset="2"/>
              <a:buChar char="§"/>
            </a:pPr>
            <a:r>
              <a:rPr lang="en-IN" sz="2400" dirty="0">
                <a:latin typeface="Times New Roman" pitchFamily="18" charset="0"/>
                <a:cs typeface="Times New Roman" pitchFamily="18" charset="0"/>
                <a:hlinkClick r:id="rId4" action="ppaction://hlinksldjump"/>
              </a:rPr>
              <a:t>Why?</a:t>
            </a:r>
            <a:endParaRPr lang="en-IN" sz="24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
            </a:pPr>
            <a:r>
              <a:rPr lang="en-IN" sz="2400" dirty="0">
                <a:latin typeface="Times New Roman" pitchFamily="18" charset="0"/>
                <a:cs typeface="Times New Roman" pitchFamily="18" charset="0"/>
                <a:hlinkClick r:id="rId5" action="ppaction://hlinksldjump"/>
              </a:rPr>
              <a:t>Technologies Used</a:t>
            </a:r>
            <a:endParaRPr lang="en-IN" sz="24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
            </a:pPr>
            <a:r>
              <a:rPr lang="en-IN" sz="2400" dirty="0">
                <a:latin typeface="Times New Roman" pitchFamily="18" charset="0"/>
                <a:cs typeface="Times New Roman" pitchFamily="18" charset="0"/>
                <a:hlinkClick r:id="rId6" action="ppaction://hlinksldjump"/>
              </a:rPr>
              <a:t>Modules Created</a:t>
            </a:r>
            <a:endParaRPr lang="en-IN" sz="24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
            </a:pPr>
            <a:r>
              <a:rPr lang="en-IN" sz="2400" dirty="0">
                <a:latin typeface="Times New Roman" pitchFamily="18" charset="0"/>
                <a:cs typeface="Times New Roman" pitchFamily="18" charset="0"/>
                <a:hlinkClick r:id="rId7" action="ppaction://hlinksldjump"/>
              </a:rPr>
              <a:t>Workflow</a:t>
            </a:r>
            <a:endParaRPr lang="en-IN" sz="24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
            </a:pPr>
            <a:r>
              <a:rPr lang="en-IN" sz="2400" dirty="0">
                <a:latin typeface="Times New Roman" pitchFamily="18" charset="0"/>
                <a:cs typeface="Times New Roman" pitchFamily="18" charset="0"/>
                <a:hlinkClick r:id="rId8" action="ppaction://hlinksldjump"/>
              </a:rPr>
              <a:t>Output</a:t>
            </a:r>
            <a:endParaRPr lang="en-IN" sz="24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
            </a:pPr>
            <a:r>
              <a:rPr lang="en-IN" sz="2400" dirty="0">
                <a:latin typeface="Times New Roman" pitchFamily="18" charset="0"/>
                <a:cs typeface="Times New Roman" pitchFamily="18" charset="0"/>
                <a:hlinkClick r:id="rId9" action="ppaction://hlinksldjump"/>
              </a:rPr>
              <a:t>Applications</a:t>
            </a:r>
            <a:endParaRPr lang="en-IN" sz="24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
            </a:pPr>
            <a:r>
              <a:rPr lang="en-IN" sz="2400" dirty="0">
                <a:latin typeface="Times New Roman" pitchFamily="18" charset="0"/>
                <a:cs typeface="Times New Roman" pitchFamily="18" charset="0"/>
                <a:hlinkClick r:id="rId10" action="ppaction://hlinksldjump"/>
              </a:rPr>
              <a:t>Challenges and Future Scope</a:t>
            </a: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350673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9C75CD-D90D-4029-AC5B-05B19E4D3D54}"/>
              </a:ext>
            </a:extLst>
          </p:cNvPr>
          <p:cNvSpPr txBox="1"/>
          <p:nvPr/>
        </p:nvSpPr>
        <p:spPr>
          <a:xfrm>
            <a:off x="200272" y="248405"/>
            <a:ext cx="10802469" cy="1508105"/>
          </a:xfrm>
          <a:prstGeom prst="rect">
            <a:avLst/>
          </a:prstGeom>
          <a:noFill/>
        </p:spPr>
        <p:txBody>
          <a:bodyPr wrap="square" rtlCol="0">
            <a:spAutoFit/>
          </a:bodyPr>
          <a:lstStyle/>
          <a:p>
            <a:r>
              <a:rPr lang="en-IN" sz="3200" b="1" dirty="0">
                <a:solidFill>
                  <a:srgbClr val="7030A0"/>
                </a:solidFill>
                <a:latin typeface="Times New Roman" pitchFamily="18" charset="0"/>
                <a:cs typeface="Times New Roman" pitchFamily="18" charset="0"/>
              </a:rPr>
              <a:t>     </a:t>
            </a:r>
            <a:r>
              <a:rPr lang="en-IN" sz="3600" b="1" u="sng" dirty="0">
                <a:solidFill>
                  <a:schemeClr val="tx1">
                    <a:lumMod val="85000"/>
                  </a:schemeClr>
                </a:solidFill>
                <a:latin typeface="Times New Roman" pitchFamily="18" charset="0"/>
                <a:cs typeface="Times New Roman" pitchFamily="18" charset="0"/>
              </a:rPr>
              <a:t>Introduction</a:t>
            </a:r>
            <a:r>
              <a:rPr lang="en-IN" sz="3200" b="1" u="sng" dirty="0">
                <a:solidFill>
                  <a:schemeClr val="tx1">
                    <a:lumMod val="85000"/>
                  </a:schemeClr>
                </a:solidFill>
                <a:latin typeface="Times New Roman" pitchFamily="18" charset="0"/>
                <a:cs typeface="Times New Roman" pitchFamily="18" charset="0"/>
              </a:rPr>
              <a:t>:</a:t>
            </a:r>
          </a:p>
          <a:p>
            <a:endParaRPr lang="en-IN" sz="32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C5C0AED-484C-70D1-BDBB-75C122CB3236}"/>
              </a:ext>
            </a:extLst>
          </p:cNvPr>
          <p:cNvSpPr txBox="1"/>
          <p:nvPr/>
        </p:nvSpPr>
        <p:spPr>
          <a:xfrm>
            <a:off x="705041" y="1120444"/>
            <a:ext cx="9635613" cy="5355312"/>
          </a:xfrm>
          <a:prstGeom prst="rect">
            <a:avLst/>
          </a:prstGeom>
          <a:noFill/>
        </p:spPr>
        <p:txBody>
          <a:bodyPr wrap="square" rtlCol="0">
            <a:spAutoFit/>
          </a:bodyPr>
          <a:lstStyle/>
          <a:p>
            <a:r>
              <a:rPr lang="en-US" b="1" i="1" dirty="0"/>
              <a:t>What is Gesture Control?</a:t>
            </a:r>
          </a:p>
          <a:p>
            <a:endParaRPr lang="en-US" dirty="0"/>
          </a:p>
          <a:p>
            <a:r>
              <a:rPr lang="en-US" dirty="0"/>
              <a:t>Gesture control refers to using hand and body movements to interact with digital devices without physically touching them.</a:t>
            </a:r>
          </a:p>
          <a:p>
            <a:endParaRPr lang="en-US" dirty="0"/>
          </a:p>
          <a:p>
            <a:r>
              <a:rPr lang="en-US" b="1" i="1" dirty="0"/>
              <a:t>Why is it Important?</a:t>
            </a:r>
          </a:p>
          <a:p>
            <a:endParaRPr lang="en-US" dirty="0"/>
          </a:p>
          <a:p>
            <a:pPr marL="285750" indent="-285750">
              <a:buFont typeface="Arial" panose="020B0604020202020204" pitchFamily="34" charset="0"/>
              <a:buChar char="•"/>
            </a:pPr>
            <a:r>
              <a:rPr lang="en-US" dirty="0"/>
              <a:t>Enhances user experience by providing a more natural and intuitive way to control devices.</a:t>
            </a:r>
          </a:p>
          <a:p>
            <a:pPr marL="285750" indent="-285750">
              <a:buFont typeface="Arial" panose="020B0604020202020204" pitchFamily="34" charset="0"/>
              <a:buChar char="•"/>
            </a:pPr>
            <a:r>
              <a:rPr lang="en-US" dirty="0"/>
              <a:t>Useful in various fields like gaming, presentations, robotics, and accessibility for individuals with disabilities.</a:t>
            </a:r>
          </a:p>
          <a:p>
            <a:pPr marL="285750" indent="-285750">
              <a:buFont typeface="Arial" panose="020B0604020202020204" pitchFamily="34" charset="0"/>
              <a:buChar char="•"/>
            </a:pPr>
            <a:endParaRPr lang="en-US" dirty="0"/>
          </a:p>
          <a:p>
            <a:r>
              <a:rPr lang="en-US" b="1" i="1" dirty="0"/>
              <a:t>About the Project:</a:t>
            </a:r>
          </a:p>
          <a:p>
            <a:endParaRPr lang="en-US" dirty="0"/>
          </a:p>
          <a:p>
            <a:pPr marL="285750" indent="-285750">
              <a:buFont typeface="Arial" panose="020B0604020202020204" pitchFamily="34" charset="0"/>
              <a:buChar char="•"/>
            </a:pPr>
            <a:r>
              <a:rPr lang="en-US" dirty="0"/>
              <a:t>Our project is a Gesture Control System.</a:t>
            </a:r>
          </a:p>
          <a:p>
            <a:pPr marL="285750" indent="-285750">
              <a:buFont typeface="Arial" panose="020B0604020202020204" pitchFamily="34" charset="0"/>
              <a:buChar char="•"/>
            </a:pPr>
            <a:r>
              <a:rPr lang="en-US" dirty="0"/>
              <a:t>It uses a webcam to track hand movements.</a:t>
            </a:r>
          </a:p>
          <a:p>
            <a:pPr marL="285750" indent="-285750">
              <a:buFont typeface="Arial" panose="020B0604020202020204" pitchFamily="34" charset="0"/>
              <a:buChar char="•"/>
            </a:pPr>
            <a:r>
              <a:rPr lang="en-US" dirty="0"/>
              <a:t>The system recognizes specific gestures to control computer applications.</a:t>
            </a:r>
          </a:p>
          <a:p>
            <a:pPr marL="285750" indent="-285750">
              <a:buFont typeface="Arial" panose="020B0604020202020204" pitchFamily="34" charset="0"/>
              <a:buChar char="•"/>
            </a:pPr>
            <a:r>
              <a:rPr lang="en-US" dirty="0"/>
              <a:t>We integrated it with PowerPoint for controlling presentations using hand gestures.</a:t>
            </a:r>
          </a:p>
          <a:p>
            <a:pPr marL="285750" indent="-285750">
              <a:buFont typeface="Arial" panose="020B0604020202020204" pitchFamily="34" charset="0"/>
              <a:buChar char="•"/>
            </a:pPr>
            <a:r>
              <a:rPr lang="en-US" dirty="0"/>
              <a:t>Our project uses Python and its libraries.</a:t>
            </a:r>
            <a:endParaRPr lang="en-IN" dirty="0"/>
          </a:p>
        </p:txBody>
      </p:sp>
    </p:spTree>
    <p:extLst>
      <p:ext uri="{BB962C8B-B14F-4D97-AF65-F5344CB8AC3E}">
        <p14:creationId xmlns:p14="http://schemas.microsoft.com/office/powerpoint/2010/main" val="1415120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016C2-8EE7-47F4-BBB9-2741A8ED5913}"/>
              </a:ext>
            </a:extLst>
          </p:cNvPr>
          <p:cNvSpPr txBox="1"/>
          <p:nvPr/>
        </p:nvSpPr>
        <p:spPr>
          <a:xfrm>
            <a:off x="622965" y="311583"/>
            <a:ext cx="3882669" cy="646331"/>
          </a:xfrm>
          <a:prstGeom prst="rect">
            <a:avLst/>
          </a:prstGeom>
          <a:noFill/>
        </p:spPr>
        <p:txBody>
          <a:bodyPr wrap="square" rtlCol="0">
            <a:spAutoFit/>
          </a:bodyPr>
          <a:lstStyle/>
          <a:p>
            <a:r>
              <a:rPr lang="en-IN" sz="3600" b="1" u="sng" dirty="0">
                <a:solidFill>
                  <a:schemeClr val="tx1">
                    <a:lumMod val="85000"/>
                  </a:schemeClr>
                </a:solidFill>
                <a:latin typeface="Times New Roman" pitchFamily="18" charset="0"/>
                <a:cs typeface="Times New Roman" pitchFamily="18" charset="0"/>
              </a:rPr>
              <a:t>Objectives:</a:t>
            </a:r>
          </a:p>
        </p:txBody>
      </p:sp>
      <p:sp>
        <p:nvSpPr>
          <p:cNvPr id="5" name="Rectangle 4"/>
          <p:cNvSpPr/>
          <p:nvPr/>
        </p:nvSpPr>
        <p:spPr>
          <a:xfrm>
            <a:off x="8594245" y="-243533"/>
            <a:ext cx="394660" cy="461665"/>
          </a:xfrm>
          <a:prstGeom prst="rect">
            <a:avLst/>
          </a:prstGeom>
        </p:spPr>
        <p:txBody>
          <a:bodyPr wrap="none">
            <a:spAutoFit/>
          </a:bodyPr>
          <a:lstStyle/>
          <a:p>
            <a:r>
              <a:rPr lang="en-IN" sz="2400" dirty="0">
                <a:solidFill>
                  <a:prstClr val="black"/>
                </a:solidFill>
              </a:rPr>
              <a:t>p</a:t>
            </a:r>
            <a:endParaRPr lang="en-US" dirty="0"/>
          </a:p>
        </p:txBody>
      </p:sp>
      <p:sp>
        <p:nvSpPr>
          <p:cNvPr id="3" name="TextBox 2">
            <a:extLst>
              <a:ext uri="{FF2B5EF4-FFF2-40B4-BE49-F238E27FC236}">
                <a16:creationId xmlns:a16="http://schemas.microsoft.com/office/drawing/2014/main" id="{CFCB9828-7C52-D271-3AB6-92319AE4CE43}"/>
              </a:ext>
            </a:extLst>
          </p:cNvPr>
          <p:cNvSpPr txBox="1"/>
          <p:nvPr/>
        </p:nvSpPr>
        <p:spPr>
          <a:xfrm>
            <a:off x="622965" y="1297858"/>
            <a:ext cx="10028902" cy="4801314"/>
          </a:xfrm>
          <a:prstGeom prst="rect">
            <a:avLst/>
          </a:prstGeom>
          <a:noFill/>
        </p:spPr>
        <p:txBody>
          <a:bodyPr wrap="square" rtlCol="0">
            <a:spAutoFit/>
          </a:bodyPr>
          <a:lstStyle/>
          <a:p>
            <a:r>
              <a:rPr lang="en-US" b="1" i="1" dirty="0"/>
              <a:t>1. Develop a Gesture Control System:</a:t>
            </a:r>
          </a:p>
          <a:p>
            <a:endParaRPr lang="en-US" dirty="0"/>
          </a:p>
          <a:p>
            <a:r>
              <a:rPr lang="en-US" dirty="0"/>
              <a:t>Create a system that can recognize and interpret hand gestures.</a:t>
            </a:r>
          </a:p>
          <a:p>
            <a:endParaRPr lang="en-US" dirty="0"/>
          </a:p>
          <a:p>
            <a:r>
              <a:rPr lang="en-US" b="1" i="1" dirty="0"/>
              <a:t>2. Implement Hand Tracking and Gesture Recognition:</a:t>
            </a:r>
          </a:p>
          <a:p>
            <a:endParaRPr lang="en-US" dirty="0"/>
          </a:p>
          <a:p>
            <a:r>
              <a:rPr lang="en-US" dirty="0"/>
              <a:t>Detect hand positions and movements to recognize specific gestures.</a:t>
            </a:r>
          </a:p>
          <a:p>
            <a:endParaRPr lang="en-US" dirty="0"/>
          </a:p>
          <a:p>
            <a:r>
              <a:rPr lang="en-US" b="1" i="1" dirty="0"/>
              <a:t>3. Control Computer Applications:</a:t>
            </a:r>
          </a:p>
          <a:p>
            <a:endParaRPr lang="en-US" dirty="0"/>
          </a:p>
          <a:p>
            <a:r>
              <a:rPr lang="en-US" dirty="0"/>
              <a:t>Use recognized gestures to control various computer functions (like moving the cursor, clicking, scrolling).</a:t>
            </a:r>
          </a:p>
          <a:p>
            <a:endParaRPr lang="en-US" dirty="0"/>
          </a:p>
          <a:p>
            <a:r>
              <a:rPr lang="en-US" b="1" i="1" dirty="0"/>
              <a:t>4. Integrate with Presentation Software:</a:t>
            </a:r>
          </a:p>
          <a:p>
            <a:endParaRPr lang="en-US" dirty="0"/>
          </a:p>
          <a:p>
            <a:r>
              <a:rPr lang="en-US" dirty="0"/>
              <a:t>Enable control of PowerPoint presentations through hand gestures for easier and more interactive presentations.</a:t>
            </a: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BB005-65C9-9654-7C2E-A4A69DD90DC6}"/>
              </a:ext>
            </a:extLst>
          </p:cNvPr>
          <p:cNvSpPr txBox="1"/>
          <p:nvPr/>
        </p:nvSpPr>
        <p:spPr>
          <a:xfrm>
            <a:off x="200272" y="189845"/>
            <a:ext cx="8373457" cy="1508105"/>
          </a:xfrm>
          <a:prstGeom prst="rect">
            <a:avLst/>
          </a:prstGeom>
          <a:noFill/>
        </p:spPr>
        <p:txBody>
          <a:bodyPr wrap="square" rtlCol="0">
            <a:spAutoFit/>
          </a:bodyPr>
          <a:lstStyle/>
          <a:p>
            <a:r>
              <a:rPr lang="en-IN" sz="3200" b="1" dirty="0">
                <a:solidFill>
                  <a:srgbClr val="7030A0"/>
                </a:solidFill>
                <a:latin typeface="Times New Roman" pitchFamily="18" charset="0"/>
                <a:cs typeface="Times New Roman" pitchFamily="18" charset="0"/>
              </a:rPr>
              <a:t>     </a:t>
            </a:r>
            <a:r>
              <a:rPr lang="en-IN" sz="3600" b="1" u="sng" dirty="0">
                <a:solidFill>
                  <a:schemeClr val="tx1">
                    <a:lumMod val="85000"/>
                  </a:schemeClr>
                </a:solidFill>
                <a:latin typeface="Times New Roman" pitchFamily="18" charset="0"/>
                <a:cs typeface="Times New Roman" pitchFamily="18" charset="0"/>
              </a:rPr>
              <a:t>Motivation</a:t>
            </a:r>
            <a:endParaRPr lang="en-IN" sz="3200" b="1" u="sng" dirty="0">
              <a:solidFill>
                <a:schemeClr val="tx1">
                  <a:lumMod val="85000"/>
                </a:schemeClr>
              </a:solidFill>
              <a:latin typeface="Times New Roman" pitchFamily="18" charset="0"/>
              <a:cs typeface="Times New Roman" pitchFamily="18" charset="0"/>
            </a:endParaRPr>
          </a:p>
          <a:p>
            <a:endParaRPr lang="en-IN" sz="32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43E79ED9-2DC1-6C4A-5E2E-84AFE31BF64A}"/>
              </a:ext>
            </a:extLst>
          </p:cNvPr>
          <p:cNvSpPr txBox="1"/>
          <p:nvPr/>
        </p:nvSpPr>
        <p:spPr>
          <a:xfrm>
            <a:off x="678425" y="1061885"/>
            <a:ext cx="9753600" cy="4801314"/>
          </a:xfrm>
          <a:prstGeom prst="rect">
            <a:avLst/>
          </a:prstGeom>
          <a:noFill/>
        </p:spPr>
        <p:txBody>
          <a:bodyPr wrap="square" rtlCol="0">
            <a:spAutoFit/>
          </a:bodyPr>
          <a:lstStyle/>
          <a:p>
            <a:r>
              <a:rPr lang="en-US" b="1" i="1" dirty="0"/>
              <a:t>1. Accessibility:</a:t>
            </a:r>
          </a:p>
          <a:p>
            <a:endParaRPr lang="en-US" dirty="0"/>
          </a:p>
          <a:p>
            <a:pPr marL="285750" indent="-285750">
              <a:buFont typeface="Arial" panose="020B0604020202020204" pitchFamily="34" charset="0"/>
              <a:buChar char="•"/>
            </a:pPr>
            <a:r>
              <a:rPr lang="en-US" i="1" dirty="0"/>
              <a:t>Arthritis</a:t>
            </a:r>
            <a:r>
              <a:rPr lang="en-US" dirty="0"/>
              <a:t>: Joint pain and stiffness can make gripping a mouse painful.</a:t>
            </a:r>
          </a:p>
          <a:p>
            <a:pPr marL="285750" indent="-285750">
              <a:buFont typeface="Arial" panose="020B0604020202020204" pitchFamily="34" charset="0"/>
              <a:buChar char="•"/>
            </a:pPr>
            <a:r>
              <a:rPr lang="en-US" i="1" dirty="0"/>
              <a:t>General Mobility Issues</a:t>
            </a:r>
            <a:r>
              <a:rPr lang="en-US" dirty="0"/>
              <a:t>: Helps users who struggle with fine motor skills or have limited hand dexterity.</a:t>
            </a:r>
          </a:p>
          <a:p>
            <a:endParaRPr lang="en-US" dirty="0"/>
          </a:p>
          <a:p>
            <a:r>
              <a:rPr lang="en-US" b="1" i="1" dirty="0"/>
              <a:t>2. Ease of Use: </a:t>
            </a:r>
            <a:r>
              <a:rPr lang="en-US" dirty="0"/>
              <a:t>Reduces strain on hands and wrists.</a:t>
            </a:r>
          </a:p>
          <a:p>
            <a:endParaRPr lang="en-US" dirty="0"/>
          </a:p>
          <a:p>
            <a:r>
              <a:rPr lang="en-US" b="1" i="1" dirty="0"/>
              <a:t>3. Modern Interaction: </a:t>
            </a:r>
            <a:r>
              <a:rPr lang="en-US" dirty="0"/>
              <a:t>Provides a futuristic and innovative way to interact with computers.</a:t>
            </a:r>
          </a:p>
          <a:p>
            <a:endParaRPr lang="en-US" dirty="0"/>
          </a:p>
          <a:p>
            <a:r>
              <a:rPr lang="en-US" b="1" i="1" dirty="0"/>
              <a:t>4. Hygiene: </a:t>
            </a:r>
            <a:r>
              <a:rPr lang="en-US" dirty="0"/>
              <a:t>Reduces the need to touch shared devices, promoting better hygiene, especially important in shared environments.</a:t>
            </a:r>
          </a:p>
          <a:p>
            <a:endParaRPr lang="en-US" dirty="0"/>
          </a:p>
          <a:p>
            <a:r>
              <a:rPr lang="en-US" b="1" i="1" dirty="0"/>
              <a:t>5. Productivity: </a:t>
            </a:r>
            <a:r>
              <a:rPr lang="en-US" dirty="0"/>
              <a:t>Allows for multitasking without the need for physical devices.</a:t>
            </a:r>
          </a:p>
          <a:p>
            <a:endParaRPr lang="en-US" dirty="0"/>
          </a:p>
          <a:p>
            <a:r>
              <a:rPr lang="en-US" b="1" i="1" dirty="0"/>
              <a:t>6. Entertainment: </a:t>
            </a:r>
            <a:r>
              <a:rPr lang="en-US" dirty="0"/>
              <a:t>Enhances the experience in gaming and multimedia applications.</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4656-21D5-F2C7-3C81-7923C2F2298A}"/>
              </a:ext>
            </a:extLst>
          </p:cNvPr>
          <p:cNvSpPr>
            <a:spLocks noGrp="1"/>
          </p:cNvSpPr>
          <p:nvPr>
            <p:ph type="title"/>
          </p:nvPr>
        </p:nvSpPr>
        <p:spPr>
          <a:xfrm>
            <a:off x="587116" y="147918"/>
            <a:ext cx="8409399" cy="1090947"/>
          </a:xfrm>
        </p:spPr>
        <p:txBody>
          <a:bodyPr/>
          <a:lstStyle/>
          <a:p>
            <a:r>
              <a:rPr lang="en-IN" sz="3600" b="1" u="sng" dirty="0">
                <a:latin typeface="Times New Roman" panose="02020603050405020304" pitchFamily="18" charset="0"/>
                <a:cs typeface="Times New Roman" panose="02020603050405020304" pitchFamily="18" charset="0"/>
              </a:rPr>
              <a:t>Major Technologies Used:</a:t>
            </a:r>
          </a:p>
        </p:txBody>
      </p:sp>
      <p:sp>
        <p:nvSpPr>
          <p:cNvPr id="5" name="TextBox 4">
            <a:extLst>
              <a:ext uri="{FF2B5EF4-FFF2-40B4-BE49-F238E27FC236}">
                <a16:creationId xmlns:a16="http://schemas.microsoft.com/office/drawing/2014/main" id="{035D76B3-794B-EC95-71A2-445BF1A49D47}"/>
              </a:ext>
            </a:extLst>
          </p:cNvPr>
          <p:cNvSpPr txBox="1"/>
          <p:nvPr/>
        </p:nvSpPr>
        <p:spPr>
          <a:xfrm>
            <a:off x="587116" y="1012723"/>
            <a:ext cx="10080884" cy="5078313"/>
          </a:xfrm>
          <a:prstGeom prst="rect">
            <a:avLst/>
          </a:prstGeom>
          <a:noFill/>
        </p:spPr>
        <p:txBody>
          <a:bodyPr wrap="square" rtlCol="0">
            <a:spAutoFit/>
          </a:bodyPr>
          <a:lstStyle/>
          <a:p>
            <a:pPr marL="342900" indent="-342900">
              <a:buAutoNum type="arabicPeriod"/>
            </a:pPr>
            <a:r>
              <a:rPr lang="en-US" b="1" i="1" dirty="0"/>
              <a:t>OpenCV (Open Source Computer Vision Library) : </a:t>
            </a:r>
            <a:r>
              <a:rPr lang="en-US" dirty="0"/>
              <a:t>It is an open-source library of programming functions primarily aimed at real-time computer vision and image processing. It provides tools for various tasks like object detection, facial recognition, and image transformation.</a:t>
            </a:r>
            <a:endParaRPr lang="en-US" b="1" i="1" dirty="0"/>
          </a:p>
          <a:p>
            <a:endParaRPr lang="en-US" b="1" i="1" dirty="0"/>
          </a:p>
          <a:p>
            <a:r>
              <a:rPr lang="en-US" b="1" i="1" dirty="0"/>
              <a:t>Usage in the Project:</a:t>
            </a:r>
          </a:p>
          <a:p>
            <a:pPr marL="285750" indent="-285750">
              <a:buFont typeface="Arial" panose="020B0604020202020204" pitchFamily="34" charset="0"/>
              <a:buChar char="•"/>
            </a:pPr>
            <a:r>
              <a:rPr lang="en-US" i="1" dirty="0"/>
              <a:t>Webcam Access</a:t>
            </a:r>
          </a:p>
          <a:p>
            <a:pPr marL="285750" indent="-285750">
              <a:buFont typeface="Arial" panose="020B0604020202020204" pitchFamily="34" charset="0"/>
              <a:buChar char="•"/>
            </a:pPr>
            <a:r>
              <a:rPr lang="en-US" i="1" dirty="0"/>
              <a:t>Image Processing</a:t>
            </a:r>
          </a:p>
          <a:p>
            <a:pPr marL="285750" indent="-285750">
              <a:buFont typeface="Arial" panose="020B0604020202020204" pitchFamily="34" charset="0"/>
              <a:buChar char="•"/>
            </a:pPr>
            <a:r>
              <a:rPr lang="en-US" i="1" dirty="0"/>
              <a:t>Hand Tracking</a:t>
            </a:r>
          </a:p>
          <a:p>
            <a:endParaRPr lang="en-US" i="1" dirty="0"/>
          </a:p>
          <a:p>
            <a:r>
              <a:rPr lang="en-US" b="1" i="1" dirty="0"/>
              <a:t>2. </a:t>
            </a:r>
            <a:r>
              <a:rPr lang="en-US" b="1" i="1" dirty="0" err="1"/>
              <a:t>MediaPipe</a:t>
            </a:r>
            <a:r>
              <a:rPr lang="en-US" b="1" i="1" dirty="0"/>
              <a:t> : </a:t>
            </a:r>
            <a:r>
              <a:rPr lang="en-US" dirty="0" err="1"/>
              <a:t>MediaPipe</a:t>
            </a:r>
            <a:r>
              <a:rPr lang="en-US" dirty="0"/>
              <a:t> is a cross-platform framework developed by Google for building multimodal</a:t>
            </a:r>
          </a:p>
          <a:p>
            <a:r>
              <a:rPr lang="en-US" dirty="0"/>
              <a:t>    machine learning pipelines, particularly for processing and analyzing video, audio, and sensor data in</a:t>
            </a:r>
          </a:p>
          <a:p>
            <a:r>
              <a:rPr lang="en-US" dirty="0"/>
              <a:t>    real-time.</a:t>
            </a:r>
            <a:endParaRPr lang="en-US" b="1" i="1" dirty="0"/>
          </a:p>
          <a:p>
            <a:endParaRPr lang="en-US" b="1" i="1" dirty="0"/>
          </a:p>
          <a:p>
            <a:r>
              <a:rPr lang="en-US" b="1" i="1" dirty="0"/>
              <a:t>Usage in the Project:</a:t>
            </a:r>
          </a:p>
          <a:p>
            <a:pPr marL="285750" indent="-285750">
              <a:buFont typeface="Arial" panose="020B0604020202020204" pitchFamily="34" charset="0"/>
              <a:buChar char="•"/>
            </a:pPr>
            <a:r>
              <a:rPr lang="en-US" i="1" dirty="0"/>
              <a:t>Hand Tracking Model</a:t>
            </a:r>
          </a:p>
          <a:p>
            <a:pPr marL="285750" indent="-285750">
              <a:buFont typeface="Arial" panose="020B0604020202020204" pitchFamily="34" charset="0"/>
              <a:buChar char="•"/>
            </a:pPr>
            <a:r>
              <a:rPr lang="en-US" i="1" dirty="0"/>
              <a:t>Landmark Detection</a:t>
            </a:r>
          </a:p>
          <a:p>
            <a:pPr marL="285750" indent="-285750">
              <a:buFont typeface="Arial" panose="020B0604020202020204" pitchFamily="34" charset="0"/>
              <a:buChar char="•"/>
            </a:pPr>
            <a:r>
              <a:rPr lang="en-US" i="1" dirty="0"/>
              <a:t>Gesture Recognition</a:t>
            </a:r>
          </a:p>
          <a:p>
            <a:endParaRPr lang="en-IN" i="1" dirty="0"/>
          </a:p>
        </p:txBody>
      </p:sp>
    </p:spTree>
    <p:extLst>
      <p:ext uri="{BB962C8B-B14F-4D97-AF65-F5344CB8AC3E}">
        <p14:creationId xmlns:p14="http://schemas.microsoft.com/office/powerpoint/2010/main" val="1671107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5EE997-92EB-5436-27B5-B1AC45429CE1}"/>
              </a:ext>
            </a:extLst>
          </p:cNvPr>
          <p:cNvPicPr>
            <a:picLocks noChangeAspect="1"/>
          </p:cNvPicPr>
          <p:nvPr/>
        </p:nvPicPr>
        <p:blipFill>
          <a:blip r:embed="rId2"/>
          <a:stretch>
            <a:fillRect/>
          </a:stretch>
        </p:blipFill>
        <p:spPr>
          <a:xfrm>
            <a:off x="2544346" y="3627120"/>
            <a:ext cx="5979894" cy="2237043"/>
          </a:xfrm>
          <a:prstGeom prst="rect">
            <a:avLst/>
          </a:prstGeom>
        </p:spPr>
      </p:pic>
      <p:pic>
        <p:nvPicPr>
          <p:cNvPr id="9" name="Picture 8">
            <a:extLst>
              <a:ext uri="{FF2B5EF4-FFF2-40B4-BE49-F238E27FC236}">
                <a16:creationId xmlns:a16="http://schemas.microsoft.com/office/drawing/2014/main" id="{6A3F6CA3-1F0C-F9B7-6393-5138A69DB9BB}"/>
              </a:ext>
            </a:extLst>
          </p:cNvPr>
          <p:cNvPicPr>
            <a:picLocks noChangeAspect="1"/>
          </p:cNvPicPr>
          <p:nvPr/>
        </p:nvPicPr>
        <p:blipFill>
          <a:blip r:embed="rId3"/>
          <a:stretch>
            <a:fillRect/>
          </a:stretch>
        </p:blipFill>
        <p:spPr>
          <a:xfrm>
            <a:off x="2957934" y="356738"/>
            <a:ext cx="4916066" cy="2481012"/>
          </a:xfrm>
          <a:prstGeom prst="rect">
            <a:avLst/>
          </a:prstGeom>
        </p:spPr>
      </p:pic>
      <p:sp>
        <p:nvSpPr>
          <p:cNvPr id="10" name="Arrow: Down 9">
            <a:extLst>
              <a:ext uri="{FF2B5EF4-FFF2-40B4-BE49-F238E27FC236}">
                <a16:creationId xmlns:a16="http://schemas.microsoft.com/office/drawing/2014/main" id="{D6EA2CAC-A8D4-7CE7-9CB8-0A9774C4B1A3}"/>
              </a:ext>
            </a:extLst>
          </p:cNvPr>
          <p:cNvSpPr/>
          <p:nvPr/>
        </p:nvSpPr>
        <p:spPr>
          <a:xfrm>
            <a:off x="5126407" y="2956560"/>
            <a:ext cx="579120" cy="609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09C3E2CB-DAFF-3B7C-6A24-495E38193B71}"/>
              </a:ext>
            </a:extLst>
          </p:cNvPr>
          <p:cNvSpPr txBox="1"/>
          <p:nvPr/>
        </p:nvSpPr>
        <p:spPr>
          <a:xfrm>
            <a:off x="2534186" y="6075680"/>
            <a:ext cx="5878294" cy="369332"/>
          </a:xfrm>
          <a:prstGeom prst="rect">
            <a:avLst/>
          </a:prstGeom>
          <a:noFill/>
        </p:spPr>
        <p:txBody>
          <a:bodyPr wrap="square" rtlCol="0">
            <a:spAutoFit/>
          </a:bodyPr>
          <a:lstStyle/>
          <a:p>
            <a:pPr algn="ctr"/>
            <a:r>
              <a:rPr lang="en-IN" b="1" dirty="0"/>
              <a:t>Fig: Detection and Conversion to Hand Landmarks</a:t>
            </a:r>
          </a:p>
        </p:txBody>
      </p:sp>
    </p:spTree>
    <p:extLst>
      <p:ext uri="{BB962C8B-B14F-4D97-AF65-F5344CB8AC3E}">
        <p14:creationId xmlns:p14="http://schemas.microsoft.com/office/powerpoint/2010/main" val="2570237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3F2D-7C0B-5ECE-73AA-B4BF394148B3}"/>
              </a:ext>
            </a:extLst>
          </p:cNvPr>
          <p:cNvSpPr>
            <a:spLocks noGrp="1"/>
          </p:cNvSpPr>
          <p:nvPr>
            <p:ph type="title"/>
          </p:nvPr>
        </p:nvSpPr>
        <p:spPr>
          <a:xfrm>
            <a:off x="615632" y="208879"/>
            <a:ext cx="5892340" cy="776314"/>
          </a:xfrm>
        </p:spPr>
        <p:txBody>
          <a:bodyPr/>
          <a:lstStyle/>
          <a:p>
            <a:r>
              <a:rPr lang="en-IN" sz="4000" b="1" u="sng" dirty="0">
                <a:latin typeface="Times New Roman" panose="02020603050405020304" pitchFamily="18" charset="0"/>
                <a:cs typeface="Times New Roman" panose="02020603050405020304" pitchFamily="18" charset="0"/>
              </a:rPr>
              <a:t>Other Technologies Used:</a:t>
            </a:r>
            <a:endParaRPr lang="en-IN" dirty="0"/>
          </a:p>
        </p:txBody>
      </p:sp>
      <p:sp>
        <p:nvSpPr>
          <p:cNvPr id="7" name="TextBox 6">
            <a:extLst>
              <a:ext uri="{FF2B5EF4-FFF2-40B4-BE49-F238E27FC236}">
                <a16:creationId xmlns:a16="http://schemas.microsoft.com/office/drawing/2014/main" id="{6146CA06-5540-7082-DDF3-95DB1F3403A6}"/>
              </a:ext>
            </a:extLst>
          </p:cNvPr>
          <p:cNvSpPr txBox="1"/>
          <p:nvPr/>
        </p:nvSpPr>
        <p:spPr>
          <a:xfrm>
            <a:off x="731520" y="1127760"/>
            <a:ext cx="9306560" cy="5355312"/>
          </a:xfrm>
          <a:prstGeom prst="rect">
            <a:avLst/>
          </a:prstGeom>
          <a:noFill/>
        </p:spPr>
        <p:txBody>
          <a:bodyPr wrap="square" rtlCol="0">
            <a:spAutoFit/>
          </a:bodyPr>
          <a:lstStyle/>
          <a:p>
            <a:pPr marL="285750" indent="-285750">
              <a:buFont typeface="Arial" panose="020B0604020202020204" pitchFamily="34" charset="0"/>
              <a:buChar char="•"/>
            </a:pPr>
            <a:r>
              <a:rPr lang="en-IN" b="1" i="1" dirty="0" err="1"/>
              <a:t>PyAutoGUI</a:t>
            </a:r>
            <a:endParaRPr lang="en-IN" b="1" i="1" dirty="0"/>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Autopy</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Comtypes</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Inno</a:t>
            </a:r>
            <a:r>
              <a:rPr lang="en-IN" b="1" i="1" dirty="0"/>
              <a:t> Setup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cx_freeze</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numpy</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a:t>time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os</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a:t>keyboard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a:t>math</a:t>
            </a:r>
          </a:p>
        </p:txBody>
      </p:sp>
    </p:spTree>
    <p:extLst>
      <p:ext uri="{BB962C8B-B14F-4D97-AF65-F5344CB8AC3E}">
        <p14:creationId xmlns:p14="http://schemas.microsoft.com/office/powerpoint/2010/main" val="3298281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5A185F-8741-D484-F392-D547DE990B4B}"/>
              </a:ext>
            </a:extLst>
          </p:cNvPr>
          <p:cNvPicPr>
            <a:picLocks noChangeAspect="1"/>
          </p:cNvPicPr>
          <p:nvPr/>
        </p:nvPicPr>
        <p:blipFill rotWithShape="1">
          <a:blip r:embed="rId2"/>
          <a:srcRect l="320" t="6871" r="44547" b="20906"/>
          <a:stretch/>
        </p:blipFill>
        <p:spPr>
          <a:xfrm>
            <a:off x="3287210" y="117569"/>
            <a:ext cx="8669438" cy="6622862"/>
          </a:xfrm>
          <a:prstGeom prst="rect">
            <a:avLst/>
          </a:prstGeom>
        </p:spPr>
      </p:pic>
      <p:sp>
        <p:nvSpPr>
          <p:cNvPr id="8" name="Flowchart: Terminator 7">
            <a:extLst>
              <a:ext uri="{FF2B5EF4-FFF2-40B4-BE49-F238E27FC236}">
                <a16:creationId xmlns:a16="http://schemas.microsoft.com/office/drawing/2014/main" id="{A0995C11-1D8C-0F90-4AB3-7CA2CFECAECD}"/>
              </a:ext>
            </a:extLst>
          </p:cNvPr>
          <p:cNvSpPr/>
          <p:nvPr/>
        </p:nvSpPr>
        <p:spPr>
          <a:xfrm>
            <a:off x="4595151" y="3770167"/>
            <a:ext cx="2465408" cy="335668"/>
          </a:xfrm>
          <a:prstGeom prst="flowChartTerminator">
            <a:avLst/>
          </a:prstGeom>
          <a:solidFill>
            <a:schemeClr val="bg2"/>
          </a:solidFill>
          <a:ln>
            <a:solidFill>
              <a:schemeClr val="tx1">
                <a:lumMod val="9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3" name="Flowchart: Terminator 12">
            <a:extLst>
              <a:ext uri="{FF2B5EF4-FFF2-40B4-BE49-F238E27FC236}">
                <a16:creationId xmlns:a16="http://schemas.microsoft.com/office/drawing/2014/main" id="{579F211A-8A7C-90B9-7B3F-5E696292D641}"/>
              </a:ext>
            </a:extLst>
          </p:cNvPr>
          <p:cNvSpPr/>
          <p:nvPr/>
        </p:nvSpPr>
        <p:spPr>
          <a:xfrm>
            <a:off x="4595151" y="4598545"/>
            <a:ext cx="2465408" cy="335668"/>
          </a:xfrm>
          <a:prstGeom prst="flowChartTerminator">
            <a:avLst/>
          </a:prstGeom>
          <a:solidFill>
            <a:schemeClr val="bg2"/>
          </a:solidFill>
          <a:ln>
            <a:solidFill>
              <a:schemeClr val="tx1">
                <a:lumMod val="9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4" name="Flowchart: Terminator 13">
            <a:extLst>
              <a:ext uri="{FF2B5EF4-FFF2-40B4-BE49-F238E27FC236}">
                <a16:creationId xmlns:a16="http://schemas.microsoft.com/office/drawing/2014/main" id="{16979017-7823-5D55-3E62-631279AD8323}"/>
              </a:ext>
            </a:extLst>
          </p:cNvPr>
          <p:cNvSpPr/>
          <p:nvPr/>
        </p:nvSpPr>
        <p:spPr>
          <a:xfrm>
            <a:off x="4595151" y="5381480"/>
            <a:ext cx="2465408" cy="455841"/>
          </a:xfrm>
          <a:prstGeom prst="flowChartTerminator">
            <a:avLst/>
          </a:prstGeom>
          <a:solidFill>
            <a:schemeClr val="bg1"/>
          </a:solidFill>
          <a:ln>
            <a:solidFill>
              <a:schemeClr val="tx1">
                <a:lumMod val="9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5" name="Flowchart: Terminator 14">
            <a:extLst>
              <a:ext uri="{FF2B5EF4-FFF2-40B4-BE49-F238E27FC236}">
                <a16:creationId xmlns:a16="http://schemas.microsoft.com/office/drawing/2014/main" id="{BBCE96C2-0EA0-8663-37F5-48118B010F48}"/>
              </a:ext>
            </a:extLst>
          </p:cNvPr>
          <p:cNvSpPr/>
          <p:nvPr/>
        </p:nvSpPr>
        <p:spPr>
          <a:xfrm>
            <a:off x="4579718" y="6164877"/>
            <a:ext cx="2465408" cy="455841"/>
          </a:xfrm>
          <a:prstGeom prst="flowChartTerminator">
            <a:avLst/>
          </a:prstGeom>
          <a:solidFill>
            <a:schemeClr val="bg1"/>
          </a:solidFill>
          <a:ln>
            <a:solidFill>
              <a:schemeClr val="tx1">
                <a:lumMod val="9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7" name="Title 1">
            <a:extLst>
              <a:ext uri="{FF2B5EF4-FFF2-40B4-BE49-F238E27FC236}">
                <a16:creationId xmlns:a16="http://schemas.microsoft.com/office/drawing/2014/main" id="{2CC12639-D593-715D-7B5E-81FEA5E0E240}"/>
              </a:ext>
            </a:extLst>
          </p:cNvPr>
          <p:cNvSpPr txBox="1">
            <a:spLocks/>
          </p:cNvSpPr>
          <p:nvPr/>
        </p:nvSpPr>
        <p:spPr>
          <a:xfrm>
            <a:off x="141071" y="149575"/>
            <a:ext cx="2868347" cy="104261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u="sng" dirty="0">
                <a:latin typeface="Times New Roman" panose="02020603050405020304" pitchFamily="18" charset="0"/>
                <a:cs typeface="Times New Roman" panose="02020603050405020304" pitchFamily="18" charset="0"/>
              </a:rPr>
              <a:t>Modules Created:</a:t>
            </a:r>
            <a:endParaRPr lang="en-IN" dirty="0"/>
          </a:p>
        </p:txBody>
      </p:sp>
    </p:spTree>
    <p:extLst>
      <p:ext uri="{BB962C8B-B14F-4D97-AF65-F5344CB8AC3E}">
        <p14:creationId xmlns:p14="http://schemas.microsoft.com/office/powerpoint/2010/main" val="1748515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1655</TotalTime>
  <Words>773</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Major Technologies Used:</vt:lpstr>
      <vt:lpstr>PowerPoint Presentation</vt:lpstr>
      <vt:lpstr>Other Technologies Used:</vt:lpstr>
      <vt:lpstr>PowerPoint Presentation</vt:lpstr>
      <vt:lpstr>Workflow:</vt:lpstr>
      <vt:lpstr>PowerPoint Presentation</vt:lpstr>
      <vt:lpstr>PowerPoint Presentation</vt:lpstr>
      <vt:lpstr>Applications: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marziyaarman05@gmail.com</dc:creator>
  <cp:lastModifiedBy>Abhishek Gupta</cp:lastModifiedBy>
  <cp:revision>212</cp:revision>
  <dcterms:created xsi:type="dcterms:W3CDTF">2022-03-24T00:50:25Z</dcterms:created>
  <dcterms:modified xsi:type="dcterms:W3CDTF">2024-06-10T06:50:45Z</dcterms:modified>
</cp:coreProperties>
</file>