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74" r:id="rId9"/>
    <p:sldId id="264" r:id="rId10"/>
    <p:sldId id="265" r:id="rId11"/>
    <p:sldId id="267" r:id="rId12"/>
    <p:sldId id="263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74" autoAdjust="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F867A-C3A2-4927-8655-981192AC533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FDA-4B7B-4F48-8A19-4A49EFAA0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ABFDA-4B7B-4F48-8A19-4A49EFAA0C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B038-12DE-430A-B746-79934E40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435C5-EC85-4F24-AF5B-C4A51095A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55F8-0719-45CA-A510-C3EC5817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82AE-1D43-4E44-B5E9-EFBF980C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CBA3-68FE-4429-B795-66AF735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1C53-6E1F-4875-B556-4E1E6C47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095E6-92F5-4F79-8508-1E8AC220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D750-311A-4582-B824-3DCE8D9C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1372-C4F3-44FA-A6AC-E195F102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37AE-481F-4B79-871D-F3C6EF32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83D01-E56F-432D-9A39-E0B45084E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EF122-828D-49FD-96CC-94EA70C3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1714-6D8B-4914-9FB2-4B711CD2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3F50-38E1-4E67-B0AF-61868A5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29A2B-5BCF-4028-A6C2-F0783E56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188B-507E-4C20-8FAE-EADC9252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F0A9-9F77-4F1C-8AC0-9A6F8E43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B421-A8D9-4EE4-93C6-C93B41EB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B034-4395-4370-BC5D-D2C83AA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CDF6-C54A-42D7-9C0F-939D0155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6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3CDD-2EB0-4126-861D-0BB08628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10F0F-E501-499C-9AC3-C3F84F0C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9679-ABCE-4696-BF84-FDCBDA58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9ED8-32C7-490A-B42D-BB070618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598E-07D1-4017-A1D0-8BE6C07C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EBB8-084A-49A8-8C63-50138FBB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F827-5030-4AB4-8BB1-348FA0BE7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BC71-962B-4FE0-BE18-6A89077A8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3941C-D605-472F-9A6F-309AA796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4F39-444B-4C6C-89B5-476C556E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AA917-AEC7-4423-B5E1-4B6C876E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A1A6-B235-47E9-9200-6A2F3938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0C4F8-D5CF-479B-AA21-9C0D6B49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3C02B-399E-448B-A960-9FD64D59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94019-FB6D-4A66-8441-C0DB0FCC6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6D3E0-FCF6-4BD5-968A-F0DED7C7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18A22-B2FA-40A6-9C2B-3303D10F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0EB35-3F2A-4994-A693-7C00F8B5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C039D-0F39-4275-99D4-B8C0AA32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3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090-9056-460B-AE67-681E6641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6BC75-E66A-40AA-9FF6-E81F7D73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62E72-FD59-4DD5-8938-B0F8F621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C8FAB-3F56-42CC-8F35-AFB91F72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5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5C825-8AEE-4BEC-8A09-94257422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D220E-951E-40DA-95C1-0E6F6925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4CA6-2ED4-476B-9AEE-403E2112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2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3061-2353-4187-B432-89A6B8C3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A84C-9EA4-4BC4-90BB-6809DD07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E9F45-0ECB-40AA-A267-11FA5ADD0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4FCB6-3763-44CE-8809-5B6D28CB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A6CA6-26C3-4D1C-BBCF-7B385282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A97D-5B8B-422E-B5E1-D17B3644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6A30-971C-485E-B4DD-01D626BC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80335-C0ED-40DC-9985-CD31AF78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E3830-B8E9-4739-9D58-548B465F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148C5-7BEE-4224-9690-78A2226A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1210-C926-493C-A0B7-989E7F0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EEDB2-AB06-4E1D-A4A9-6F344A49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A4CA1-CCD2-4204-A431-FBA1AEAD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CBF2-FB86-427A-BC08-64D784A3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BB0B-8CB3-41FB-9847-103183041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22C9-4C6B-4BDB-91FE-17DEE6AB323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F832-2FFD-4064-BF8B-A930561B8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70C1-C752-45AC-80CF-031419D98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87F0-4D1E-44F1-B944-6F872842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9FC4-0D76-4E3F-B249-9A2B8DB05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Ticketmaster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20647-9C42-4A8F-A896-D0261DF0F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44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1</a:t>
            </a:r>
          </a:p>
          <a:p>
            <a:r>
              <a:rPr lang="en-US" dirty="0" err="1"/>
              <a:t>Contributers</a:t>
            </a:r>
            <a:r>
              <a:rPr lang="en-US" dirty="0"/>
              <a:t>:</a:t>
            </a:r>
          </a:p>
          <a:p>
            <a:r>
              <a:rPr lang="en-US" dirty="0"/>
              <a:t>Austin</a:t>
            </a:r>
          </a:p>
          <a:p>
            <a:r>
              <a:rPr lang="en-US" dirty="0"/>
              <a:t>David</a:t>
            </a:r>
          </a:p>
          <a:p>
            <a:r>
              <a:rPr lang="en-US" dirty="0" err="1"/>
              <a:t>Fasial</a:t>
            </a:r>
            <a:endParaRPr lang="en-US" dirty="0"/>
          </a:p>
          <a:p>
            <a:r>
              <a:rPr lang="en-US" dirty="0"/>
              <a:t>Patricia</a:t>
            </a:r>
          </a:p>
        </p:txBody>
      </p:sp>
    </p:spTree>
    <p:extLst>
      <p:ext uri="{BB962C8B-B14F-4D97-AF65-F5344CB8AC3E}">
        <p14:creationId xmlns:p14="http://schemas.microsoft.com/office/powerpoint/2010/main" val="48251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DF38-58BD-4900-B82F-B60F7E37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Regressions Chart – Events/Population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F8A09-50F0-4315-9B85-790732E64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25" y="1219577"/>
            <a:ext cx="8229600" cy="5486399"/>
          </a:xfrm>
        </p:spPr>
      </p:pic>
    </p:spTree>
    <p:extLst>
      <p:ext uri="{BB962C8B-B14F-4D97-AF65-F5344CB8AC3E}">
        <p14:creationId xmlns:p14="http://schemas.microsoft.com/office/powerpoint/2010/main" val="173090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508A-6A8F-437F-A157-CEA56885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974"/>
          </a:xfrm>
        </p:spPr>
        <p:txBody>
          <a:bodyPr/>
          <a:lstStyle/>
          <a:p>
            <a:pPr algn="ctr"/>
            <a:r>
              <a:rPr lang="en-US" dirty="0"/>
              <a:t>Events / Population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9BF35-CBE9-4713-A831-01F48B9F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0" y="2172077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3F49D-88B5-4846-9EAC-A371105C3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675" y="2161759"/>
            <a:ext cx="5487650" cy="35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0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9DB6-D4F7-423C-A8D0-6A5824A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pPr algn="ctr"/>
            <a:r>
              <a:rPr lang="en-US" dirty="0"/>
              <a:t>Events by Income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F535-8AF4-40F3-9642-BD5A2C7D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5270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was able to merge Census Data that included Per Capita Income by </a:t>
            </a:r>
            <a:r>
              <a:rPr lang="en-US" dirty="0" err="1"/>
              <a:t>Zipcode</a:t>
            </a:r>
            <a:r>
              <a:rPr lang="en-US" dirty="0"/>
              <a:t>.  </a:t>
            </a:r>
          </a:p>
          <a:p>
            <a:r>
              <a:rPr lang="en-US" dirty="0"/>
              <a:t>The </a:t>
            </a:r>
            <a:r>
              <a:rPr lang="en-US" dirty="0" err="1"/>
              <a:t>zipcodes</a:t>
            </a:r>
            <a:r>
              <a:rPr lang="en-US" dirty="0"/>
              <a:t> were restricted to only those that had an event, but there were enough </a:t>
            </a:r>
            <a:r>
              <a:rPr lang="en-US" dirty="0" err="1"/>
              <a:t>zipcodes</a:t>
            </a:r>
            <a:r>
              <a:rPr lang="en-US" dirty="0"/>
              <a:t> per city to determine a good estimate of the per capita income per city.</a:t>
            </a:r>
          </a:p>
          <a:p>
            <a:r>
              <a:rPr lang="en-US" sz="1050" dirty="0" err="1"/>
              <a:t>groupZip</a:t>
            </a:r>
            <a:r>
              <a:rPr lang="en-US" sz="1050" dirty="0"/>
              <a:t> = </a:t>
            </a:r>
            <a:r>
              <a:rPr lang="en-US" sz="1050" dirty="0" err="1"/>
              <a:t>event_census_df.groupby</a:t>
            </a:r>
            <a:r>
              <a:rPr lang="en-US" sz="1050" dirty="0"/>
              <a:t>(['City','</a:t>
            </a:r>
            <a:r>
              <a:rPr lang="en-US" sz="1050" dirty="0" err="1"/>
              <a:t>Zipcode</a:t>
            </a:r>
            <a:r>
              <a:rPr lang="en-US" sz="1050" dirty="0"/>
              <a:t>'])</a:t>
            </a:r>
          </a:p>
          <a:p>
            <a:r>
              <a:rPr lang="en-US" sz="1050" dirty="0" err="1"/>
              <a:t>cityMax</a:t>
            </a:r>
            <a:r>
              <a:rPr lang="en-US" sz="1050" dirty="0"/>
              <a:t> = </a:t>
            </a:r>
            <a:r>
              <a:rPr lang="en-US" sz="1050" dirty="0" err="1"/>
              <a:t>groupZip.City.max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cityPop</a:t>
            </a:r>
            <a:r>
              <a:rPr lang="en-US" sz="1050" dirty="0"/>
              <a:t> = </a:t>
            </a:r>
            <a:r>
              <a:rPr lang="en-US" sz="1050" dirty="0" err="1"/>
              <a:t>groupZip.Population.max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cityIncome</a:t>
            </a:r>
            <a:r>
              <a:rPr lang="en-US" sz="1050" dirty="0"/>
              <a:t> = (</a:t>
            </a:r>
            <a:r>
              <a:rPr lang="en-US" sz="1050" dirty="0" err="1"/>
              <a:t>groupZip.PerCapitaIncome.max</a:t>
            </a:r>
            <a:r>
              <a:rPr lang="en-US" sz="1050" dirty="0"/>
              <a:t>() * </a:t>
            </a:r>
            <a:r>
              <a:rPr lang="en-US" sz="1050" dirty="0" err="1"/>
              <a:t>groupZip.Population.max</a:t>
            </a:r>
            <a:r>
              <a:rPr lang="en-US" sz="1050" dirty="0"/>
              <a:t>())</a:t>
            </a:r>
          </a:p>
          <a:p>
            <a:r>
              <a:rPr lang="en-US" sz="1050" dirty="0" err="1"/>
              <a:t>cityCnt</a:t>
            </a:r>
            <a:r>
              <a:rPr lang="en-US" sz="1050" dirty="0"/>
              <a:t> = </a:t>
            </a:r>
            <a:r>
              <a:rPr lang="en-US" sz="1050" dirty="0" err="1"/>
              <a:t>groupZip.EventName.count</a:t>
            </a:r>
            <a:r>
              <a:rPr lang="en-US" sz="1050" dirty="0"/>
              <a:t>()</a:t>
            </a:r>
          </a:p>
          <a:p>
            <a:r>
              <a:rPr lang="en-US" dirty="0"/>
              <a:t>-</a:t>
            </a:r>
          </a:p>
          <a:p>
            <a:r>
              <a:rPr lang="en-US" sz="1200" dirty="0" err="1"/>
              <a:t>groupCity</a:t>
            </a:r>
            <a:r>
              <a:rPr lang="en-US" sz="1200" dirty="0"/>
              <a:t> = </a:t>
            </a:r>
            <a:r>
              <a:rPr lang="en-US" sz="1200" dirty="0" err="1"/>
              <a:t>zip_summary_df.groupby</a:t>
            </a:r>
            <a:r>
              <a:rPr lang="en-US" sz="1200" dirty="0"/>
              <a:t>('City')</a:t>
            </a:r>
          </a:p>
          <a:p>
            <a:r>
              <a:rPr lang="en-US" sz="1200" dirty="0" err="1"/>
              <a:t>cityMax</a:t>
            </a:r>
            <a:r>
              <a:rPr lang="en-US" sz="1200" dirty="0"/>
              <a:t> = </a:t>
            </a:r>
            <a:r>
              <a:rPr lang="en-US" sz="1200" dirty="0" err="1"/>
              <a:t>groupCity.City.max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cityPop</a:t>
            </a:r>
            <a:r>
              <a:rPr lang="en-US" sz="1200" dirty="0"/>
              <a:t> = </a:t>
            </a:r>
            <a:r>
              <a:rPr lang="en-US" sz="1200" dirty="0" err="1"/>
              <a:t>groupCity.Population.sum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cityIncome</a:t>
            </a:r>
            <a:r>
              <a:rPr lang="en-US" sz="1200" dirty="0"/>
              <a:t> = ( </a:t>
            </a:r>
            <a:r>
              <a:rPr lang="en-US" sz="1200" dirty="0" err="1"/>
              <a:t>groupCity.Income.sum</a:t>
            </a:r>
            <a:r>
              <a:rPr lang="en-US" sz="1200" dirty="0"/>
              <a:t>() / </a:t>
            </a:r>
            <a:r>
              <a:rPr lang="en-US" sz="1200" dirty="0" err="1"/>
              <a:t>groupCity.Population.sum</a:t>
            </a:r>
            <a:r>
              <a:rPr lang="en-US" sz="1200" dirty="0"/>
              <a:t>())</a:t>
            </a:r>
          </a:p>
          <a:p>
            <a:r>
              <a:rPr lang="en-US" sz="1200" dirty="0" err="1"/>
              <a:t>cityCnt</a:t>
            </a:r>
            <a:r>
              <a:rPr lang="en-US" sz="1200" dirty="0"/>
              <a:t> = </a:t>
            </a:r>
            <a:r>
              <a:rPr lang="en-US" sz="1200" dirty="0" err="1"/>
              <a:t>groupCity.EventCnt.sum</a:t>
            </a:r>
            <a:r>
              <a:rPr lang="en-US" sz="1200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2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D363-64D8-4D90-B0C0-3FE61BEA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4" y="107951"/>
            <a:ext cx="10201275" cy="1149350"/>
          </a:xfrm>
        </p:spPr>
        <p:txBody>
          <a:bodyPr/>
          <a:lstStyle/>
          <a:p>
            <a:pPr algn="ctr"/>
            <a:r>
              <a:rPr lang="en-US" dirty="0"/>
              <a:t>Income/Event – Sports </a:t>
            </a:r>
          </a:p>
        </p:txBody>
      </p:sp>
      <p:pic>
        <p:nvPicPr>
          <p:cNvPr id="9" name="Content Placeholder 8" descr="ticket_data-Copy5 - Google Chrome">
            <a:extLst>
              <a:ext uri="{FF2B5EF4-FFF2-40B4-BE49-F238E27FC236}">
                <a16:creationId xmlns:a16="http://schemas.microsoft.com/office/drawing/2014/main" id="{1A1B5146-1865-49E2-ABCC-C16E00BD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3" y="1371600"/>
            <a:ext cx="8909652" cy="5443538"/>
          </a:xfrm>
        </p:spPr>
      </p:pic>
    </p:spTree>
    <p:extLst>
      <p:ext uri="{BB962C8B-B14F-4D97-AF65-F5344CB8AC3E}">
        <p14:creationId xmlns:p14="http://schemas.microsoft.com/office/powerpoint/2010/main" val="348943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E0B6-5DAF-4F18-BA0A-AAE3F82E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Regression Chart  - Arts &amp; Theater</a:t>
            </a:r>
          </a:p>
        </p:txBody>
      </p:sp>
      <p:pic>
        <p:nvPicPr>
          <p:cNvPr id="5" name="Content Placeholder 4" descr="ticket_data-Copy5 - Google Chrome">
            <a:extLst>
              <a:ext uri="{FF2B5EF4-FFF2-40B4-BE49-F238E27FC236}">
                <a16:creationId xmlns:a16="http://schemas.microsoft.com/office/drawing/2014/main" id="{9F25B6C3-8E62-4581-9BF6-601E5F01C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3" y="1143000"/>
            <a:ext cx="8046653" cy="5033963"/>
          </a:xfrm>
        </p:spPr>
      </p:pic>
    </p:spTree>
    <p:extLst>
      <p:ext uri="{BB962C8B-B14F-4D97-AF65-F5344CB8AC3E}">
        <p14:creationId xmlns:p14="http://schemas.microsoft.com/office/powerpoint/2010/main" val="276268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398B-105E-499E-A952-94DFD04B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/>
              <a:t>Regression Chart – </a:t>
            </a:r>
            <a:r>
              <a:rPr lang="en-US" dirty="0" err="1"/>
              <a:t>EventCnt</a:t>
            </a:r>
            <a:r>
              <a:rPr lang="en-US" dirty="0"/>
              <a:t>/Income (Sports)</a:t>
            </a:r>
          </a:p>
        </p:txBody>
      </p:sp>
      <p:pic>
        <p:nvPicPr>
          <p:cNvPr id="13" name="Content Placeholder 12" descr="ticket_data-Copy5 - Google Chrome">
            <a:extLst>
              <a:ext uri="{FF2B5EF4-FFF2-40B4-BE49-F238E27FC236}">
                <a16:creationId xmlns:a16="http://schemas.microsoft.com/office/drawing/2014/main" id="{738E63A6-5536-49D5-ABCE-6A1DAEC6E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228725"/>
            <a:ext cx="8591550" cy="4910138"/>
          </a:xfrm>
        </p:spPr>
      </p:pic>
    </p:spTree>
    <p:extLst>
      <p:ext uri="{BB962C8B-B14F-4D97-AF65-F5344CB8AC3E}">
        <p14:creationId xmlns:p14="http://schemas.microsoft.com/office/powerpoint/2010/main" val="142953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073-6654-4198-96F6-62E31387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12727"/>
            <a:ext cx="10515600" cy="796924"/>
          </a:xfrm>
        </p:spPr>
        <p:txBody>
          <a:bodyPr/>
          <a:lstStyle/>
          <a:p>
            <a:pPr algn="ctr"/>
            <a:r>
              <a:rPr lang="en-US" dirty="0"/>
              <a:t>Regression Chart - Music</a:t>
            </a:r>
          </a:p>
        </p:txBody>
      </p:sp>
      <p:pic>
        <p:nvPicPr>
          <p:cNvPr id="5" name="Content Placeholder 4" descr="ticket_data-Copy5 - Google Chrome">
            <a:extLst>
              <a:ext uri="{FF2B5EF4-FFF2-40B4-BE49-F238E27FC236}">
                <a16:creationId xmlns:a16="http://schemas.microsoft.com/office/drawing/2014/main" id="{30CC178A-9804-40F3-8AD0-CE9B9F597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333500"/>
            <a:ext cx="8963025" cy="4843463"/>
          </a:xfrm>
        </p:spPr>
      </p:pic>
    </p:spTree>
    <p:extLst>
      <p:ext uri="{BB962C8B-B14F-4D97-AF65-F5344CB8AC3E}">
        <p14:creationId xmlns:p14="http://schemas.microsoft.com/office/powerpoint/2010/main" val="245785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6C3F-E4AC-4294-8D25-423681E1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T-Stats and P-Value  </a:t>
            </a:r>
          </a:p>
        </p:txBody>
      </p:sp>
      <p:pic>
        <p:nvPicPr>
          <p:cNvPr id="5" name="Content Placeholder 4" descr="ticket_data-Copy5 - Google Chrome">
            <a:extLst>
              <a:ext uri="{FF2B5EF4-FFF2-40B4-BE49-F238E27FC236}">
                <a16:creationId xmlns:a16="http://schemas.microsoft.com/office/drawing/2014/main" id="{FFE30E8C-92F9-4845-8127-04070F565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3" y="1244600"/>
            <a:ext cx="8046653" cy="4351338"/>
          </a:xfrm>
        </p:spPr>
      </p:pic>
    </p:spTree>
    <p:extLst>
      <p:ext uri="{BB962C8B-B14F-4D97-AF65-F5344CB8AC3E}">
        <p14:creationId xmlns:p14="http://schemas.microsoft.com/office/powerpoint/2010/main" val="59520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32E1-519C-499B-9767-1AD6BA6D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SCIPY </a:t>
            </a:r>
            <a:r>
              <a:rPr lang="en-US" dirty="0" err="1"/>
              <a:t>linregress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5076-A459-4643-AE1E-EF65A127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slope, intercept, </a:t>
            </a:r>
            <a:r>
              <a:rPr lang="en-US" dirty="0" err="1"/>
              <a:t>r_value</a:t>
            </a:r>
            <a:r>
              <a:rPr lang="en-US" dirty="0"/>
              <a:t>, </a:t>
            </a:r>
            <a:r>
              <a:rPr lang="en-US" dirty="0" err="1"/>
              <a:t>p_value</a:t>
            </a:r>
            <a:r>
              <a:rPr lang="en-US" dirty="0"/>
              <a:t>, </a:t>
            </a:r>
            <a:r>
              <a:rPr lang="en-US" dirty="0" err="1"/>
              <a:t>std_err</a:t>
            </a:r>
            <a:r>
              <a:rPr lang="en-US" dirty="0"/>
              <a:t> = </a:t>
            </a:r>
            <a:r>
              <a:rPr lang="en-US" dirty="0" err="1"/>
              <a:t>stats.linregress</a:t>
            </a:r>
            <a:r>
              <a:rPr lang="en-US" dirty="0"/>
              <a:t>(s1,s2)</a:t>
            </a:r>
          </a:p>
          <a:p>
            <a:endParaRPr lang="en-US" dirty="0"/>
          </a:p>
          <a:p>
            <a:r>
              <a:rPr lang="en-US" dirty="0"/>
              <a:t>R-Value : .0858575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09BB-5AE3-4E53-9969-04873178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E6C4-93CE-41E3-AB96-8BBEDFA0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url</a:t>
            </a:r>
            <a:r>
              <a:rPr lang="en-US" dirty="0"/>
              <a:t> = 'https://app.ticketmaster.com/discovery/v2/events.</a:t>
            </a:r>
          </a:p>
          <a:p>
            <a:endParaRPr lang="en-US" dirty="0"/>
          </a:p>
          <a:p>
            <a:r>
              <a:rPr lang="en-US" dirty="0"/>
              <a:t>Event Name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Genre  (sub-Genre)</a:t>
            </a:r>
          </a:p>
          <a:p>
            <a:r>
              <a:rPr lang="en-US" dirty="0"/>
              <a:t>Venue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Zip Code</a:t>
            </a:r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2367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3EFB-56D2-4905-BE30-33229D6D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F741-87E5-4466-B6BD-0EC6ACCF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would limit us to 1,000 records for a given pull</a:t>
            </a:r>
          </a:p>
          <a:p>
            <a:pPr marL="0" indent="0">
              <a:buNone/>
            </a:pPr>
            <a:r>
              <a:rPr lang="en-US" dirty="0"/>
              <a:t>So we organized our pulls by looping through a list of 10 select cities that were large enough to host a good number of events,  but small enough to stay under the 1000 threshold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9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4F13-B970-4DD9-8715-7B898C1F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only included future events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BA4139-4674-426F-92F4-7CF64121B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39867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69E4-E261-4CBB-8B25-0928BAEF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79376"/>
            <a:ext cx="10515600" cy="525462"/>
          </a:xfrm>
        </p:spPr>
        <p:txBody>
          <a:bodyPr>
            <a:noAutofit/>
          </a:bodyPr>
          <a:lstStyle/>
          <a:p>
            <a:r>
              <a:rPr lang="en-US" sz="3200" dirty="0"/>
              <a:t>By Classification: Las Vegas, </a:t>
            </a:r>
            <a:r>
              <a:rPr lang="en-US" sz="3200" dirty="0" err="1"/>
              <a:t>Boston,Milwaukee,New</a:t>
            </a:r>
            <a:r>
              <a:rPr lang="en-US" sz="3200" dirty="0"/>
              <a:t> Orleans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A8F896-F325-46D8-90F6-CA3E93456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711201"/>
            <a:ext cx="6105524" cy="30527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9C07DC-E584-4F8D-848E-B6876F88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711201"/>
            <a:ext cx="6035040" cy="2854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50C155-CD57-457D-9D67-85A84D2B4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3804443"/>
            <a:ext cx="6105526" cy="30527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338502-1A6C-45D8-AF55-F1862344A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88" y="3620341"/>
            <a:ext cx="6035040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45F8-3BA0-4032-BEA4-6F87AED1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8" y="365125"/>
            <a:ext cx="10844841" cy="473075"/>
          </a:xfrm>
        </p:spPr>
        <p:txBody>
          <a:bodyPr>
            <a:normAutofit fontScale="90000"/>
          </a:bodyPr>
          <a:lstStyle/>
          <a:p>
            <a:r>
              <a:rPr lang="en-US" dirty="0"/>
              <a:t>Most Booked Venues by City, </a:t>
            </a:r>
            <a:r>
              <a:rPr lang="en-US" sz="3200" dirty="0"/>
              <a:t>St. Louis, Denver, KC, Las Vegas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0B3BC3-1A43-4F3B-A26D-B9877A8DD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8" y="911220"/>
            <a:ext cx="5486400" cy="27432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F76CEC-B4C7-4CC6-8345-EBE1D800B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69" y="925280"/>
            <a:ext cx="5486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8C1B3-964F-4DF2-8404-3FFA6A5FB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8229"/>
            <a:ext cx="54864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59D174-0C98-49BD-AD4C-7A7CFB215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3" y="3766463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E666-771A-4737-B985-FA2590DC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Autofit/>
          </a:bodyPr>
          <a:lstStyle/>
          <a:p>
            <a:r>
              <a:rPr lang="en-US" sz="3200" dirty="0"/>
              <a:t>Stacked Bar Graph by Venue – </a:t>
            </a:r>
            <a:r>
              <a:rPr lang="en-US" sz="2000" dirty="0"/>
              <a:t>Las Vegas, St. Louis, New Orleans, Miami</a:t>
            </a:r>
            <a:endParaRPr lang="en-US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36CD7F-BD9C-48CE-905A-6D861AA5E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5" y="1052540"/>
            <a:ext cx="5486398" cy="27432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99FEA-9605-40F6-9E73-9ACAB96DE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2" y="1179016"/>
            <a:ext cx="5486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AA2106-7888-41FF-8E6E-433E5A50D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658"/>
            <a:ext cx="54864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99D851-0066-43CA-A2C5-64A9D89A0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35" y="4063535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A85C-AC2F-4B80-A0BB-E45BF5A6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301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Arts and Theatre by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27CEA-FF41-4B12-BE6F-B77E34167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6" y="997381"/>
            <a:ext cx="5675855" cy="27749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C22405-2036-41C7-B52E-6FA50EB00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160" y="1148987"/>
            <a:ext cx="5486400" cy="2787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E18A21-40F2-4AFC-853D-426AF0E4E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3" y="3949337"/>
            <a:ext cx="5486400" cy="2759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F7E619-C3C6-4A3B-8A6B-7D3BEAE71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60" y="3939812"/>
            <a:ext cx="5486400" cy="27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2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0038-0FEA-414C-B384-4839192D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Comparission</a:t>
            </a:r>
            <a:r>
              <a:rPr lang="en-US" dirty="0"/>
              <a:t> of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DB4248-3DCD-48F3-930C-98BE647DE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06" y="301262"/>
            <a:ext cx="5699107" cy="3005201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2F644EF-DAF8-4359-B762-60A45D686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2" y="73456"/>
            <a:ext cx="6211715" cy="3188426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D24D5C-A81E-4323-B8A4-B73AF1627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2" y="3482603"/>
            <a:ext cx="6211715" cy="32646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5AD495-26D1-4ABA-9B09-788F5447E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3473078"/>
            <a:ext cx="5839532" cy="3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2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373</Words>
  <Application>Microsoft Office PowerPoint</Application>
  <PresentationFormat>Widescreen</PresentationFormat>
  <Paragraphs>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Ticketmaster Data Analysis</vt:lpstr>
      <vt:lpstr>The Data</vt:lpstr>
      <vt:lpstr>Limitations</vt:lpstr>
      <vt:lpstr>Data only included future events</vt:lpstr>
      <vt:lpstr>By Classification: Las Vegas, Boston,Milwaukee,New Orleans</vt:lpstr>
      <vt:lpstr>Most Booked Venues by City, St. Louis, Denver, KC, Las Vegas</vt:lpstr>
      <vt:lpstr>Stacked Bar Graph by Venue – Las Vegas, St. Louis, New Orleans, Miami</vt:lpstr>
      <vt:lpstr>Arts and Theatre by Genre</vt:lpstr>
      <vt:lpstr>Comparission of </vt:lpstr>
      <vt:lpstr>Regressions Chart – Events/Population</vt:lpstr>
      <vt:lpstr>Events / Population Analysis </vt:lpstr>
      <vt:lpstr>Events by Income Analysis</vt:lpstr>
      <vt:lpstr>Income/Event – Sports </vt:lpstr>
      <vt:lpstr>Regression Chart  - Arts &amp; Theater</vt:lpstr>
      <vt:lpstr>Regression Chart – EventCnt/Income (Sports)</vt:lpstr>
      <vt:lpstr>Regression Chart - Music</vt:lpstr>
      <vt:lpstr>T-Stats and P-Value  </vt:lpstr>
      <vt:lpstr>SCIPY linregress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Ticketmaster Data Analysis</dc:title>
  <dc:creator>David Schrik</dc:creator>
  <cp:lastModifiedBy>David Schrik</cp:lastModifiedBy>
  <cp:revision>32</cp:revision>
  <dcterms:created xsi:type="dcterms:W3CDTF">2018-08-07T19:03:40Z</dcterms:created>
  <dcterms:modified xsi:type="dcterms:W3CDTF">2018-08-08T00:58:06Z</dcterms:modified>
</cp:coreProperties>
</file>