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3" r:id="rId3"/>
    <p:sldId id="257" r:id="rId4"/>
    <p:sldId id="258" r:id="rId5"/>
    <p:sldId id="259" r:id="rId6"/>
    <p:sldId id="260" r:id="rId7"/>
    <p:sldId id="262" r:id="rId8"/>
    <p:sldId id="265"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6" d="100"/>
          <a:sy n="66" d="100"/>
        </p:scale>
        <p:origin x="7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AED4414-3C41-4F7B-A122-AE80B188D73F}"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DDB89-B4CC-4837-B238-865A7A24DA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5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D4414-3C41-4F7B-A122-AE80B188D73F}"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DDB89-B4CC-4837-B238-865A7A24DA97}" type="slidenum">
              <a:rPr lang="en-US" smtClean="0"/>
              <a:t>‹#›</a:t>
            </a:fld>
            <a:endParaRPr lang="en-US"/>
          </a:p>
        </p:txBody>
      </p:sp>
    </p:spTree>
    <p:extLst>
      <p:ext uri="{BB962C8B-B14F-4D97-AF65-F5344CB8AC3E}">
        <p14:creationId xmlns:p14="http://schemas.microsoft.com/office/powerpoint/2010/main" val="188792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D4414-3C41-4F7B-A122-AE80B188D73F}"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DDB89-B4CC-4837-B238-865A7A24DA9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6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D4414-3C41-4F7B-A122-AE80B188D73F}"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DDB89-B4CC-4837-B238-865A7A24DA97}" type="slidenum">
              <a:rPr lang="en-US" smtClean="0"/>
              <a:t>‹#›</a:t>
            </a:fld>
            <a:endParaRPr lang="en-US"/>
          </a:p>
        </p:txBody>
      </p:sp>
    </p:spTree>
    <p:extLst>
      <p:ext uri="{BB962C8B-B14F-4D97-AF65-F5344CB8AC3E}">
        <p14:creationId xmlns:p14="http://schemas.microsoft.com/office/powerpoint/2010/main" val="202286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D4414-3C41-4F7B-A122-AE80B188D73F}"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DDB89-B4CC-4837-B238-865A7A24DA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41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ED4414-3C41-4F7B-A122-AE80B188D73F}" type="datetimeFigureOut">
              <a:rPr lang="en-US" smtClean="0"/>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DDB89-B4CC-4837-B238-865A7A24DA97}" type="slidenum">
              <a:rPr lang="en-US" smtClean="0"/>
              <a:t>‹#›</a:t>
            </a:fld>
            <a:endParaRPr lang="en-US"/>
          </a:p>
        </p:txBody>
      </p:sp>
    </p:spTree>
    <p:extLst>
      <p:ext uri="{BB962C8B-B14F-4D97-AF65-F5344CB8AC3E}">
        <p14:creationId xmlns:p14="http://schemas.microsoft.com/office/powerpoint/2010/main" val="69897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D4414-3C41-4F7B-A122-AE80B188D73F}" type="datetimeFigureOut">
              <a:rPr lang="en-US" smtClean="0"/>
              <a:t>09-Jun-21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DDB89-B4CC-4837-B238-865A7A24DA97}" type="slidenum">
              <a:rPr lang="en-US" smtClean="0"/>
              <a:t>‹#›</a:t>
            </a:fld>
            <a:endParaRPr lang="en-US"/>
          </a:p>
        </p:txBody>
      </p:sp>
    </p:spTree>
    <p:extLst>
      <p:ext uri="{BB962C8B-B14F-4D97-AF65-F5344CB8AC3E}">
        <p14:creationId xmlns:p14="http://schemas.microsoft.com/office/powerpoint/2010/main" val="13420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ED4414-3C41-4F7B-A122-AE80B188D73F}" type="datetimeFigureOut">
              <a:rPr lang="en-US" smtClean="0"/>
              <a:t>09-Jun-21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DDB89-B4CC-4837-B238-865A7A24DA97}" type="slidenum">
              <a:rPr lang="en-US" smtClean="0"/>
              <a:t>‹#›</a:t>
            </a:fld>
            <a:endParaRPr lang="en-US"/>
          </a:p>
        </p:txBody>
      </p:sp>
    </p:spTree>
    <p:extLst>
      <p:ext uri="{BB962C8B-B14F-4D97-AF65-F5344CB8AC3E}">
        <p14:creationId xmlns:p14="http://schemas.microsoft.com/office/powerpoint/2010/main" val="426163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D4414-3C41-4F7B-A122-AE80B188D73F}" type="datetimeFigureOut">
              <a:rPr lang="en-US" smtClean="0"/>
              <a:t>09-Jun-21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DDB89-B4CC-4837-B238-865A7A24DA97}" type="slidenum">
              <a:rPr lang="en-US" smtClean="0"/>
              <a:t>‹#›</a:t>
            </a:fld>
            <a:endParaRPr lang="en-US"/>
          </a:p>
        </p:txBody>
      </p:sp>
    </p:spTree>
    <p:extLst>
      <p:ext uri="{BB962C8B-B14F-4D97-AF65-F5344CB8AC3E}">
        <p14:creationId xmlns:p14="http://schemas.microsoft.com/office/powerpoint/2010/main" val="408600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D4414-3C41-4F7B-A122-AE80B188D73F}" type="datetimeFigureOut">
              <a:rPr lang="en-US" smtClean="0"/>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DDB89-B4CC-4837-B238-865A7A24DA97}" type="slidenum">
              <a:rPr lang="en-US" smtClean="0"/>
              <a:t>‹#›</a:t>
            </a:fld>
            <a:endParaRPr lang="en-US"/>
          </a:p>
        </p:txBody>
      </p:sp>
    </p:spTree>
    <p:extLst>
      <p:ext uri="{BB962C8B-B14F-4D97-AF65-F5344CB8AC3E}">
        <p14:creationId xmlns:p14="http://schemas.microsoft.com/office/powerpoint/2010/main" val="102532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ED4414-3C41-4F7B-A122-AE80B188D73F}" type="datetimeFigureOut">
              <a:rPr lang="en-US" smtClean="0"/>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DDB89-B4CC-4837-B238-865A7A24DA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8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ED4414-3C41-4F7B-A122-AE80B188D73F}" type="datetimeFigureOut">
              <a:rPr lang="en-US" smtClean="0"/>
              <a:t>09-Jun-21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3DDB89-B4CC-4837-B238-865A7A24DA9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16272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3711B4-324E-42C7-9035-100525EBD641}"/>
              </a:ext>
            </a:extLst>
          </p:cNvPr>
          <p:cNvSpPr txBox="1"/>
          <p:nvPr/>
        </p:nvSpPr>
        <p:spPr>
          <a:xfrm>
            <a:off x="357809" y="4267200"/>
            <a:ext cx="11476381" cy="2308324"/>
          </a:xfrm>
          <a:prstGeom prst="rect">
            <a:avLst/>
          </a:prstGeom>
          <a:noFill/>
        </p:spPr>
        <p:txBody>
          <a:bodyPr wrap="square" rtlCol="0">
            <a:spAutoFit/>
          </a:bodyPr>
          <a:lstStyle/>
          <a:p>
            <a:r>
              <a:rPr lang="en-US" sz="7200" b="1" dirty="0"/>
              <a:t>CICD Fundamentals &amp; Business Benefits </a:t>
            </a:r>
          </a:p>
        </p:txBody>
      </p:sp>
      <p:pic>
        <p:nvPicPr>
          <p:cNvPr id="6" name="Picture 5">
            <a:extLst>
              <a:ext uri="{FF2B5EF4-FFF2-40B4-BE49-F238E27FC236}">
                <a16:creationId xmlns:a16="http://schemas.microsoft.com/office/drawing/2014/main" id="{18A3B01A-97FB-423D-BD9F-90082D068DF2}"/>
              </a:ext>
            </a:extLst>
          </p:cNvPr>
          <p:cNvPicPr>
            <a:picLocks noChangeAspect="1"/>
          </p:cNvPicPr>
          <p:nvPr/>
        </p:nvPicPr>
        <p:blipFill>
          <a:blip r:embed="rId2"/>
          <a:stretch>
            <a:fillRect/>
          </a:stretch>
        </p:blipFill>
        <p:spPr>
          <a:xfrm>
            <a:off x="10459994" y="0"/>
            <a:ext cx="1767734" cy="1761510"/>
          </a:xfrm>
          <a:prstGeom prst="rect">
            <a:avLst/>
          </a:prstGeom>
        </p:spPr>
      </p:pic>
      <p:pic>
        <p:nvPicPr>
          <p:cNvPr id="1030" name="Picture 6" descr="23 CI/CD Tools | journey of quality">
            <a:extLst>
              <a:ext uri="{FF2B5EF4-FFF2-40B4-BE49-F238E27FC236}">
                <a16:creationId xmlns:a16="http://schemas.microsoft.com/office/drawing/2014/main" id="{4764A233-1852-4DBF-B3A0-8F08F50BB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762" y="172692"/>
            <a:ext cx="7904508" cy="418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4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A4488-A17B-4307-9AEC-A62ABA4A63FB}"/>
              </a:ext>
            </a:extLst>
          </p:cNvPr>
          <p:cNvSpPr txBox="1"/>
          <p:nvPr/>
        </p:nvSpPr>
        <p:spPr>
          <a:xfrm>
            <a:off x="609600" y="522515"/>
            <a:ext cx="10726057" cy="1107996"/>
          </a:xfrm>
          <a:prstGeom prst="rect">
            <a:avLst/>
          </a:prstGeom>
          <a:noFill/>
        </p:spPr>
        <p:txBody>
          <a:bodyPr wrap="square" rtlCol="0">
            <a:spAutoFit/>
          </a:bodyPr>
          <a:lstStyle/>
          <a:p>
            <a:r>
              <a:rPr lang="en-US" sz="6600" b="1" dirty="0"/>
              <a:t>CI/CD Solution</a:t>
            </a:r>
          </a:p>
        </p:txBody>
      </p:sp>
      <p:sp>
        <p:nvSpPr>
          <p:cNvPr id="4" name="TextBox 3">
            <a:extLst>
              <a:ext uri="{FF2B5EF4-FFF2-40B4-BE49-F238E27FC236}">
                <a16:creationId xmlns:a16="http://schemas.microsoft.com/office/drawing/2014/main" id="{5F1E6814-A9B6-4388-8642-B6113F7B6337}"/>
              </a:ext>
            </a:extLst>
          </p:cNvPr>
          <p:cNvSpPr txBox="1"/>
          <p:nvPr/>
        </p:nvSpPr>
        <p:spPr>
          <a:xfrm>
            <a:off x="609600" y="2199821"/>
            <a:ext cx="5225143" cy="3693319"/>
          </a:xfrm>
          <a:prstGeom prst="rect">
            <a:avLst/>
          </a:prstGeom>
          <a:noFill/>
        </p:spPr>
        <p:txBody>
          <a:bodyPr wrap="square" rtlCol="0">
            <a:spAutoFit/>
          </a:bodyPr>
          <a:lstStyle/>
          <a:p>
            <a:r>
              <a:rPr lang="en-US" sz="2400" dirty="0"/>
              <a:t>Smaller code changes are simpler and deployments are automated and have fewer unintended consequences. </a:t>
            </a:r>
          </a:p>
          <a:p>
            <a:endParaRPr lang="en-US" sz="2400" dirty="0"/>
          </a:p>
          <a:p>
            <a:r>
              <a:rPr lang="en-US" sz="2400" dirty="0"/>
              <a:t>Fault isolation is simpler and quicker. Detecting the root cause of a fault and then pointing out the exact location of the fault is one of the most proclaimed benefits of CI/CD. </a:t>
            </a:r>
          </a:p>
          <a:p>
            <a:endParaRPr lang="en-US" dirty="0"/>
          </a:p>
        </p:txBody>
      </p:sp>
      <p:pic>
        <p:nvPicPr>
          <p:cNvPr id="6" name="Picture 5">
            <a:extLst>
              <a:ext uri="{FF2B5EF4-FFF2-40B4-BE49-F238E27FC236}">
                <a16:creationId xmlns:a16="http://schemas.microsoft.com/office/drawing/2014/main" id="{C5EAB4D7-6F62-4D24-A73B-6CEF97628941}"/>
              </a:ext>
            </a:extLst>
          </p:cNvPr>
          <p:cNvPicPr>
            <a:picLocks noChangeAspect="1"/>
          </p:cNvPicPr>
          <p:nvPr/>
        </p:nvPicPr>
        <p:blipFill>
          <a:blip r:embed="rId2"/>
          <a:stretch>
            <a:fillRect/>
          </a:stretch>
        </p:blipFill>
        <p:spPr>
          <a:xfrm>
            <a:off x="6633030" y="1843315"/>
            <a:ext cx="5225143" cy="4209142"/>
          </a:xfrm>
          <a:prstGeom prst="rect">
            <a:avLst/>
          </a:prstGeom>
        </p:spPr>
      </p:pic>
      <p:pic>
        <p:nvPicPr>
          <p:cNvPr id="8" name="Picture 7">
            <a:extLst>
              <a:ext uri="{FF2B5EF4-FFF2-40B4-BE49-F238E27FC236}">
                <a16:creationId xmlns:a16="http://schemas.microsoft.com/office/drawing/2014/main" id="{3CB5359B-B426-47D1-BC83-FFCCEF7B3264}"/>
              </a:ext>
            </a:extLst>
          </p:cNvPr>
          <p:cNvPicPr>
            <a:picLocks noChangeAspect="1"/>
          </p:cNvPicPr>
          <p:nvPr/>
        </p:nvPicPr>
        <p:blipFill>
          <a:blip r:embed="rId3"/>
          <a:stretch>
            <a:fillRect/>
          </a:stretch>
        </p:blipFill>
        <p:spPr>
          <a:xfrm>
            <a:off x="10459994" y="0"/>
            <a:ext cx="1767734" cy="1761510"/>
          </a:xfrm>
          <a:prstGeom prst="rect">
            <a:avLst/>
          </a:prstGeom>
        </p:spPr>
      </p:pic>
    </p:spTree>
    <p:extLst>
      <p:ext uri="{BB962C8B-B14F-4D97-AF65-F5344CB8AC3E}">
        <p14:creationId xmlns:p14="http://schemas.microsoft.com/office/powerpoint/2010/main" val="222711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99327-01F5-4298-81FB-37FBFDCDBA36}"/>
              </a:ext>
            </a:extLst>
          </p:cNvPr>
          <p:cNvSpPr txBox="1"/>
          <p:nvPr/>
        </p:nvSpPr>
        <p:spPr>
          <a:xfrm>
            <a:off x="464458" y="374639"/>
            <a:ext cx="6691086" cy="6278642"/>
          </a:xfrm>
          <a:prstGeom prst="rect">
            <a:avLst/>
          </a:prstGeom>
          <a:noFill/>
        </p:spPr>
        <p:txBody>
          <a:bodyPr wrap="square">
            <a:spAutoFit/>
          </a:bodyPr>
          <a:lstStyle/>
          <a:p>
            <a:endParaRPr lang="en-US" dirty="0"/>
          </a:p>
          <a:p>
            <a:r>
              <a:rPr lang="en-US" sz="2400" dirty="0"/>
              <a:t>A CI/CD pipeline enables developers to integrate their code into a common repository in small batches. Through this repository, developers can share their builds with the entire team rather than working in isolation. Now, the whole team can collaborate for thorough detection and fixation of the most severe bugs and also the roll back mechanism is well defined.</a:t>
            </a:r>
          </a:p>
          <a:p>
            <a:endParaRPr lang="en-US" sz="2400" dirty="0"/>
          </a:p>
          <a:p>
            <a:r>
              <a:rPr lang="en-US" sz="2400" dirty="0"/>
              <a:t>Using CI/CD, you can improve test reliability to a great extent. Since specific and atomic changes are introduced to the system, it allows developers or QAs to add more relevant positive and negative tests for the changes. This testing is also referred to as ‘Continuous Reliability’ within a CI/CD pipeline.</a:t>
            </a:r>
          </a:p>
          <a:p>
            <a:endParaRPr lang="en-US" sz="2400" dirty="0"/>
          </a:p>
        </p:txBody>
      </p:sp>
      <p:pic>
        <p:nvPicPr>
          <p:cNvPr id="10244" name="Picture 4" descr="Robust Development with git-flow, Bitbucket Pipelines and Bitrise |  Bugfender">
            <a:extLst>
              <a:ext uri="{FF2B5EF4-FFF2-40B4-BE49-F238E27FC236}">
                <a16:creationId xmlns:a16="http://schemas.microsoft.com/office/drawing/2014/main" id="{7F4CDE8F-66F6-4775-8B88-A6959DE2F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544" y="1761511"/>
            <a:ext cx="4746170" cy="41025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B3B0206-6E78-4EC1-8B34-34533A136190}"/>
              </a:ext>
            </a:extLst>
          </p:cNvPr>
          <p:cNvPicPr>
            <a:picLocks noChangeAspect="1"/>
          </p:cNvPicPr>
          <p:nvPr/>
        </p:nvPicPr>
        <p:blipFill>
          <a:blip r:embed="rId3"/>
          <a:stretch>
            <a:fillRect/>
          </a:stretch>
        </p:blipFill>
        <p:spPr>
          <a:xfrm>
            <a:off x="10459994" y="0"/>
            <a:ext cx="1767734" cy="1761510"/>
          </a:xfrm>
          <a:prstGeom prst="rect">
            <a:avLst/>
          </a:prstGeom>
        </p:spPr>
      </p:pic>
    </p:spTree>
    <p:extLst>
      <p:ext uri="{BB962C8B-B14F-4D97-AF65-F5344CB8AC3E}">
        <p14:creationId xmlns:p14="http://schemas.microsoft.com/office/powerpoint/2010/main" val="98960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155F3-664E-4FA0-A72E-586AC704C33E}"/>
              </a:ext>
            </a:extLst>
          </p:cNvPr>
          <p:cNvSpPr txBox="1"/>
          <p:nvPr/>
        </p:nvSpPr>
        <p:spPr>
          <a:xfrm>
            <a:off x="595085" y="612844"/>
            <a:ext cx="6197601" cy="5632311"/>
          </a:xfrm>
          <a:prstGeom prst="rect">
            <a:avLst/>
          </a:prstGeom>
          <a:noFill/>
        </p:spPr>
        <p:txBody>
          <a:bodyPr wrap="square">
            <a:spAutoFit/>
          </a:bodyPr>
          <a:lstStyle/>
          <a:p>
            <a:r>
              <a:rPr lang="en-US" sz="2400" dirty="0"/>
              <a:t>CI/CD improves overall communication and accountability between team members. It does so by becoming a common framework for all developers, QAs, and product managers working on a particular project.</a:t>
            </a:r>
          </a:p>
          <a:p>
            <a:endParaRPr lang="en-US" sz="2400" dirty="0"/>
          </a:p>
          <a:p>
            <a:r>
              <a:rPr lang="en-US" sz="2400" dirty="0"/>
              <a:t>CICD is able to automate infrastructure creation leading to no human error or Inconsistent environment configurations and faster deployments. </a:t>
            </a:r>
          </a:p>
          <a:p>
            <a:endParaRPr lang="en-US" sz="2400" dirty="0"/>
          </a:p>
          <a:p>
            <a:r>
              <a:rPr lang="en-US" sz="2400" dirty="0"/>
              <a:t>End-user involvement and feedback during continuous development leads to usability improvements. You can add new requirements based on customer’s needs on a daily basis.</a:t>
            </a:r>
          </a:p>
        </p:txBody>
      </p:sp>
      <p:pic>
        <p:nvPicPr>
          <p:cNvPr id="11270" name="Picture 6" descr="DevOps: Beyond CI/CD. A story how to scale DevOps in a large team| by  Tanmoy Banerjee | Feb, 2021 | Medium | The Startup">
            <a:extLst>
              <a:ext uri="{FF2B5EF4-FFF2-40B4-BE49-F238E27FC236}">
                <a16:creationId xmlns:a16="http://schemas.microsoft.com/office/drawing/2014/main" id="{E0B511F7-A9A4-4B47-85D7-F0A24FF50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86" y="1152070"/>
            <a:ext cx="4632810" cy="45538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E40427C-0D29-4B37-B4A5-D04CDBF82E9B}"/>
              </a:ext>
            </a:extLst>
          </p:cNvPr>
          <p:cNvPicPr>
            <a:picLocks noChangeAspect="1"/>
          </p:cNvPicPr>
          <p:nvPr/>
        </p:nvPicPr>
        <p:blipFill>
          <a:blip r:embed="rId3"/>
          <a:stretch>
            <a:fillRect/>
          </a:stretch>
        </p:blipFill>
        <p:spPr>
          <a:xfrm>
            <a:off x="10459994" y="0"/>
            <a:ext cx="1767734" cy="1761510"/>
          </a:xfrm>
          <a:prstGeom prst="rect">
            <a:avLst/>
          </a:prstGeom>
        </p:spPr>
      </p:pic>
    </p:spTree>
    <p:extLst>
      <p:ext uri="{BB962C8B-B14F-4D97-AF65-F5344CB8AC3E}">
        <p14:creationId xmlns:p14="http://schemas.microsoft.com/office/powerpoint/2010/main" val="8607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884F2-60E9-4901-80BE-F668CFD41F9C}"/>
              </a:ext>
            </a:extLst>
          </p:cNvPr>
          <p:cNvSpPr txBox="1"/>
          <p:nvPr/>
        </p:nvSpPr>
        <p:spPr>
          <a:xfrm>
            <a:off x="406402" y="856343"/>
            <a:ext cx="5326743" cy="1107996"/>
          </a:xfrm>
          <a:prstGeom prst="rect">
            <a:avLst/>
          </a:prstGeom>
          <a:noFill/>
        </p:spPr>
        <p:txBody>
          <a:bodyPr wrap="square" rtlCol="0">
            <a:spAutoFit/>
          </a:bodyPr>
          <a:lstStyle/>
          <a:p>
            <a:r>
              <a:rPr lang="en-US" sz="6600" b="1" dirty="0"/>
              <a:t>Overview</a:t>
            </a:r>
          </a:p>
        </p:txBody>
      </p:sp>
      <p:sp>
        <p:nvSpPr>
          <p:cNvPr id="4" name="TextBox 3">
            <a:extLst>
              <a:ext uri="{FF2B5EF4-FFF2-40B4-BE49-F238E27FC236}">
                <a16:creationId xmlns:a16="http://schemas.microsoft.com/office/drawing/2014/main" id="{A2CB2669-05C2-47E4-9878-BDFA372C2615}"/>
              </a:ext>
            </a:extLst>
          </p:cNvPr>
          <p:cNvSpPr txBox="1"/>
          <p:nvPr/>
        </p:nvSpPr>
        <p:spPr>
          <a:xfrm>
            <a:off x="406402" y="2423886"/>
            <a:ext cx="4630056"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What is CI/CD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CI/CD pipeline</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What are the business benefits of CICD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Current Pain Points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CICD Solution</a:t>
            </a:r>
          </a:p>
        </p:txBody>
      </p:sp>
      <p:pic>
        <p:nvPicPr>
          <p:cNvPr id="5" name="Picture 4">
            <a:extLst>
              <a:ext uri="{FF2B5EF4-FFF2-40B4-BE49-F238E27FC236}">
                <a16:creationId xmlns:a16="http://schemas.microsoft.com/office/drawing/2014/main" id="{44A19012-26C9-4CA9-8E97-880D6AB2986C}"/>
              </a:ext>
            </a:extLst>
          </p:cNvPr>
          <p:cNvPicPr>
            <a:picLocks noChangeAspect="1"/>
          </p:cNvPicPr>
          <p:nvPr/>
        </p:nvPicPr>
        <p:blipFill>
          <a:blip r:embed="rId2"/>
          <a:stretch>
            <a:fillRect/>
          </a:stretch>
        </p:blipFill>
        <p:spPr>
          <a:xfrm>
            <a:off x="10459994" y="0"/>
            <a:ext cx="1767734" cy="1761510"/>
          </a:xfrm>
          <a:prstGeom prst="rect">
            <a:avLst/>
          </a:prstGeom>
        </p:spPr>
      </p:pic>
    </p:spTree>
    <p:extLst>
      <p:ext uri="{BB962C8B-B14F-4D97-AF65-F5344CB8AC3E}">
        <p14:creationId xmlns:p14="http://schemas.microsoft.com/office/powerpoint/2010/main" val="104707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A37B9C-31E5-4DA8-AE60-81AA36AC251E}"/>
              </a:ext>
            </a:extLst>
          </p:cNvPr>
          <p:cNvPicPr>
            <a:picLocks noChangeAspect="1"/>
          </p:cNvPicPr>
          <p:nvPr/>
        </p:nvPicPr>
        <p:blipFill>
          <a:blip r:embed="rId2"/>
          <a:stretch>
            <a:fillRect/>
          </a:stretch>
        </p:blipFill>
        <p:spPr>
          <a:xfrm>
            <a:off x="10424266" y="0"/>
            <a:ext cx="1767734" cy="1761510"/>
          </a:xfrm>
          <a:prstGeom prst="rect">
            <a:avLst/>
          </a:prstGeom>
        </p:spPr>
      </p:pic>
      <p:sp>
        <p:nvSpPr>
          <p:cNvPr id="4" name="TextBox 3">
            <a:extLst>
              <a:ext uri="{FF2B5EF4-FFF2-40B4-BE49-F238E27FC236}">
                <a16:creationId xmlns:a16="http://schemas.microsoft.com/office/drawing/2014/main" id="{E680ECFF-9987-41FB-974B-2740B9F75053}"/>
              </a:ext>
            </a:extLst>
          </p:cNvPr>
          <p:cNvSpPr txBox="1"/>
          <p:nvPr/>
        </p:nvSpPr>
        <p:spPr>
          <a:xfrm>
            <a:off x="437322" y="673176"/>
            <a:ext cx="9191329" cy="1107996"/>
          </a:xfrm>
          <a:prstGeom prst="rect">
            <a:avLst/>
          </a:prstGeom>
          <a:noFill/>
        </p:spPr>
        <p:txBody>
          <a:bodyPr wrap="square" rtlCol="0">
            <a:spAutoFit/>
          </a:bodyPr>
          <a:lstStyle/>
          <a:p>
            <a:r>
              <a:rPr lang="en-US" sz="6600" b="1" dirty="0"/>
              <a:t>What is CICD</a:t>
            </a:r>
          </a:p>
        </p:txBody>
      </p:sp>
      <p:sp>
        <p:nvSpPr>
          <p:cNvPr id="5" name="TextBox 4">
            <a:extLst>
              <a:ext uri="{FF2B5EF4-FFF2-40B4-BE49-F238E27FC236}">
                <a16:creationId xmlns:a16="http://schemas.microsoft.com/office/drawing/2014/main" id="{C413BB11-E1FC-4439-807E-9DAD7BB8ACE7}"/>
              </a:ext>
            </a:extLst>
          </p:cNvPr>
          <p:cNvSpPr txBox="1"/>
          <p:nvPr/>
        </p:nvSpPr>
        <p:spPr>
          <a:xfrm>
            <a:off x="437322" y="2266122"/>
            <a:ext cx="11277600" cy="3323987"/>
          </a:xfrm>
          <a:prstGeom prst="rect">
            <a:avLst/>
          </a:prstGeom>
          <a:noFill/>
        </p:spPr>
        <p:txBody>
          <a:bodyPr wrap="square" rtlCol="0">
            <a:spAutoFit/>
          </a:bodyPr>
          <a:lstStyle/>
          <a:p>
            <a:r>
              <a:rPr lang="en-US" sz="2400" dirty="0"/>
              <a:t>The CI/CD is one of the best practices for DevOps teams to implement, for delivering code changes more frequently and reliably</a:t>
            </a:r>
          </a:p>
          <a:p>
            <a:endParaRPr lang="en-US" sz="2400" dirty="0"/>
          </a:p>
          <a:p>
            <a:r>
              <a:rPr lang="en-US" sz="2400" dirty="0"/>
              <a:t>CI/CD consist of three major concepts</a:t>
            </a:r>
          </a:p>
          <a:p>
            <a:endParaRPr lang="en-US" sz="2400" dirty="0"/>
          </a:p>
          <a:p>
            <a:pPr indent="-457200">
              <a:buFont typeface="Wingdings" panose="05000000000000000000" pitchFamily="2" charset="2"/>
              <a:buChar char="Ø"/>
            </a:pPr>
            <a:r>
              <a:rPr lang="en-US" sz="2400" dirty="0"/>
              <a:t>Continuous Integration</a:t>
            </a:r>
          </a:p>
          <a:p>
            <a:pPr indent="-457200">
              <a:buFont typeface="Wingdings" panose="05000000000000000000" pitchFamily="2" charset="2"/>
              <a:buChar char="Ø"/>
            </a:pPr>
            <a:r>
              <a:rPr lang="en-US" sz="2400" dirty="0"/>
              <a:t>Continuous Deployment</a:t>
            </a:r>
          </a:p>
          <a:p>
            <a:pPr indent="-457200">
              <a:buFont typeface="Wingdings" panose="05000000000000000000" pitchFamily="2" charset="2"/>
              <a:buChar char="Ø"/>
            </a:pPr>
            <a:r>
              <a:rPr lang="en-US" sz="2400" dirty="0"/>
              <a:t>Continuous Delivery </a:t>
            </a:r>
          </a:p>
          <a:p>
            <a:endParaRPr lang="en-US" dirty="0"/>
          </a:p>
        </p:txBody>
      </p:sp>
      <p:pic>
        <p:nvPicPr>
          <p:cNvPr id="6" name="Picture 5">
            <a:extLst>
              <a:ext uri="{FF2B5EF4-FFF2-40B4-BE49-F238E27FC236}">
                <a16:creationId xmlns:a16="http://schemas.microsoft.com/office/drawing/2014/main" id="{5CE7407F-D8D6-4577-8860-95CFDE8DF9E9}"/>
              </a:ext>
            </a:extLst>
          </p:cNvPr>
          <p:cNvPicPr>
            <a:picLocks noChangeAspect="1"/>
          </p:cNvPicPr>
          <p:nvPr/>
        </p:nvPicPr>
        <p:blipFill>
          <a:blip r:embed="rId2"/>
          <a:stretch>
            <a:fillRect/>
          </a:stretch>
        </p:blipFill>
        <p:spPr>
          <a:xfrm>
            <a:off x="10459994" y="0"/>
            <a:ext cx="1767734" cy="1761510"/>
          </a:xfrm>
          <a:prstGeom prst="rect">
            <a:avLst/>
          </a:prstGeom>
        </p:spPr>
      </p:pic>
    </p:spTree>
    <p:extLst>
      <p:ext uri="{BB962C8B-B14F-4D97-AF65-F5344CB8AC3E}">
        <p14:creationId xmlns:p14="http://schemas.microsoft.com/office/powerpoint/2010/main" val="212775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5437C7-1ADA-4098-BEDA-C63E77EACEBD}"/>
              </a:ext>
            </a:extLst>
          </p:cNvPr>
          <p:cNvPicPr>
            <a:picLocks noChangeAspect="1"/>
          </p:cNvPicPr>
          <p:nvPr/>
        </p:nvPicPr>
        <p:blipFill>
          <a:blip r:embed="rId2"/>
          <a:stretch>
            <a:fillRect/>
          </a:stretch>
        </p:blipFill>
        <p:spPr>
          <a:xfrm>
            <a:off x="10556224" y="0"/>
            <a:ext cx="1635776" cy="1630017"/>
          </a:xfrm>
          <a:prstGeom prst="rect">
            <a:avLst/>
          </a:prstGeom>
        </p:spPr>
      </p:pic>
      <p:sp>
        <p:nvSpPr>
          <p:cNvPr id="3" name="TextBox 2">
            <a:extLst>
              <a:ext uri="{FF2B5EF4-FFF2-40B4-BE49-F238E27FC236}">
                <a16:creationId xmlns:a16="http://schemas.microsoft.com/office/drawing/2014/main" id="{E5E78CA7-97F8-4A03-B76D-C4E8795A0698}"/>
              </a:ext>
            </a:extLst>
          </p:cNvPr>
          <p:cNvSpPr txBox="1"/>
          <p:nvPr/>
        </p:nvSpPr>
        <p:spPr>
          <a:xfrm>
            <a:off x="5755192" y="1102592"/>
            <a:ext cx="5618920" cy="5355312"/>
          </a:xfrm>
          <a:prstGeom prst="rect">
            <a:avLst/>
          </a:prstGeom>
          <a:noFill/>
        </p:spPr>
        <p:txBody>
          <a:bodyPr wrap="square" rtlCol="0">
            <a:spAutoFit/>
          </a:bodyPr>
          <a:lstStyle/>
          <a:p>
            <a:r>
              <a:rPr lang="en-US" sz="2400" dirty="0"/>
              <a:t>Continuous Integration</a:t>
            </a:r>
          </a:p>
          <a:p>
            <a:r>
              <a:rPr lang="en-US" dirty="0"/>
              <a:t>Continuous Integration describes the process of merging developer branches to the main branch several times a day. CI puts an emphasis on test automation and finally generates a high quality, deployable artifact.</a:t>
            </a:r>
          </a:p>
          <a:p>
            <a:endParaRPr lang="en-US" dirty="0"/>
          </a:p>
          <a:p>
            <a:r>
              <a:rPr lang="en-US" sz="2400" dirty="0"/>
              <a:t>Continuous Deployment</a:t>
            </a:r>
          </a:p>
          <a:p>
            <a:r>
              <a:rPr lang="en-US" dirty="0"/>
              <a:t>Continuous Deployment extends Continuous Delivery in such a way that it allows frequent automated deployments without any human interaction. Typical phases in Continuous Deployment are Infrastructure Provisioning, Smoke Testing, Production Deployments and automated Rollbacks.</a:t>
            </a:r>
          </a:p>
          <a:p>
            <a:endParaRPr lang="en-US" dirty="0"/>
          </a:p>
          <a:p>
            <a:r>
              <a:rPr lang="en-US" sz="2400" dirty="0"/>
              <a:t>Continuous Delivery </a:t>
            </a:r>
          </a:p>
          <a:p>
            <a:r>
              <a:rPr lang="en-US" dirty="0"/>
              <a:t>In addition to Continuous Integration, Continuous Delivery makes sure that changes of a software product can be released quickly to customers in an automated way and at any point in time.</a:t>
            </a:r>
          </a:p>
        </p:txBody>
      </p:sp>
      <p:pic>
        <p:nvPicPr>
          <p:cNvPr id="2050" name="Picture 2" descr="The Benefits of Continuous Delivery - DZone DevOps">
            <a:extLst>
              <a:ext uri="{FF2B5EF4-FFF2-40B4-BE49-F238E27FC236}">
                <a16:creationId xmlns:a16="http://schemas.microsoft.com/office/drawing/2014/main" id="{8AF61250-4566-4B7D-B8A3-AA7EC0A1D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06" y="463827"/>
            <a:ext cx="5302690" cy="544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8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8A140-4F10-41EF-B525-CFFAD5D77146}"/>
              </a:ext>
            </a:extLst>
          </p:cNvPr>
          <p:cNvSpPr txBox="1"/>
          <p:nvPr/>
        </p:nvSpPr>
        <p:spPr>
          <a:xfrm>
            <a:off x="596348" y="597070"/>
            <a:ext cx="10402956" cy="1107996"/>
          </a:xfrm>
          <a:prstGeom prst="rect">
            <a:avLst/>
          </a:prstGeom>
          <a:noFill/>
        </p:spPr>
        <p:txBody>
          <a:bodyPr wrap="square" rtlCol="0">
            <a:spAutoFit/>
          </a:bodyPr>
          <a:lstStyle/>
          <a:p>
            <a:r>
              <a:rPr lang="en-US" sz="6600" b="1" dirty="0"/>
              <a:t>CI/CD Pipeline</a:t>
            </a:r>
          </a:p>
        </p:txBody>
      </p:sp>
      <p:sp>
        <p:nvSpPr>
          <p:cNvPr id="5" name="TextBox 4">
            <a:extLst>
              <a:ext uri="{FF2B5EF4-FFF2-40B4-BE49-F238E27FC236}">
                <a16:creationId xmlns:a16="http://schemas.microsoft.com/office/drawing/2014/main" id="{2FFA3A89-DB0A-40D4-B16D-B2FB86BB7B1E}"/>
              </a:ext>
            </a:extLst>
          </p:cNvPr>
          <p:cNvSpPr txBox="1"/>
          <p:nvPr/>
        </p:nvSpPr>
        <p:spPr>
          <a:xfrm>
            <a:off x="478971" y="2473702"/>
            <a:ext cx="2699657" cy="3970318"/>
          </a:xfrm>
          <a:prstGeom prst="rect">
            <a:avLst/>
          </a:prstGeom>
          <a:noFill/>
        </p:spPr>
        <p:txBody>
          <a:bodyPr wrap="square">
            <a:spAutoFit/>
          </a:bodyPr>
          <a:lstStyle/>
          <a:p>
            <a:pPr fontAlgn="base"/>
            <a:r>
              <a:rPr lang="en-US" sz="2400" dirty="0"/>
              <a:t> </a:t>
            </a:r>
          </a:p>
          <a:p>
            <a:pPr fontAlgn="base"/>
            <a:r>
              <a:rPr lang="en-US" sz="2000" dirty="0"/>
              <a:t>The CI/CD pipeline typically breaks down into the following stages:</a:t>
            </a:r>
          </a:p>
          <a:p>
            <a:pPr fontAlgn="base"/>
            <a:endParaRPr lang="en-US" sz="2400" dirty="0"/>
          </a:p>
          <a:p>
            <a:pPr indent="-285750" fontAlgn="base">
              <a:buFont typeface="Wingdings" panose="05000000000000000000" pitchFamily="2" charset="2"/>
              <a:buChar char="Ø"/>
            </a:pPr>
            <a:r>
              <a:rPr lang="en-US" sz="2000" dirty="0"/>
              <a:t>Build</a:t>
            </a:r>
          </a:p>
          <a:p>
            <a:pPr indent="-285750" fontAlgn="base">
              <a:buFont typeface="Wingdings" panose="05000000000000000000" pitchFamily="2" charset="2"/>
              <a:buChar char="Ø"/>
            </a:pPr>
            <a:r>
              <a:rPr lang="en-US" sz="2000" dirty="0"/>
              <a:t>Test</a:t>
            </a:r>
          </a:p>
          <a:p>
            <a:pPr indent="-285750" fontAlgn="base">
              <a:buFont typeface="Wingdings" panose="05000000000000000000" pitchFamily="2" charset="2"/>
              <a:buChar char="Ø"/>
            </a:pPr>
            <a:r>
              <a:rPr lang="en-US" sz="2000" dirty="0"/>
              <a:t>Analyze</a:t>
            </a:r>
          </a:p>
          <a:p>
            <a:pPr indent="-285750" fontAlgn="base">
              <a:buFont typeface="Wingdings" panose="05000000000000000000" pitchFamily="2" charset="2"/>
              <a:buChar char="Ø"/>
            </a:pPr>
            <a:r>
              <a:rPr lang="en-US" sz="2000" dirty="0"/>
              <a:t>Deploy</a:t>
            </a:r>
          </a:p>
          <a:p>
            <a:pPr indent="-285750" fontAlgn="base">
              <a:buFont typeface="Wingdings" panose="05000000000000000000" pitchFamily="2" charset="2"/>
              <a:buChar char="Ø"/>
            </a:pPr>
            <a:r>
              <a:rPr lang="en-US" sz="2000" dirty="0"/>
              <a:t>Verify</a:t>
            </a:r>
          </a:p>
          <a:p>
            <a:pPr indent="-285750" fontAlgn="base">
              <a:buFont typeface="Wingdings" panose="05000000000000000000" pitchFamily="2" charset="2"/>
              <a:buChar char="Ø"/>
            </a:pPr>
            <a:r>
              <a:rPr lang="en-US" sz="2000" dirty="0"/>
              <a:t>Promote</a:t>
            </a:r>
          </a:p>
          <a:p>
            <a:pPr fontAlgn="base"/>
            <a:endParaRPr lang="en-US" sz="2400" dirty="0"/>
          </a:p>
        </p:txBody>
      </p:sp>
      <p:pic>
        <p:nvPicPr>
          <p:cNvPr id="6" name="Picture 5">
            <a:extLst>
              <a:ext uri="{FF2B5EF4-FFF2-40B4-BE49-F238E27FC236}">
                <a16:creationId xmlns:a16="http://schemas.microsoft.com/office/drawing/2014/main" id="{6DB18D37-A623-424E-B611-F930DFF4DB84}"/>
              </a:ext>
            </a:extLst>
          </p:cNvPr>
          <p:cNvPicPr>
            <a:picLocks noChangeAspect="1"/>
          </p:cNvPicPr>
          <p:nvPr/>
        </p:nvPicPr>
        <p:blipFill>
          <a:blip r:embed="rId2"/>
          <a:stretch>
            <a:fillRect/>
          </a:stretch>
        </p:blipFill>
        <p:spPr>
          <a:xfrm>
            <a:off x="10556224" y="0"/>
            <a:ext cx="1635776" cy="1630017"/>
          </a:xfrm>
          <a:prstGeom prst="rect">
            <a:avLst/>
          </a:prstGeom>
        </p:spPr>
      </p:pic>
      <p:pic>
        <p:nvPicPr>
          <p:cNvPr id="12" name="Picture 11">
            <a:extLst>
              <a:ext uri="{FF2B5EF4-FFF2-40B4-BE49-F238E27FC236}">
                <a16:creationId xmlns:a16="http://schemas.microsoft.com/office/drawing/2014/main" id="{5D438917-09E2-458E-8CA2-068CB15E2090}"/>
              </a:ext>
            </a:extLst>
          </p:cNvPr>
          <p:cNvPicPr>
            <a:picLocks noChangeAspect="1"/>
          </p:cNvPicPr>
          <p:nvPr/>
        </p:nvPicPr>
        <p:blipFill>
          <a:blip r:embed="rId3"/>
          <a:stretch>
            <a:fillRect/>
          </a:stretch>
        </p:blipFill>
        <p:spPr>
          <a:xfrm>
            <a:off x="3802742" y="3173022"/>
            <a:ext cx="8155767" cy="3087908"/>
          </a:xfrm>
          <a:prstGeom prst="rect">
            <a:avLst/>
          </a:prstGeom>
        </p:spPr>
      </p:pic>
      <p:sp>
        <p:nvSpPr>
          <p:cNvPr id="14" name="TextBox 13">
            <a:extLst>
              <a:ext uri="{FF2B5EF4-FFF2-40B4-BE49-F238E27FC236}">
                <a16:creationId xmlns:a16="http://schemas.microsoft.com/office/drawing/2014/main" id="{291F6D01-C232-45AF-94BC-EBEBA74FBF51}"/>
              </a:ext>
            </a:extLst>
          </p:cNvPr>
          <p:cNvSpPr txBox="1"/>
          <p:nvPr/>
        </p:nvSpPr>
        <p:spPr>
          <a:xfrm>
            <a:off x="478972" y="2058204"/>
            <a:ext cx="11059254" cy="461665"/>
          </a:xfrm>
          <a:prstGeom prst="rect">
            <a:avLst/>
          </a:prstGeom>
          <a:noFill/>
        </p:spPr>
        <p:txBody>
          <a:bodyPr wrap="square">
            <a:spAutoFit/>
          </a:bodyPr>
          <a:lstStyle/>
          <a:p>
            <a:pPr fontAlgn="base"/>
            <a:r>
              <a:rPr lang="en-US" sz="2400" dirty="0"/>
              <a:t>CI/CD pipelines are a series of steps that must be completed to deliver a new release.</a:t>
            </a:r>
          </a:p>
        </p:txBody>
      </p:sp>
    </p:spTree>
    <p:extLst>
      <p:ext uri="{BB962C8B-B14F-4D97-AF65-F5344CB8AC3E}">
        <p14:creationId xmlns:p14="http://schemas.microsoft.com/office/powerpoint/2010/main" val="374341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3D934-4CC0-48D4-B028-95E961573802}"/>
              </a:ext>
            </a:extLst>
          </p:cNvPr>
          <p:cNvSpPr txBox="1"/>
          <p:nvPr/>
        </p:nvSpPr>
        <p:spPr>
          <a:xfrm>
            <a:off x="543339" y="544204"/>
            <a:ext cx="10414947" cy="2123658"/>
          </a:xfrm>
          <a:prstGeom prst="rect">
            <a:avLst/>
          </a:prstGeom>
          <a:noFill/>
        </p:spPr>
        <p:txBody>
          <a:bodyPr wrap="square">
            <a:spAutoFit/>
          </a:bodyPr>
          <a:lstStyle/>
          <a:p>
            <a:pPr fontAlgn="base"/>
            <a:r>
              <a:rPr lang="en-US" sz="6600" b="1" dirty="0"/>
              <a:t>What are the Business Benefits of CI/CD?</a:t>
            </a:r>
          </a:p>
        </p:txBody>
      </p:sp>
      <p:sp>
        <p:nvSpPr>
          <p:cNvPr id="7" name="TextBox 6">
            <a:extLst>
              <a:ext uri="{FF2B5EF4-FFF2-40B4-BE49-F238E27FC236}">
                <a16:creationId xmlns:a16="http://schemas.microsoft.com/office/drawing/2014/main" id="{DD8D4334-86FF-4888-9AC5-8B4012ABDEE8}"/>
              </a:ext>
            </a:extLst>
          </p:cNvPr>
          <p:cNvSpPr txBox="1"/>
          <p:nvPr/>
        </p:nvSpPr>
        <p:spPr>
          <a:xfrm>
            <a:off x="425332" y="3429000"/>
            <a:ext cx="7122097" cy="2648802"/>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sz="2400" dirty="0"/>
              <a:t>CICD is able </a:t>
            </a:r>
            <a:r>
              <a:rPr lang="en-US" sz="2400" b="1" dirty="0"/>
              <a:t>to catch unit test</a:t>
            </a:r>
            <a:r>
              <a:rPr lang="en-US" sz="2400" dirty="0"/>
              <a:t>. Hence </a:t>
            </a:r>
            <a:r>
              <a:rPr lang="en-US" sz="2400" b="1" dirty="0"/>
              <a:t>less bugs in production and less time in testing</a:t>
            </a:r>
            <a:r>
              <a:rPr lang="en-US" sz="2400" dirty="0"/>
              <a:t>. This </a:t>
            </a:r>
            <a:r>
              <a:rPr lang="en-US" sz="2400" b="1" dirty="0"/>
              <a:t>Avoids Cost </a:t>
            </a:r>
          </a:p>
          <a:p>
            <a:pPr marL="342900" marR="0" indent="-342900">
              <a:lnSpc>
                <a:spcPct val="107000"/>
              </a:lnSpc>
              <a:spcBef>
                <a:spcPts val="0"/>
              </a:spcBef>
              <a:spcAft>
                <a:spcPts val="800"/>
              </a:spcAft>
              <a:buFont typeface="Wingdings" panose="05000000000000000000" pitchFamily="2" charset="2"/>
              <a:buChar char="Ø"/>
            </a:pPr>
            <a:r>
              <a:rPr lang="en-US" sz="2400" dirty="0"/>
              <a:t>CICD is able to </a:t>
            </a:r>
            <a:r>
              <a:rPr lang="en-US" sz="2400" b="1" dirty="0"/>
              <a:t>catch compile errors after merge</a:t>
            </a:r>
            <a:r>
              <a:rPr lang="en-US" sz="2400" dirty="0"/>
              <a:t>. Hence </a:t>
            </a:r>
            <a:r>
              <a:rPr lang="en-US" sz="2400" b="1" dirty="0"/>
              <a:t>less developer time on issues from new developer code</a:t>
            </a:r>
            <a:r>
              <a:rPr lang="en-US" sz="2400" dirty="0"/>
              <a:t>. This </a:t>
            </a:r>
            <a:r>
              <a:rPr lang="en-US" sz="2400" b="1" dirty="0"/>
              <a:t>Reduces cost</a:t>
            </a:r>
            <a:r>
              <a:rPr lang="en-US" sz="2400" dirty="0"/>
              <a:t>.</a:t>
            </a:r>
          </a:p>
          <a:p>
            <a:pPr marL="0" marR="0">
              <a:lnSpc>
                <a:spcPct val="107000"/>
              </a:lnSpc>
              <a:spcBef>
                <a:spcPts val="0"/>
              </a:spcBef>
              <a:spcAft>
                <a:spcPts val="800"/>
              </a:spcAft>
            </a:pPr>
            <a:endParaRPr lang="en-US" sz="2400" dirty="0"/>
          </a:p>
        </p:txBody>
      </p:sp>
      <p:pic>
        <p:nvPicPr>
          <p:cNvPr id="8" name="Picture 7">
            <a:extLst>
              <a:ext uri="{FF2B5EF4-FFF2-40B4-BE49-F238E27FC236}">
                <a16:creationId xmlns:a16="http://schemas.microsoft.com/office/drawing/2014/main" id="{9073A422-34B3-4651-840C-7451CF06FAFE}"/>
              </a:ext>
            </a:extLst>
          </p:cNvPr>
          <p:cNvPicPr>
            <a:picLocks noChangeAspect="1"/>
          </p:cNvPicPr>
          <p:nvPr/>
        </p:nvPicPr>
        <p:blipFill>
          <a:blip r:embed="rId2"/>
          <a:stretch>
            <a:fillRect/>
          </a:stretch>
        </p:blipFill>
        <p:spPr>
          <a:xfrm>
            <a:off x="10590932" y="0"/>
            <a:ext cx="1635776" cy="1630017"/>
          </a:xfrm>
          <a:prstGeom prst="rect">
            <a:avLst/>
          </a:prstGeom>
        </p:spPr>
      </p:pic>
      <p:pic>
        <p:nvPicPr>
          <p:cNvPr id="5122" name="Picture 2" descr="Q1 2018 VC investing hits highest level since 2006, with $28.2 billion  deployed">
            <a:extLst>
              <a:ext uri="{FF2B5EF4-FFF2-40B4-BE49-F238E27FC236}">
                <a16:creationId xmlns:a16="http://schemas.microsoft.com/office/drawing/2014/main" id="{259D83C5-DBB9-4BD1-B7E0-0D7F96B34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429" y="2884796"/>
            <a:ext cx="421923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00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38151D-72D2-47CC-8BC9-23C734442982}"/>
              </a:ext>
            </a:extLst>
          </p:cNvPr>
          <p:cNvPicPr>
            <a:picLocks noChangeAspect="1"/>
          </p:cNvPicPr>
          <p:nvPr/>
        </p:nvPicPr>
        <p:blipFill>
          <a:blip r:embed="rId2"/>
          <a:stretch>
            <a:fillRect/>
          </a:stretch>
        </p:blipFill>
        <p:spPr>
          <a:xfrm>
            <a:off x="10734261" y="0"/>
            <a:ext cx="1457739" cy="1452607"/>
          </a:xfrm>
          <a:prstGeom prst="rect">
            <a:avLst/>
          </a:prstGeom>
        </p:spPr>
      </p:pic>
      <p:sp>
        <p:nvSpPr>
          <p:cNvPr id="4" name="TextBox 3">
            <a:extLst>
              <a:ext uri="{FF2B5EF4-FFF2-40B4-BE49-F238E27FC236}">
                <a16:creationId xmlns:a16="http://schemas.microsoft.com/office/drawing/2014/main" id="{86455332-4857-4863-864C-20C48984001E}"/>
              </a:ext>
            </a:extLst>
          </p:cNvPr>
          <p:cNvSpPr txBox="1"/>
          <p:nvPr/>
        </p:nvSpPr>
        <p:spPr>
          <a:xfrm>
            <a:off x="384314" y="1211662"/>
            <a:ext cx="7961400" cy="4727256"/>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sz="2400" dirty="0"/>
              <a:t>CICD is able to </a:t>
            </a:r>
            <a:r>
              <a:rPr lang="en-US" sz="2400" b="1" dirty="0"/>
              <a:t>detect security vulnerabilities. </a:t>
            </a:r>
            <a:r>
              <a:rPr lang="en-US" sz="2400" dirty="0"/>
              <a:t>This prevent embarrassing or costly security holes and </a:t>
            </a:r>
            <a:r>
              <a:rPr lang="en-US" sz="2400" b="1" dirty="0"/>
              <a:t>Avoids cost</a:t>
            </a:r>
            <a:r>
              <a:rPr lang="en-US" sz="2400" dirty="0"/>
              <a:t>.</a:t>
            </a:r>
          </a:p>
          <a:p>
            <a:pPr marL="342900" indent="-342900">
              <a:lnSpc>
                <a:spcPct val="107000"/>
              </a:lnSpc>
              <a:spcAft>
                <a:spcPts val="800"/>
              </a:spcAft>
              <a:buFont typeface="Wingdings" panose="05000000000000000000" pitchFamily="2" charset="2"/>
              <a:buChar char="Ø"/>
            </a:pPr>
            <a:r>
              <a:rPr lang="en-US" sz="2400" dirty="0"/>
              <a:t>CICD is able to </a:t>
            </a:r>
            <a:r>
              <a:rPr lang="en-US" sz="2400" b="1" dirty="0"/>
              <a:t>automate infrastructure creation </a:t>
            </a:r>
            <a:r>
              <a:rPr lang="en-US" sz="2400" dirty="0"/>
              <a:t>leading to </a:t>
            </a:r>
            <a:r>
              <a:rPr lang="en-US" sz="2400" b="1" dirty="0"/>
              <a:t>less human error and faster deployments</a:t>
            </a:r>
            <a:r>
              <a:rPr lang="en-US" sz="2400" dirty="0"/>
              <a:t>. This </a:t>
            </a:r>
            <a:r>
              <a:rPr lang="en-US" sz="2400" b="1" dirty="0"/>
              <a:t>Saves money</a:t>
            </a:r>
            <a:endParaRPr lang="en-US" sz="2400" dirty="0"/>
          </a:p>
          <a:p>
            <a:pPr marL="342900" marR="0" indent="-342900">
              <a:lnSpc>
                <a:spcPct val="107000"/>
              </a:lnSpc>
              <a:spcBef>
                <a:spcPts val="0"/>
              </a:spcBef>
              <a:spcAft>
                <a:spcPts val="800"/>
              </a:spcAft>
              <a:buFont typeface="Wingdings" panose="05000000000000000000" pitchFamily="2" charset="2"/>
              <a:buChar char="Ø"/>
            </a:pPr>
            <a:r>
              <a:rPr lang="en-US" sz="2400" dirty="0"/>
              <a:t>CICD is able to </a:t>
            </a:r>
            <a:r>
              <a:rPr lang="en-US" sz="2400" b="1" dirty="0"/>
              <a:t>automate infrastructure cleanup </a:t>
            </a:r>
            <a:r>
              <a:rPr lang="en-US" sz="2400" dirty="0"/>
              <a:t>leading to </a:t>
            </a:r>
            <a:r>
              <a:rPr lang="en-US" sz="2400" b="1" dirty="0"/>
              <a:t>less infrastructure costs </a:t>
            </a:r>
            <a:r>
              <a:rPr lang="en-US" sz="2400" dirty="0"/>
              <a:t>from unused resources. This </a:t>
            </a:r>
            <a:r>
              <a:rPr lang="en-US" sz="2400" b="1" dirty="0"/>
              <a:t>Saves Money </a:t>
            </a:r>
            <a:r>
              <a:rPr lang="en-US" sz="2400" dirty="0"/>
              <a:t>by reducing extra infrastructure costs.</a:t>
            </a:r>
          </a:p>
          <a:p>
            <a:pPr marL="342900" marR="0" indent="-342900">
              <a:lnSpc>
                <a:spcPct val="107000"/>
              </a:lnSpc>
              <a:spcBef>
                <a:spcPts val="0"/>
              </a:spcBef>
              <a:spcAft>
                <a:spcPts val="800"/>
              </a:spcAft>
              <a:buFont typeface="Wingdings" panose="05000000000000000000" pitchFamily="2" charset="2"/>
              <a:buChar char="Ø"/>
            </a:pPr>
            <a:r>
              <a:rPr lang="en-US" sz="2400" dirty="0"/>
              <a:t>CICD gives us </a:t>
            </a:r>
            <a:r>
              <a:rPr lang="en-US" sz="2400" b="1" dirty="0"/>
              <a:t>faster and more frequent production deployments </a:t>
            </a:r>
            <a:r>
              <a:rPr lang="en-US" sz="2400" dirty="0"/>
              <a:t>and </a:t>
            </a:r>
            <a:r>
              <a:rPr lang="en-US" sz="2400" b="1" dirty="0"/>
              <a:t>new value-generating features are released more quickly</a:t>
            </a:r>
            <a:r>
              <a:rPr lang="en-US" sz="2400" dirty="0"/>
              <a:t>. Hence, </a:t>
            </a:r>
            <a:r>
              <a:rPr lang="en-US" sz="2400" b="1" dirty="0"/>
              <a:t>Increase Revenue</a:t>
            </a:r>
          </a:p>
        </p:txBody>
      </p:sp>
      <p:pic>
        <p:nvPicPr>
          <p:cNvPr id="6" name="Picture 5">
            <a:extLst>
              <a:ext uri="{FF2B5EF4-FFF2-40B4-BE49-F238E27FC236}">
                <a16:creationId xmlns:a16="http://schemas.microsoft.com/office/drawing/2014/main" id="{7FB7A4D3-05EE-4132-AE77-4DA5A3C571A9}"/>
              </a:ext>
            </a:extLst>
          </p:cNvPr>
          <p:cNvPicPr>
            <a:picLocks noChangeAspect="1"/>
          </p:cNvPicPr>
          <p:nvPr/>
        </p:nvPicPr>
        <p:blipFill>
          <a:blip r:embed="rId3"/>
          <a:stretch>
            <a:fillRect/>
          </a:stretch>
        </p:blipFill>
        <p:spPr>
          <a:xfrm>
            <a:off x="8718450" y="2278745"/>
            <a:ext cx="2914650" cy="3171824"/>
          </a:xfrm>
          <a:prstGeom prst="rect">
            <a:avLst/>
          </a:prstGeom>
        </p:spPr>
      </p:pic>
    </p:spTree>
    <p:extLst>
      <p:ext uri="{BB962C8B-B14F-4D97-AF65-F5344CB8AC3E}">
        <p14:creationId xmlns:p14="http://schemas.microsoft.com/office/powerpoint/2010/main" val="107497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A8CA6-16AA-4AAE-9857-57A55AFBBDC2}"/>
              </a:ext>
            </a:extLst>
          </p:cNvPr>
          <p:cNvSpPr txBox="1"/>
          <p:nvPr/>
        </p:nvSpPr>
        <p:spPr>
          <a:xfrm>
            <a:off x="551543" y="1277258"/>
            <a:ext cx="6618514" cy="4624664"/>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sz="2400" dirty="0"/>
              <a:t>CICD allows us to </a:t>
            </a:r>
            <a:r>
              <a:rPr lang="en-US" sz="2400" b="1" dirty="0"/>
              <a:t>deploy in production without manual checks</a:t>
            </a:r>
            <a:r>
              <a:rPr lang="en-US" sz="2400" dirty="0"/>
              <a:t>. Features will take </a:t>
            </a:r>
            <a:r>
              <a:rPr lang="en-US" sz="2400" b="1" dirty="0"/>
              <a:t>less time to go to market</a:t>
            </a:r>
            <a:r>
              <a:rPr lang="en-US" sz="2400" dirty="0"/>
              <a:t>. Hence, </a:t>
            </a:r>
            <a:r>
              <a:rPr lang="en-US" sz="2400" b="1" dirty="0"/>
              <a:t>Increase Revenue</a:t>
            </a:r>
          </a:p>
          <a:p>
            <a:pPr marL="342900" marR="0" indent="-342900">
              <a:lnSpc>
                <a:spcPct val="107000"/>
              </a:lnSpc>
              <a:spcBef>
                <a:spcPts val="0"/>
              </a:spcBef>
              <a:spcAft>
                <a:spcPts val="800"/>
              </a:spcAft>
              <a:buFont typeface="Wingdings" panose="05000000000000000000" pitchFamily="2" charset="2"/>
              <a:buChar char="Ø"/>
            </a:pPr>
            <a:r>
              <a:rPr lang="en-US" sz="2400" dirty="0"/>
              <a:t>CICD can perform </a:t>
            </a:r>
            <a:r>
              <a:rPr lang="en-US" sz="2400" b="1" dirty="0"/>
              <a:t>automated smoke tests</a:t>
            </a:r>
            <a:r>
              <a:rPr lang="en-US" sz="2400" dirty="0"/>
              <a:t>. we would have </a:t>
            </a:r>
            <a:r>
              <a:rPr lang="en-US" sz="2400" b="1" dirty="0"/>
              <a:t>reduced downtime </a:t>
            </a:r>
            <a:r>
              <a:rPr lang="en-US" sz="2400" dirty="0"/>
              <a:t>from a deploy-related crash or major bug. Hence, </a:t>
            </a:r>
            <a:r>
              <a:rPr lang="en-US" sz="2400" b="1" dirty="0"/>
              <a:t>Protecting Revenue</a:t>
            </a:r>
          </a:p>
          <a:p>
            <a:pPr marL="342900" marR="0" indent="-342900">
              <a:lnSpc>
                <a:spcPct val="107000"/>
              </a:lnSpc>
              <a:spcBef>
                <a:spcPts val="0"/>
              </a:spcBef>
              <a:spcAft>
                <a:spcPts val="800"/>
              </a:spcAft>
              <a:buFont typeface="Wingdings" panose="05000000000000000000" pitchFamily="2" charset="2"/>
              <a:buChar char="Ø"/>
            </a:pPr>
            <a:r>
              <a:rPr lang="en-US" sz="2400" dirty="0"/>
              <a:t>CICD is able to </a:t>
            </a:r>
            <a:r>
              <a:rPr lang="en-US" sz="2400" b="1" dirty="0"/>
              <a:t>automate rollback triggered by job failure</a:t>
            </a:r>
            <a:r>
              <a:rPr lang="en-US" sz="2400" dirty="0"/>
              <a:t>. we could have quick undo to return production to working state. Hence, </a:t>
            </a:r>
            <a:r>
              <a:rPr lang="en-US" sz="2400" b="1" dirty="0"/>
              <a:t>Protecting Revenue</a:t>
            </a:r>
          </a:p>
        </p:txBody>
      </p:sp>
      <p:pic>
        <p:nvPicPr>
          <p:cNvPr id="7" name="Picture 6">
            <a:extLst>
              <a:ext uri="{FF2B5EF4-FFF2-40B4-BE49-F238E27FC236}">
                <a16:creationId xmlns:a16="http://schemas.microsoft.com/office/drawing/2014/main" id="{F89B3220-CB9F-4BBC-8A73-D54A3F12B968}"/>
              </a:ext>
            </a:extLst>
          </p:cNvPr>
          <p:cNvPicPr>
            <a:picLocks noChangeAspect="1"/>
          </p:cNvPicPr>
          <p:nvPr/>
        </p:nvPicPr>
        <p:blipFill>
          <a:blip r:embed="rId2"/>
          <a:stretch>
            <a:fillRect/>
          </a:stretch>
        </p:blipFill>
        <p:spPr>
          <a:xfrm>
            <a:off x="7822293" y="2148115"/>
            <a:ext cx="3963089" cy="3536950"/>
          </a:xfrm>
          <a:prstGeom prst="rect">
            <a:avLst/>
          </a:prstGeom>
        </p:spPr>
      </p:pic>
      <p:pic>
        <p:nvPicPr>
          <p:cNvPr id="9" name="Picture 8">
            <a:extLst>
              <a:ext uri="{FF2B5EF4-FFF2-40B4-BE49-F238E27FC236}">
                <a16:creationId xmlns:a16="http://schemas.microsoft.com/office/drawing/2014/main" id="{58F03672-50B3-4954-BE7E-E3671040BAF4}"/>
              </a:ext>
            </a:extLst>
          </p:cNvPr>
          <p:cNvPicPr>
            <a:picLocks noChangeAspect="1"/>
          </p:cNvPicPr>
          <p:nvPr/>
        </p:nvPicPr>
        <p:blipFill>
          <a:blip r:embed="rId3"/>
          <a:stretch>
            <a:fillRect/>
          </a:stretch>
        </p:blipFill>
        <p:spPr>
          <a:xfrm>
            <a:off x="10459994" y="0"/>
            <a:ext cx="1767734" cy="1761510"/>
          </a:xfrm>
          <a:prstGeom prst="rect">
            <a:avLst/>
          </a:prstGeom>
        </p:spPr>
      </p:pic>
    </p:spTree>
    <p:extLst>
      <p:ext uri="{BB962C8B-B14F-4D97-AF65-F5344CB8AC3E}">
        <p14:creationId xmlns:p14="http://schemas.microsoft.com/office/powerpoint/2010/main" val="176242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B91E65-A295-4A25-A910-8655C13B8280}"/>
              </a:ext>
            </a:extLst>
          </p:cNvPr>
          <p:cNvSpPr txBox="1"/>
          <p:nvPr/>
        </p:nvSpPr>
        <p:spPr>
          <a:xfrm>
            <a:off x="595084" y="1888651"/>
            <a:ext cx="6545945" cy="4524315"/>
          </a:xfrm>
          <a:prstGeom prst="rect">
            <a:avLst/>
          </a:prstGeom>
          <a:noFill/>
        </p:spPr>
        <p:txBody>
          <a:bodyPr wrap="square">
            <a:spAutoFit/>
          </a:bodyPr>
          <a:lstStyle/>
          <a:p>
            <a:pPr marL="457200" indent="-457200" algn="l">
              <a:buFont typeface="+mj-lt"/>
              <a:buAutoNum type="arabicParenR"/>
            </a:pPr>
            <a:r>
              <a:rPr lang="en-US" sz="2400" dirty="0"/>
              <a:t>Our release process is manual and error-prone this always leads to delays of production deployments and affects release time lines.</a:t>
            </a:r>
          </a:p>
          <a:p>
            <a:pPr marL="457200" indent="-457200" algn="l">
              <a:buFont typeface="+mj-lt"/>
              <a:buAutoNum type="arabicParenR"/>
            </a:pPr>
            <a:r>
              <a:rPr lang="en-US" sz="2400" dirty="0"/>
              <a:t>Poor Release quality, no code consistency and no proper backout or rollback mechanisms</a:t>
            </a:r>
          </a:p>
          <a:p>
            <a:pPr marL="457200" indent="-457200" algn="l">
              <a:buFont typeface="+mj-lt"/>
              <a:buAutoNum type="arabicParenR"/>
            </a:pPr>
            <a:r>
              <a:rPr lang="en-US" sz="2400" dirty="0"/>
              <a:t>Complex deployments - Only a chosen few experts are able to understand the whole process.</a:t>
            </a:r>
          </a:p>
          <a:p>
            <a:pPr marL="457200" indent="-457200" algn="l">
              <a:buFont typeface="+mj-lt"/>
              <a:buAutoNum type="arabicParenR"/>
            </a:pPr>
            <a:r>
              <a:rPr lang="en-US" sz="2400" dirty="0"/>
              <a:t>Infrastructure creation and clean up is manual</a:t>
            </a:r>
          </a:p>
          <a:p>
            <a:pPr marL="457200" indent="-457200">
              <a:buFont typeface="+mj-lt"/>
              <a:buAutoNum type="arabicParenR"/>
            </a:pPr>
            <a:r>
              <a:rPr lang="en-US" sz="2400" dirty="0"/>
              <a:t>Inconsistent environment configurations</a:t>
            </a:r>
          </a:p>
          <a:p>
            <a:pPr marL="457200" indent="-457200">
              <a:buFont typeface="+mj-lt"/>
              <a:buAutoNum type="arabicParenR"/>
            </a:pPr>
            <a:r>
              <a:rPr lang="en-US" sz="2400" dirty="0"/>
              <a:t>Conflicting goals between dev and ops</a:t>
            </a:r>
          </a:p>
          <a:p>
            <a:pPr marL="342900" indent="-342900" algn="l">
              <a:buFont typeface="Wingdings" panose="05000000000000000000" pitchFamily="2" charset="2"/>
              <a:buChar char="Ø"/>
            </a:pPr>
            <a:endParaRPr lang="en-US" sz="2400" dirty="0"/>
          </a:p>
        </p:txBody>
      </p:sp>
      <p:pic>
        <p:nvPicPr>
          <p:cNvPr id="7" name="Picture 6">
            <a:extLst>
              <a:ext uri="{FF2B5EF4-FFF2-40B4-BE49-F238E27FC236}">
                <a16:creationId xmlns:a16="http://schemas.microsoft.com/office/drawing/2014/main" id="{559EB48D-44FF-4381-8D6D-0A7E8D47E275}"/>
              </a:ext>
            </a:extLst>
          </p:cNvPr>
          <p:cNvPicPr>
            <a:picLocks noChangeAspect="1"/>
          </p:cNvPicPr>
          <p:nvPr/>
        </p:nvPicPr>
        <p:blipFill>
          <a:blip r:embed="rId2"/>
          <a:stretch>
            <a:fillRect/>
          </a:stretch>
        </p:blipFill>
        <p:spPr>
          <a:xfrm>
            <a:off x="7318827" y="1677760"/>
            <a:ext cx="4592311" cy="4382926"/>
          </a:xfrm>
          <a:prstGeom prst="rect">
            <a:avLst/>
          </a:prstGeom>
        </p:spPr>
      </p:pic>
      <p:sp>
        <p:nvSpPr>
          <p:cNvPr id="8" name="TextBox 7">
            <a:extLst>
              <a:ext uri="{FF2B5EF4-FFF2-40B4-BE49-F238E27FC236}">
                <a16:creationId xmlns:a16="http://schemas.microsoft.com/office/drawing/2014/main" id="{D0818E33-9940-4622-B84C-8DA0A2A9DBBC}"/>
              </a:ext>
            </a:extLst>
          </p:cNvPr>
          <p:cNvSpPr txBox="1"/>
          <p:nvPr/>
        </p:nvSpPr>
        <p:spPr>
          <a:xfrm>
            <a:off x="595084" y="445034"/>
            <a:ext cx="10014859" cy="1107996"/>
          </a:xfrm>
          <a:prstGeom prst="rect">
            <a:avLst/>
          </a:prstGeom>
          <a:noFill/>
        </p:spPr>
        <p:txBody>
          <a:bodyPr wrap="square" rtlCol="0">
            <a:spAutoFit/>
          </a:bodyPr>
          <a:lstStyle/>
          <a:p>
            <a:r>
              <a:rPr lang="en-US" sz="6600" dirty="0"/>
              <a:t>Our Current Pain Points</a:t>
            </a:r>
          </a:p>
        </p:txBody>
      </p:sp>
      <p:pic>
        <p:nvPicPr>
          <p:cNvPr id="10" name="Picture 9">
            <a:extLst>
              <a:ext uri="{FF2B5EF4-FFF2-40B4-BE49-F238E27FC236}">
                <a16:creationId xmlns:a16="http://schemas.microsoft.com/office/drawing/2014/main" id="{8D0514F9-7119-4CE7-A37B-C5B07EE53BF2}"/>
              </a:ext>
            </a:extLst>
          </p:cNvPr>
          <p:cNvPicPr>
            <a:picLocks noChangeAspect="1"/>
          </p:cNvPicPr>
          <p:nvPr/>
        </p:nvPicPr>
        <p:blipFill>
          <a:blip r:embed="rId3"/>
          <a:stretch>
            <a:fillRect/>
          </a:stretch>
        </p:blipFill>
        <p:spPr>
          <a:xfrm>
            <a:off x="10424266" y="118277"/>
            <a:ext cx="1767734" cy="1761510"/>
          </a:xfrm>
          <a:prstGeom prst="rect">
            <a:avLst/>
          </a:prstGeom>
        </p:spPr>
      </p:pic>
    </p:spTree>
    <p:extLst>
      <p:ext uri="{BB962C8B-B14F-4D97-AF65-F5344CB8AC3E}">
        <p14:creationId xmlns:p14="http://schemas.microsoft.com/office/powerpoint/2010/main" val="2233249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182</TotalTime>
  <Words>775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Mahitha</dc:creator>
  <cp:lastModifiedBy>Mahitha</cp:lastModifiedBy>
  <cp:revision>19</cp:revision>
  <dcterms:created xsi:type="dcterms:W3CDTF">2021-06-09T10:28:57Z</dcterms:created>
  <dcterms:modified xsi:type="dcterms:W3CDTF">2021-06-09T13:31:11Z</dcterms:modified>
</cp:coreProperties>
</file>