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9315ae4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9315ae4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9315ae4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49315ae4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9315ae4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9315ae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0eb3c1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0eb3c1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eb3c1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eb3c1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0eb3c1a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0eb3c1a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0eb3c1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0eb3c1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147b82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147b82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147b82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147b82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47b82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47b82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9315ae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9315ae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147b82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147b82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147b82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147b82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147b82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147b82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147b82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147b82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5147b82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5147b82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147b821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5147b821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9e99f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49e99f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0eb3c1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0eb3c1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9315ae4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9315ae4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9315ae4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9315ae4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9315ae4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9315ae4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9315ae4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9315ae4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9315ae4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9315ae4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9315ae4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9315ae4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731525"/>
            <a:ext cx="8520600" cy="2065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4250" y="455950"/>
            <a:ext cx="7006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Собираем базу водителей </a:t>
            </a:r>
            <a:r>
              <a:rPr lang="ru" sz="3000">
                <a:solidFill>
                  <a:srgbClr val="FFFF00"/>
                </a:solidFill>
              </a:rPr>
              <a:t>InDriver</a:t>
            </a:r>
            <a:r>
              <a:rPr lang="ru" sz="3000">
                <a:solidFill>
                  <a:srgbClr val="FFFFFF"/>
                </a:solidFill>
              </a:rPr>
              <a:t>...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38" y="1550175"/>
            <a:ext cx="8378124" cy="3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1865250" y="31740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Результат по OWASP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79425" y="1444400"/>
            <a:ext cx="33873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ru" sz="1800">
                <a:solidFill>
                  <a:srgbClr val="00FF00"/>
                </a:solidFill>
              </a:rPr>
              <a:t>Improper Platform Usage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ru" sz="1800">
                <a:solidFill>
                  <a:srgbClr val="FF0000"/>
                </a:solidFill>
              </a:rPr>
              <a:t>Insecure Data Storage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ru" sz="1800">
                <a:solidFill>
                  <a:srgbClr val="FF0000"/>
                </a:solidFill>
              </a:rPr>
              <a:t>Insecure Communication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ru" sz="1800">
                <a:solidFill>
                  <a:srgbClr val="00FF00"/>
                </a:solidFill>
              </a:rPr>
              <a:t>Insecure Authentication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ru" sz="1800">
                <a:solidFill>
                  <a:srgbClr val="00FF00"/>
                </a:solidFill>
              </a:rPr>
              <a:t>Insufficient Cryptography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-"/>
            </a:pPr>
            <a:r>
              <a:rPr lang="ru" sz="1800">
                <a:solidFill>
                  <a:srgbClr val="00FF00"/>
                </a:solidFill>
              </a:rPr>
              <a:t>Insecure Authorization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lang="ru" sz="1800">
                <a:solidFill>
                  <a:srgbClr val="00FFFF"/>
                </a:solidFill>
              </a:rPr>
              <a:t>Client Code Quality</a:t>
            </a:r>
            <a:endParaRPr sz="1800">
              <a:solidFill>
                <a:srgbClr val="00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ru" sz="1800">
                <a:solidFill>
                  <a:srgbClr val="FF0000"/>
                </a:solidFill>
              </a:rPr>
              <a:t>Code Tampering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ru" sz="1800">
                <a:solidFill>
                  <a:srgbClr val="FF0000"/>
                </a:solidFill>
              </a:rPr>
              <a:t>Reverse Engineering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ru" sz="1800">
                <a:solidFill>
                  <a:srgbClr val="00FFFF"/>
                </a:solidFill>
              </a:rPr>
              <a:t>Extraneous Functionality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875" y="1444400"/>
            <a:ext cx="2707125" cy="2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5191375" y="2409500"/>
            <a:ext cx="31035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FF00"/>
                </a:solidFill>
              </a:rPr>
              <a:t>SSL Pinning enabled</a:t>
            </a:r>
            <a:endParaRPr sz="2200">
              <a:solidFill>
                <a:srgbClr val="00FF00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930200" y="1429775"/>
            <a:ext cx="7489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Приложения должны обмениваться данными с сервером, с помощью шифрованного соединения (SSL)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832950" y="3002200"/>
            <a:ext cx="3373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chemeClr val="lt1"/>
                </a:solidFill>
              </a:rPr>
              <a:t>Приложение доверяет всем сертификатам сервера, которые установленным на телефоне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007175" y="3002200"/>
            <a:ext cx="3768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chemeClr val="lt1"/>
                </a:solidFill>
              </a:rPr>
              <a:t>Приложение доверяет только конкретным сертификатам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1034725" y="2409500"/>
            <a:ext cx="31035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0000"/>
                </a:solidFill>
              </a:rPr>
              <a:t>SSL Pinning disabled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0" name="Google Shape;130;p23"/>
          <p:cNvSpPr txBox="1"/>
          <p:nvPr>
            <p:ph type="ctrTitle"/>
          </p:nvPr>
        </p:nvSpPr>
        <p:spPr>
          <a:xfrm>
            <a:off x="2052450" y="253800"/>
            <a:ext cx="55329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</a:rPr>
              <a:t>Защита от перехвата трафика приложения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1885775" y="440500"/>
            <a:ext cx="7006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Для анализа, нам потребуется apk</a:t>
            </a:r>
            <a:endParaRPr sz="3000"/>
          </a:p>
        </p:txBody>
      </p:sp>
      <p:sp>
        <p:nvSpPr>
          <p:cNvPr id="136" name="Google Shape;136;p24"/>
          <p:cNvSpPr txBox="1"/>
          <p:nvPr/>
        </p:nvSpPr>
        <p:spPr>
          <a:xfrm>
            <a:off x="502700" y="1429775"/>
            <a:ext cx="82716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Скачать, используя онлайн сервисы (</a:t>
            </a:r>
            <a:r>
              <a:rPr lang="ru" sz="1600">
                <a:solidFill>
                  <a:srgbClr val="FFFF00"/>
                </a:solidFill>
              </a:rPr>
              <a:t>apkpure.com</a:t>
            </a:r>
            <a:r>
              <a:rPr lang="ru" sz="1600">
                <a:solidFill>
                  <a:srgbClr val="FFFFFF"/>
                </a:solidFill>
              </a:rPr>
              <a:t>, </a:t>
            </a:r>
            <a:r>
              <a:rPr lang="ru" sz="1600">
                <a:solidFill>
                  <a:srgbClr val="FFFF00"/>
                </a:solidFill>
              </a:rPr>
              <a:t>apkcombo.com</a:t>
            </a:r>
            <a:r>
              <a:rPr lang="ru" sz="1600">
                <a:solidFill>
                  <a:srgbClr val="FFFFFF"/>
                </a:solidFill>
              </a:rPr>
              <a:t>, </a:t>
            </a:r>
            <a:r>
              <a:rPr lang="ru" sz="1600">
                <a:solidFill>
                  <a:srgbClr val="FFFF00"/>
                </a:solidFill>
              </a:rPr>
              <a:t>apkgk.com</a:t>
            </a:r>
            <a:r>
              <a:rPr lang="ru" sz="1600">
                <a:solidFill>
                  <a:srgbClr val="FFFFFF"/>
                </a:solidFill>
              </a:rPr>
              <a:t>, …)</a:t>
            </a:r>
            <a:br>
              <a:rPr lang="ru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apk может быть не самой последней версии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предназначена для другой страны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вредоносные модификации</a:t>
            </a:r>
            <a:br>
              <a:rPr lang="ru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Установить на телефон через </a:t>
            </a:r>
            <a:r>
              <a:rPr lang="ru" sz="1600">
                <a:solidFill>
                  <a:srgbClr val="FFFF00"/>
                </a:solidFill>
              </a:rPr>
              <a:t>Google Play Market</a:t>
            </a:r>
            <a:r>
              <a:rPr lang="ru" sz="1600">
                <a:solidFill>
                  <a:srgbClr val="FFFFFF"/>
                </a:solidFill>
              </a:rPr>
              <a:t>. Экспортировать, с помощью </a:t>
            </a:r>
            <a:r>
              <a:rPr lang="ru" sz="1600">
                <a:solidFill>
                  <a:srgbClr val="FFFF00"/>
                </a:solidFill>
              </a:rPr>
              <a:t>adb</a:t>
            </a:r>
            <a:br>
              <a:rPr lang="ru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безопасный, официальный способ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последняя версия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ru" sz="1600">
                <a:solidFill>
                  <a:srgbClr val="FFFFFF"/>
                </a:solidFill>
              </a:rPr>
              <a:t>для своего региона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1885775" y="440500"/>
            <a:ext cx="7006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Для анализа трафика приложения</a:t>
            </a:r>
            <a:endParaRPr sz="3000"/>
          </a:p>
        </p:txBody>
      </p:sp>
      <p:sp>
        <p:nvSpPr>
          <p:cNvPr id="142" name="Google Shape;142;p25"/>
          <p:cNvSpPr txBox="1"/>
          <p:nvPr/>
        </p:nvSpPr>
        <p:spPr>
          <a:xfrm>
            <a:off x="620975" y="1379525"/>
            <a:ext cx="8271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Эмулятор Android девайса (</a:t>
            </a:r>
            <a:r>
              <a:rPr lang="ru" sz="1600">
                <a:solidFill>
                  <a:srgbClr val="FFFF00"/>
                </a:solidFill>
              </a:rPr>
              <a:t>BlueStacks</a:t>
            </a:r>
            <a:r>
              <a:rPr lang="ru" sz="1600">
                <a:solidFill>
                  <a:srgbClr val="FFFFFF"/>
                </a:solidFill>
              </a:rPr>
              <a:t>, </a:t>
            </a:r>
            <a:r>
              <a:rPr lang="ru" sz="1600">
                <a:solidFill>
                  <a:srgbClr val="FFFF00"/>
                </a:solidFill>
              </a:rPr>
              <a:t>Android Studio</a:t>
            </a:r>
            <a:r>
              <a:rPr lang="ru" sz="1600">
                <a:solidFill>
                  <a:srgbClr val="FFFFFF"/>
                </a:solidFill>
              </a:rPr>
              <a:t>, …)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Прокси (</a:t>
            </a:r>
            <a:r>
              <a:rPr lang="ru" sz="1600">
                <a:solidFill>
                  <a:srgbClr val="FFFF00"/>
                </a:solidFill>
              </a:rPr>
              <a:t>Burp Suite</a:t>
            </a:r>
            <a:r>
              <a:rPr lang="ru" sz="1600">
                <a:solidFill>
                  <a:srgbClr val="FFFFFF"/>
                </a:solidFill>
              </a:rPr>
              <a:t>, ZAP proxy, </a:t>
            </a:r>
            <a:r>
              <a:rPr lang="ru" sz="1600">
                <a:solidFill>
                  <a:srgbClr val="FFFFFF"/>
                </a:solidFill>
              </a:rPr>
              <a:t>...</a:t>
            </a:r>
            <a:r>
              <a:rPr lang="ru" sz="1600">
                <a:solidFill>
                  <a:srgbClr val="FFFFFF"/>
                </a:solidFill>
              </a:rPr>
              <a:t>.)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Установить сертификат прокси на эмулятор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lang="ru" sz="1600">
                <a:solidFill>
                  <a:srgbClr val="FFFFFF"/>
                </a:solidFill>
              </a:rPr>
              <a:t>Установить apk на эмулятор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403" y="2709650"/>
            <a:ext cx="5103950" cy="22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1483850" y="224175"/>
            <a:ext cx="7006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Основные экраны приложения</a:t>
            </a:r>
            <a:endParaRPr sz="30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488" y="909675"/>
            <a:ext cx="2080321" cy="383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175" y="909675"/>
            <a:ext cx="2596350" cy="4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1483850" y="247200"/>
            <a:ext cx="7006800" cy="4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Запросы приложения</a:t>
            </a:r>
            <a:endParaRPr sz="30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50" y="761550"/>
            <a:ext cx="5501404" cy="4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1815450" y="346000"/>
            <a:ext cx="70068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00"/>
                </a:solidFill>
              </a:rPr>
              <a:t>InDriver</a:t>
            </a:r>
            <a:r>
              <a:rPr lang="ru" sz="2500">
                <a:solidFill>
                  <a:srgbClr val="FFFFFF"/>
                </a:solidFill>
              </a:rPr>
              <a:t> переодически ищет водителей рядом!</a:t>
            </a:r>
            <a:endParaRPr sz="2500"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50" y="1354550"/>
            <a:ext cx="6542375" cy="3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1815450" y="346000"/>
            <a:ext cx="70068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00"/>
                </a:solidFill>
              </a:rPr>
              <a:t>InDriver</a:t>
            </a:r>
            <a:r>
              <a:rPr lang="ru" sz="2500">
                <a:solidFill>
                  <a:srgbClr val="FFFFFF"/>
                </a:solidFill>
              </a:rPr>
              <a:t> переодически ищет водителей рядом!</a:t>
            </a:r>
            <a:endParaRPr sz="2500"/>
          </a:p>
        </p:txBody>
      </p:sp>
      <p:sp>
        <p:nvSpPr>
          <p:cNvPr id="168" name="Google Shape;168;p29"/>
          <p:cNvSpPr txBox="1"/>
          <p:nvPr/>
        </p:nvSpPr>
        <p:spPr>
          <a:xfrm>
            <a:off x="470100" y="1627875"/>
            <a:ext cx="82038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POST </a:t>
            </a:r>
            <a:r>
              <a:rPr lang="ru" sz="1600">
                <a:solidFill>
                  <a:srgbClr val="FFFF00"/>
                </a:solidFill>
              </a:rPr>
              <a:t>/api/getfreedrivers?cid=150&amp;locale=en_US</a:t>
            </a:r>
            <a:r>
              <a:rPr lang="ru" sz="1600">
                <a:solidFill>
                  <a:srgbClr val="FFFFFF"/>
                </a:solidFill>
              </a:rPr>
              <a:t> HTTP/1.1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User-Agent: Mozilla/5.0 (X11; Linux x8664) AppleWebKit/537.36 (KHTML like Gecko) Chrome/29.0.1547.65 Safari/537.36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Content-Type: application/x-www-form-urlencoded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Content-Length: 141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Host: indriver.ru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Connection: close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Accept-Encoding: gzip, deflate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00"/>
                </a:solidFill>
              </a:rPr>
              <a:t>phone</a:t>
            </a:r>
            <a:r>
              <a:rPr lang="ru" sz="1600">
                <a:solidFill>
                  <a:srgbClr val="FFFFFF"/>
                </a:solidFill>
              </a:rPr>
              <a:t>=XXXXXXXX&amp;</a:t>
            </a:r>
            <a:r>
              <a:rPr lang="ru" sz="1600">
                <a:solidFill>
                  <a:srgbClr val="FFFF00"/>
                </a:solidFill>
              </a:rPr>
              <a:t>token</a:t>
            </a:r>
            <a:r>
              <a:rPr lang="ru" sz="1600">
                <a:solidFill>
                  <a:srgbClr val="FFFFFF"/>
                </a:solidFill>
              </a:rPr>
              <a:t>=YYYYYYYYYY&amp;v=2&amp;stream_id=1&amp;source=map&amp;</a:t>
            </a:r>
            <a:r>
              <a:rPr lang="ru" sz="1600">
                <a:solidFill>
                  <a:srgbClr val="FFFF00"/>
                </a:solidFill>
              </a:rPr>
              <a:t>longitude</a:t>
            </a:r>
            <a:r>
              <a:rPr lang="ru" sz="1600">
                <a:solidFill>
                  <a:srgbClr val="FFFFFF"/>
                </a:solidFill>
              </a:rPr>
              <a:t>=</a:t>
            </a:r>
            <a:r>
              <a:rPr lang="ru" sz="1600">
                <a:solidFill>
                  <a:srgbClr val="FFFF00"/>
                </a:solidFill>
              </a:rPr>
              <a:t>71.40331149101257</a:t>
            </a:r>
            <a:r>
              <a:rPr lang="ru" sz="1600">
                <a:solidFill>
                  <a:srgbClr val="FFFFFF"/>
                </a:solidFill>
              </a:rPr>
              <a:t>&amp;</a:t>
            </a:r>
            <a:r>
              <a:rPr lang="ru" sz="1600">
                <a:solidFill>
                  <a:srgbClr val="FFFF00"/>
                </a:solidFill>
              </a:rPr>
              <a:t>latitude</a:t>
            </a:r>
            <a:r>
              <a:rPr lang="ru" sz="1600">
                <a:solidFill>
                  <a:srgbClr val="FFFFFF"/>
                </a:solidFill>
              </a:rPr>
              <a:t>=</a:t>
            </a:r>
            <a:r>
              <a:rPr lang="ru" sz="1600">
                <a:solidFill>
                  <a:srgbClr val="FFFF00"/>
                </a:solidFill>
              </a:rPr>
              <a:t>51.14208076245961</a:t>
            </a:r>
            <a:endParaRPr sz="1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1824675" y="235375"/>
            <a:ext cx="70068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</a:rPr>
              <a:t>Ответ на запрос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463" y="896375"/>
            <a:ext cx="6367221" cy="40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75" y="197675"/>
            <a:ext cx="7441426" cy="47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900" y="268250"/>
            <a:ext cx="6160701" cy="4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1670250" y="272225"/>
            <a:ext cx="61287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</a:rPr>
              <a:t>Собираем координаты других городов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575" y="933250"/>
            <a:ext cx="4697975" cy="404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50" y="341675"/>
            <a:ext cx="7528099" cy="44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00"/>
            <a:ext cx="8839200" cy="197742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2582800" y="632325"/>
            <a:ext cx="5337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Необходимо уведомлять InDriver перед каждым запросом, по новому городу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575"/>
            <a:ext cx="8839198" cy="4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ctrTitle"/>
          </p:nvPr>
        </p:nvSpPr>
        <p:spPr>
          <a:xfrm>
            <a:off x="311700" y="731525"/>
            <a:ext cx="8520600" cy="20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" y="42025"/>
            <a:ext cx="8987274" cy="4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ctrTitle"/>
          </p:nvPr>
        </p:nvSpPr>
        <p:spPr>
          <a:xfrm>
            <a:off x="311700" y="731525"/>
            <a:ext cx="8520600" cy="20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7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00" y="136175"/>
            <a:ext cx="8802924" cy="486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851600" y="317375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FF00"/>
                </a:solidFill>
              </a:rPr>
              <a:t>Improper platform usage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24875" y="1696525"/>
            <a:ext cx="42030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Неправильное использование security возможностей Android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Игнорирования Best Practice при разработке приложения, от Google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Неправильная работа с permissions (не запрашиваются в runtime)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Запрос ненужных permissions</a:t>
            </a:r>
            <a:endParaRPr sz="1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925" y="1213175"/>
            <a:ext cx="3844940" cy="37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858450" y="48835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</a:rPr>
              <a:t>Insecure Data Storage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97925" y="1586688"/>
            <a:ext cx="4203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Данные приложения легко доступны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Данные приложения не шифруются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50" y="2632250"/>
            <a:ext cx="7610500" cy="1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1716725" y="24895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</a:rPr>
              <a:t>Insecure Data Storage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11275" y="2003925"/>
            <a:ext cx="83301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- </a:t>
            </a:r>
            <a:r>
              <a:rPr lang="ru" sz="1500">
                <a:solidFill>
                  <a:srgbClr val="FFFFFF"/>
                </a:solidFill>
              </a:rPr>
              <a:t>Позволяет отслеживать частоту использования </a:t>
            </a:r>
            <a:r>
              <a:rPr lang="ru" sz="1500">
                <a:solidFill>
                  <a:srgbClr val="FFFF00"/>
                </a:solidFill>
              </a:rPr>
              <a:t>конкретного</a:t>
            </a:r>
            <a:r>
              <a:rPr lang="ru" sz="1500">
                <a:solidFill>
                  <a:srgbClr val="FFFFFF"/>
                </a:solidFill>
              </a:rPr>
              <a:t> приложения на телефоне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- Я могу его изменить!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>
            <p:ph type="ctrTitle"/>
          </p:nvPr>
        </p:nvSpPr>
        <p:spPr>
          <a:xfrm>
            <a:off x="1716725" y="98010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Google Analytics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3750"/>
            <a:ext cx="8839201" cy="97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1837900" y="317375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</a:rPr>
              <a:t>Insecure Communication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09400" y="1778925"/>
            <a:ext cx="33789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Уязвимость к мониторингу трафика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Использование уязвимых протоколов SSL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926" y="1196950"/>
            <a:ext cx="4855926" cy="36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1910475" y="30605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FF00"/>
                </a:solidFill>
              </a:rPr>
              <a:t>Insecure Authentication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63450" y="1522300"/>
            <a:ext cx="33789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Слабые механизмы аутентификации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Слабый session management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252050" y="1522300"/>
            <a:ext cx="33789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00"/>
                </a:solidFill>
              </a:rPr>
              <a:t>InDriver</a:t>
            </a:r>
            <a:r>
              <a:rPr lang="ru" sz="1500">
                <a:solidFill>
                  <a:srgbClr val="FFFFFF"/>
                </a:solidFill>
              </a:rPr>
              <a:t> использует токены, полученные через Facebook API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25" y="2955500"/>
            <a:ext cx="3065825" cy="18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865250" y="31740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</a:rPr>
              <a:t>Code Tampering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71950" y="1566750"/>
            <a:ext cx="41517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ru" sz="1500">
                <a:solidFill>
                  <a:srgbClr val="FFFFFF"/>
                </a:solidFill>
              </a:rPr>
              <a:t>Приложение подвержено модификации исходного кода, динамическому перехвату API вызовов</a:t>
            </a:r>
            <a:br>
              <a:rPr lang="ru" sz="1500">
                <a:solidFill>
                  <a:srgbClr val="FFFFFF"/>
                </a:solidFill>
              </a:rPr>
            </a:b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623650" y="1566750"/>
            <a:ext cx="39780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00"/>
                </a:solidFill>
              </a:rPr>
              <a:t>InDriver</a:t>
            </a:r>
            <a:r>
              <a:rPr lang="ru" sz="1500">
                <a:solidFill>
                  <a:srgbClr val="FFFFFF"/>
                </a:solidFill>
              </a:rPr>
              <a:t> не использует анти-форензик, 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анти-дебаггинг техники, проверки целостности кода во время выполнения, предотвращение запуска в эмуляторе/рутованом телефоне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75" y="2679500"/>
            <a:ext cx="3486425" cy="21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1865250" y="317400"/>
            <a:ext cx="600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0000"/>
                </a:solidFill>
              </a:rPr>
              <a:t>Reverse Enginereeing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71950" y="1690700"/>
            <a:ext cx="41517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ru" sz="1800">
                <a:solidFill>
                  <a:srgbClr val="FFFFFF"/>
                </a:solidFill>
              </a:rPr>
              <a:t>Приложение подвержено к раскрытию чувствительной информации и восстановлению исходного кода</a:t>
            </a:r>
            <a:br>
              <a:rPr lang="ru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623650" y="1690700"/>
            <a:ext cx="42801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00"/>
                </a:solidFill>
              </a:rPr>
              <a:t>InDriver</a:t>
            </a:r>
            <a:r>
              <a:rPr lang="ru" sz="1800">
                <a:solidFill>
                  <a:srgbClr val="FFFFFF"/>
                </a:solidFill>
              </a:rPr>
              <a:t> не использует обфускацию!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775" y="3210800"/>
            <a:ext cx="2446298" cy="1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