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261" r:id="rId4"/>
    <p:sldId id="263" r:id="rId5"/>
    <p:sldId id="265" r:id="rId6"/>
    <p:sldId id="264" r:id="rId7"/>
    <p:sldId id="266" r:id="rId8"/>
    <p:sldId id="262" r:id="rId9"/>
    <p:sldId id="267" r:id="rId10"/>
    <p:sldId id="269" r:id="rId11"/>
    <p:sldId id="268" r:id="rId12"/>
    <p:sldId id="270" r:id="rId13"/>
    <p:sldId id="274" r:id="rId14"/>
    <p:sldId id="271" r:id="rId15"/>
    <p:sldId id="273" r:id="rId16"/>
    <p:sldId id="272" r:id="rId17"/>
    <p:sldId id="281" r:id="rId18"/>
    <p:sldId id="275" r:id="rId19"/>
    <p:sldId id="282" r:id="rId20"/>
    <p:sldId id="278" r:id="rId21"/>
    <p:sldId id="283" r:id="rId22"/>
    <p:sldId id="279" r:id="rId23"/>
    <p:sldId id="280" r:id="rId24"/>
    <p:sldId id="277" r:id="rId25"/>
    <p:sldId id="289" r:id="rId26"/>
    <p:sldId id="276" r:id="rId27"/>
    <p:sldId id="291" r:id="rId28"/>
    <p:sldId id="285" r:id="rId29"/>
    <p:sldId id="297" r:id="rId30"/>
    <p:sldId id="286" r:id="rId31"/>
    <p:sldId id="298" r:id="rId32"/>
    <p:sldId id="299" r:id="rId33"/>
    <p:sldId id="300" r:id="rId34"/>
    <p:sldId id="288" r:id="rId35"/>
    <p:sldId id="294" r:id="rId36"/>
    <p:sldId id="290" r:id="rId37"/>
    <p:sldId id="308" r:id="rId38"/>
    <p:sldId id="295" r:id="rId39"/>
    <p:sldId id="301" r:id="rId40"/>
    <p:sldId id="303" r:id="rId41"/>
    <p:sldId id="304" r:id="rId42"/>
    <p:sldId id="305" r:id="rId43"/>
    <p:sldId id="296" r:id="rId44"/>
    <p:sldId id="307" r:id="rId45"/>
    <p:sldId id="306" r:id="rId46"/>
    <p:sldId id="309" r:id="rId47"/>
    <p:sldId id="310" r:id="rId48"/>
    <p:sldId id="293" r:id="rId49"/>
    <p:sldId id="287" r:id="rId50"/>
    <p:sldId id="316" r:id="rId51"/>
    <p:sldId id="311" r:id="rId52"/>
    <p:sldId id="317" r:id="rId53"/>
    <p:sldId id="312" r:id="rId54"/>
    <p:sldId id="314" r:id="rId55"/>
    <p:sldId id="318" r:id="rId56"/>
    <p:sldId id="284" r:id="rId57"/>
    <p:sldId id="259" r:id="rId58"/>
    <p:sldId id="260" r:id="rId5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9"/>
    <a:srgbClr val="071B2C"/>
    <a:srgbClr val="120D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snapToGrid="0" snapToObjects="1">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E510338-53AE-44C3-BF2A-B00602846C47}" type="datetimeFigureOut">
              <a:rPr lang="en-US" smtClean="0"/>
              <a:t>25-Oct-19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B5EC45D-BEF3-40B9-BBD6-2C40E2ED99AF}" type="slidenum">
              <a:rPr lang="en-US" smtClean="0"/>
              <a:t>‹#›</a:t>
            </a:fld>
            <a:endParaRPr lang="en-US"/>
          </a:p>
        </p:txBody>
      </p:sp>
    </p:spTree>
    <p:extLst>
      <p:ext uri="{BB962C8B-B14F-4D97-AF65-F5344CB8AC3E}">
        <p14:creationId xmlns:p14="http://schemas.microsoft.com/office/powerpoint/2010/main" val="229467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journaldev.com/16774/sql-data-typ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a:t>
            </a:r>
            <a:r>
              <a:rPr lang="en-US" dirty="0">
                <a:hlinkClick r:id="rId3"/>
              </a:rPr>
              <a:t>https://www.journaldev.com/16774/sql-data-types</a:t>
            </a:r>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6</a:t>
            </a:fld>
            <a:endParaRPr lang="en-US"/>
          </a:p>
        </p:txBody>
      </p:sp>
    </p:spTree>
    <p:extLst>
      <p:ext uri="{BB962C8B-B14F-4D97-AF65-F5344CB8AC3E}">
        <p14:creationId xmlns:p14="http://schemas.microsoft.com/office/powerpoint/2010/main" val="175280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16</a:t>
            </a:fld>
            <a:endParaRPr lang="en-US"/>
          </a:p>
        </p:txBody>
      </p:sp>
    </p:spTree>
    <p:extLst>
      <p:ext uri="{BB962C8B-B14F-4D97-AF65-F5344CB8AC3E}">
        <p14:creationId xmlns:p14="http://schemas.microsoft.com/office/powerpoint/2010/main" val="30684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17</a:t>
            </a:fld>
            <a:endParaRPr lang="en-US"/>
          </a:p>
        </p:txBody>
      </p:sp>
    </p:spTree>
    <p:extLst>
      <p:ext uri="{BB962C8B-B14F-4D97-AF65-F5344CB8AC3E}">
        <p14:creationId xmlns:p14="http://schemas.microsoft.com/office/powerpoint/2010/main" val="169312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36</a:t>
            </a:fld>
            <a:endParaRPr lang="en-US"/>
          </a:p>
        </p:txBody>
      </p:sp>
    </p:spTree>
    <p:extLst>
      <p:ext uri="{BB962C8B-B14F-4D97-AF65-F5344CB8AC3E}">
        <p14:creationId xmlns:p14="http://schemas.microsoft.com/office/powerpoint/2010/main" val="173945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37</a:t>
            </a:fld>
            <a:endParaRPr lang="en-US"/>
          </a:p>
        </p:txBody>
      </p:sp>
    </p:spTree>
    <p:extLst>
      <p:ext uri="{BB962C8B-B14F-4D97-AF65-F5344CB8AC3E}">
        <p14:creationId xmlns:p14="http://schemas.microsoft.com/office/powerpoint/2010/main" val="313981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20D1F"/>
                </a:solidFill>
              </a:rPr>
              <a:t>Don’t Forget to restore database before trying right join.</a:t>
            </a:r>
          </a:p>
          <a:p>
            <a:endParaRPr lang="en-US" dirty="0"/>
          </a:p>
        </p:txBody>
      </p:sp>
      <p:sp>
        <p:nvSpPr>
          <p:cNvPr id="4" name="Slide Number Placeholder 3"/>
          <p:cNvSpPr>
            <a:spLocks noGrp="1"/>
          </p:cNvSpPr>
          <p:nvPr>
            <p:ph type="sldNum" sz="quarter" idx="5"/>
          </p:nvPr>
        </p:nvSpPr>
        <p:spPr/>
        <p:txBody>
          <a:bodyPr/>
          <a:lstStyle/>
          <a:p>
            <a:fld id="{3B5EC45D-BEF3-40B9-BBD6-2C40E2ED99AF}" type="slidenum">
              <a:rPr lang="en-US" smtClean="0"/>
              <a:t>52</a:t>
            </a:fld>
            <a:endParaRPr lang="en-US"/>
          </a:p>
        </p:txBody>
      </p:sp>
    </p:spTree>
    <p:extLst>
      <p:ext uri="{BB962C8B-B14F-4D97-AF65-F5344CB8AC3E}">
        <p14:creationId xmlns:p14="http://schemas.microsoft.com/office/powerpoint/2010/main" val="2865083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71B2C"/>
        </a:solidFill>
        <a:effectLst/>
      </p:bgPr>
    </p:bg>
    <p:spTree>
      <p:nvGrpSpPr>
        <p:cNvPr id="1" name=""/>
        <p:cNvGrpSpPr/>
        <p:nvPr/>
      </p:nvGrpSpPr>
      <p:grpSpPr>
        <a:xfrm>
          <a:off x="0" y="0"/>
          <a:ext cx="0" cy="0"/>
          <a:chOff x="0" y="0"/>
          <a:chExt cx="0" cy="0"/>
        </a:xfrm>
      </p:grpSpPr>
      <p:sp>
        <p:nvSpPr>
          <p:cNvPr id="15" name="Rectangle 14"/>
          <p:cNvSpPr/>
          <p:nvPr userDrawn="1"/>
        </p:nvSpPr>
        <p:spPr>
          <a:xfrm>
            <a:off x="0" y="-1422"/>
            <a:ext cx="9144000" cy="5144921"/>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2"/>
          <a:stretch>
            <a:fillRect/>
          </a:stretch>
        </p:blipFill>
        <p:spPr>
          <a:xfrm>
            <a:off x="3286778" y="1082820"/>
            <a:ext cx="2570444" cy="464868"/>
          </a:xfrm>
          <a:prstGeom prst="rect">
            <a:avLst/>
          </a:prstGeom>
        </p:spPr>
      </p:pic>
    </p:spTree>
    <p:extLst>
      <p:ext uri="{BB962C8B-B14F-4D97-AF65-F5344CB8AC3E}">
        <p14:creationId xmlns:p14="http://schemas.microsoft.com/office/powerpoint/2010/main" val="10029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6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41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20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1420"/>
            <a:ext cx="9144000" cy="5144920"/>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rotWithShape="1">
          <a:blip r:embed="rId2"/>
          <a:srcRect t="74317"/>
          <a:stretch/>
        </p:blipFill>
        <p:spPr>
          <a:xfrm>
            <a:off x="3720444" y="2818355"/>
            <a:ext cx="1690412" cy="267171"/>
          </a:xfrm>
          <a:prstGeom prst="rect">
            <a:avLst/>
          </a:prstGeom>
        </p:spPr>
      </p:pic>
    </p:spTree>
    <p:extLst>
      <p:ext uri="{BB962C8B-B14F-4D97-AF65-F5344CB8AC3E}">
        <p14:creationId xmlns:p14="http://schemas.microsoft.com/office/powerpoint/2010/main" val="2037090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4"/>
          <p:cNvSpPr txBox="1">
            <a:spLocks/>
          </p:cNvSpPr>
          <p:nvPr userDrawn="1"/>
        </p:nvSpPr>
        <p:spPr>
          <a:xfrm>
            <a:off x="457200" y="4320779"/>
            <a:ext cx="8229600"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4"/>
          <p:cNvSpPr txBox="1">
            <a:spLocks/>
          </p:cNvSpPr>
          <p:nvPr userDrawn="1"/>
        </p:nvSpPr>
        <p:spPr>
          <a:xfrm>
            <a:off x="3092564" y="4068438"/>
            <a:ext cx="2895600"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itle Placeholder 1"/>
          <p:cNvSpPr txBox="1">
            <a:spLocks/>
          </p:cNvSpPr>
          <p:nvPr userDrawn="1"/>
        </p:nvSpPr>
        <p:spPr>
          <a:xfrm>
            <a:off x="457200" y="3261345"/>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5" name="Picture 14"/>
          <p:cNvPicPr>
            <a:picLocks noChangeAspect="1"/>
          </p:cNvPicPr>
          <p:nvPr userDrawn="1"/>
        </p:nvPicPr>
        <p:blipFill>
          <a:blip r:embed="rId7"/>
          <a:stretch>
            <a:fillRect/>
          </a:stretch>
        </p:blipFill>
        <p:spPr>
          <a:xfrm>
            <a:off x="457200" y="4456656"/>
            <a:ext cx="1525747" cy="275933"/>
          </a:xfrm>
          <a:prstGeom prst="rect">
            <a:avLst/>
          </a:prstGeom>
        </p:spPr>
      </p:pic>
    </p:spTree>
    <p:extLst>
      <p:ext uri="{BB962C8B-B14F-4D97-AF65-F5344CB8AC3E}">
        <p14:creationId xmlns:p14="http://schemas.microsoft.com/office/powerpoint/2010/main" val="227884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7200" rtl="0" eaLnBrk="1" latinLnBrk="0" hangingPunct="1">
        <a:spcBef>
          <a:spcPct val="0"/>
        </a:spcBef>
        <a:buNone/>
        <a:defRPr sz="2000" kern="1200" baseline="0">
          <a:solidFill>
            <a:schemeClr val="bg1"/>
          </a:solidFill>
          <a:latin typeface="Avenir Medium"/>
          <a:ea typeface="+mj-ea"/>
          <a:cs typeface="Avenir Medium"/>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hyperlink" Target="https://www.w3schools.com/sql/trysql.asp?filename=trysql_select_join_right&amp;ss=-1"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sql/trysql.asp?filename=trysql_select_join_right&amp;ss=-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sql/trysql.asp?filename=trysql_select_a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1"/>
          <p:cNvSpPr txBox="1">
            <a:spLocks/>
          </p:cNvSpPr>
          <p:nvPr/>
        </p:nvSpPr>
        <p:spPr>
          <a:xfrm>
            <a:off x="457200" y="3261345"/>
            <a:ext cx="8229600" cy="4810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4000" dirty="0"/>
              <a:t>An Introduction to SQL</a:t>
            </a:r>
          </a:p>
        </p:txBody>
      </p:sp>
      <p:sp>
        <p:nvSpPr>
          <p:cNvPr id="6" name="Title Placeholder 1"/>
          <p:cNvSpPr txBox="1">
            <a:spLocks/>
          </p:cNvSpPr>
          <p:nvPr/>
        </p:nvSpPr>
        <p:spPr>
          <a:xfrm>
            <a:off x="457200" y="3785639"/>
            <a:ext cx="8229600" cy="48102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400" b="0" i="0" dirty="0">
                <a:latin typeface="Avenir Book"/>
                <a:cs typeface="Avenir Book"/>
              </a:rPr>
              <a:t>October 2019</a:t>
            </a:r>
          </a:p>
        </p:txBody>
      </p:sp>
    </p:spTree>
    <p:extLst>
      <p:ext uri="{BB962C8B-B14F-4D97-AF65-F5344CB8AC3E}">
        <p14:creationId xmlns:p14="http://schemas.microsoft.com/office/powerpoint/2010/main" val="6529823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pPr algn="just"/>
            <a:endParaRPr lang="en-US" sz="1200" dirty="0">
              <a:solidFill>
                <a:srgbClr val="120D1F"/>
              </a:solidFill>
            </a:endParaRPr>
          </a:p>
          <a:p>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t>
            </a:r>
            <a:r>
              <a:rPr lang="en-US" sz="1200" i="1" dirty="0">
                <a:solidFill>
                  <a:srgbClr val="000000"/>
                </a:solidFill>
                <a:latin typeface="Consolas" panose="020B0609020204030204" pitchFamily="49" charset="0"/>
                <a:ea typeface="+mn-ea"/>
                <a:cs typeface="+mn-cs"/>
              </a:rPr>
              <a:t>column1</a:t>
            </a:r>
            <a:r>
              <a:rPr lang="en-US" sz="1200" dirty="0">
                <a:solidFill>
                  <a:srgbClr val="000000"/>
                </a:solidFill>
                <a:latin typeface="Consolas" panose="020B0609020204030204" pitchFamily="49" charset="0"/>
                <a:ea typeface="+mn-ea"/>
                <a:cs typeface="+mn-cs"/>
              </a:rPr>
              <a:t>,</a:t>
            </a:r>
            <a:r>
              <a:rPr lang="en-US" sz="1200" i="1" dirty="0">
                <a:solidFill>
                  <a:srgbClr val="000000"/>
                </a:solidFill>
                <a:latin typeface="Consolas" panose="020B0609020204030204" pitchFamily="49" charset="0"/>
                <a:ea typeface="+mn-ea"/>
                <a:cs typeface="+mn-cs"/>
              </a:rPr>
              <a:t> column2, ...</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a:t>
            </a:r>
            <a:r>
              <a:rPr lang="en-US" sz="1200" i="1" dirty="0" err="1">
                <a:solidFill>
                  <a:srgbClr val="000000"/>
                </a:solidFill>
                <a:latin typeface="Consolas" panose="020B0609020204030204" pitchFamily="49" charset="0"/>
                <a:ea typeface="+mn-ea"/>
                <a:cs typeface="+mn-cs"/>
              </a:rPr>
              <a:t>table_name</a:t>
            </a:r>
            <a:r>
              <a:rPr lang="en-US" sz="1200" dirty="0">
                <a:solidFill>
                  <a:srgbClr val="000000"/>
                </a:solidFill>
                <a:latin typeface="Consolas" panose="020B0609020204030204" pitchFamily="49" charset="0"/>
                <a:ea typeface="+mn-ea"/>
                <a:cs typeface="+mn-cs"/>
              </a:rPr>
              <a:t>;</a:t>
            </a:r>
            <a:endParaRPr lang="en-US" sz="1200" dirty="0">
              <a:solidFill>
                <a:srgbClr val="120D1F"/>
              </a:solidFill>
              <a:latin typeface="Calibri"/>
              <a:ea typeface="+mn-ea"/>
              <a:cs typeface="+mn-cs"/>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Customers</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E313CDC4-433D-460C-85FB-C5BAF83A602A}"/>
              </a:ext>
            </a:extLst>
          </p:cNvPr>
          <p:cNvPicPr>
            <a:picLocks noChangeAspect="1"/>
          </p:cNvPicPr>
          <p:nvPr/>
        </p:nvPicPr>
        <p:blipFill>
          <a:blip r:embed="rId2"/>
          <a:stretch>
            <a:fillRect/>
          </a:stretch>
        </p:blipFill>
        <p:spPr>
          <a:xfrm>
            <a:off x="1269968" y="2659189"/>
            <a:ext cx="6604064" cy="1927137"/>
          </a:xfrm>
          <a:prstGeom prst="rect">
            <a:avLst/>
          </a:prstGeom>
        </p:spPr>
      </p:pic>
    </p:spTree>
    <p:extLst>
      <p:ext uri="{BB962C8B-B14F-4D97-AF65-F5344CB8AC3E}">
        <p14:creationId xmlns:p14="http://schemas.microsoft.com/office/powerpoint/2010/main" val="182285751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Conditions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FirstName= “Nancy”</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a:p>
            <a:pPr algn="just"/>
            <a:endParaRPr lang="en-US" sz="1200" dirty="0">
              <a:solidFill>
                <a:srgbClr val="FFB819"/>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columns from the employees table where the employee first name is Nancy”</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351234175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Conditions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FirstName= “Nancy”</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p:txBody>
      </p:sp>
      <p:pic>
        <p:nvPicPr>
          <p:cNvPr id="3" name="Picture 2">
            <a:extLst>
              <a:ext uri="{FF2B5EF4-FFF2-40B4-BE49-F238E27FC236}">
                <a16:creationId xmlns:a16="http://schemas.microsoft.com/office/drawing/2014/main" id="{85943061-5D2E-4816-89CB-99F39B0E8C0E}"/>
              </a:ext>
            </a:extLst>
          </p:cNvPr>
          <p:cNvPicPr>
            <a:picLocks noChangeAspect="1"/>
          </p:cNvPicPr>
          <p:nvPr/>
        </p:nvPicPr>
        <p:blipFill>
          <a:blip r:embed="rId2"/>
          <a:stretch>
            <a:fillRect/>
          </a:stretch>
        </p:blipFill>
        <p:spPr>
          <a:xfrm>
            <a:off x="1633770" y="2791709"/>
            <a:ext cx="5876459" cy="1282747"/>
          </a:xfrm>
          <a:prstGeom prst="rect">
            <a:avLst/>
          </a:prstGeom>
        </p:spPr>
      </p:pic>
    </p:spTree>
    <p:extLst>
      <p:ext uri="{BB962C8B-B14F-4D97-AF65-F5344CB8AC3E}">
        <p14:creationId xmlns:p14="http://schemas.microsoft.com/office/powerpoint/2010/main" val="390021131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AND, OR, NOT Statements</a:t>
            </a:r>
          </a:p>
        </p:txBody>
      </p:sp>
      <p:sp>
        <p:nvSpPr>
          <p:cNvPr id="6" name="Title Placeholder 1"/>
          <p:cNvSpPr txBox="1">
            <a:spLocks/>
          </p:cNvSpPr>
          <p:nvPr/>
        </p:nvSpPr>
        <p:spPr>
          <a:xfrm>
            <a:off x="457200" y="1056161"/>
            <a:ext cx="8229600" cy="356962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Multiple conditions can be attached to the where clause with typical logic tests:</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condition1</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AND</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condition2</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AND</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condition3 ...</a:t>
            </a:r>
            <a:r>
              <a:rPr lang="en-US" sz="1200" dirty="0">
                <a:solidFill>
                  <a:srgbClr val="000000"/>
                </a:solidFill>
                <a:latin typeface="Consolas" panose="020B0609020204030204" pitchFamily="49" charset="0"/>
              </a:rPr>
              <a:t>;</a:t>
            </a: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condition1</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OR</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condition2</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OR</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condition3 ...</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NOT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FFB819"/>
              </a:solidFill>
            </a:endParaRPr>
          </a:p>
        </p:txBody>
      </p:sp>
      <p:cxnSp>
        <p:nvCxnSpPr>
          <p:cNvPr id="5" name="Straight Connector 4">
            <a:extLst>
              <a:ext uri="{FF2B5EF4-FFF2-40B4-BE49-F238E27FC236}">
                <a16:creationId xmlns:a16="http://schemas.microsoft.com/office/drawing/2014/main" id="{CC4B00B7-3EF8-4087-8D2E-01240C0F4F40}"/>
              </a:ext>
            </a:extLst>
          </p:cNvPr>
          <p:cNvCxnSpPr/>
          <p:nvPr/>
        </p:nvCxnSpPr>
        <p:spPr>
          <a:xfrm>
            <a:off x="1386541" y="2868707"/>
            <a:ext cx="6777318"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89D97FCC-C3F2-4FD7-8072-C7A1E8FB558B}"/>
              </a:ext>
            </a:extLst>
          </p:cNvPr>
          <p:cNvCxnSpPr/>
          <p:nvPr/>
        </p:nvCxnSpPr>
        <p:spPr>
          <a:xfrm>
            <a:off x="1386541" y="2115671"/>
            <a:ext cx="6777318"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7C81187-262F-4869-B38D-20D61B5D5122}"/>
              </a:ext>
            </a:extLst>
          </p:cNvPr>
          <p:cNvCxnSpPr/>
          <p:nvPr/>
        </p:nvCxnSpPr>
        <p:spPr>
          <a:xfrm>
            <a:off x="1386541" y="3588871"/>
            <a:ext cx="677731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835210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Ordering</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with ordering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 </a:t>
            </a:r>
            <a:r>
              <a:rPr lang="en-US" sz="1200" dirty="0">
                <a:solidFill>
                  <a:srgbClr val="0000CD"/>
                </a:solidFill>
                <a:latin typeface="Consolas" panose="020B0609020204030204" pitchFamily="49" charset="0"/>
              </a:rPr>
              <a:t>ASC</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Country </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endParaRPr lang="en-US" sz="1200" dirty="0">
              <a:solidFill>
                <a:srgbClr val="120D1F"/>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columns from the customer table, order records by descending order of country (reverse-alphabetically)”</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124836557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 with Ordering</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 </a:t>
            </a:r>
            <a:r>
              <a:rPr lang="en-US" sz="1200" dirty="0">
                <a:solidFill>
                  <a:srgbClr val="0000CD"/>
                </a:solidFill>
                <a:latin typeface="Consolas" panose="020B0609020204030204" pitchFamily="49" charset="0"/>
              </a:rPr>
              <a:t>ASC</a:t>
            </a:r>
            <a:r>
              <a:rPr lang="en-US" sz="1200" dirty="0">
                <a:solidFill>
                  <a:srgbClr val="000000"/>
                </a:solidFill>
                <a:latin typeface="Consolas" panose="020B0609020204030204" pitchFamily="49" charset="0"/>
              </a:rPr>
              <a:t>|</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Country </a:t>
            </a:r>
            <a:r>
              <a:rPr lang="en-US" sz="1200" dirty="0">
                <a:solidFill>
                  <a:srgbClr val="0000CD"/>
                </a:solidFill>
                <a:latin typeface="Consolas" panose="020B0609020204030204" pitchFamily="49" charset="0"/>
              </a:rPr>
              <a:t>DESC</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2" name="Picture 1">
            <a:extLst>
              <a:ext uri="{FF2B5EF4-FFF2-40B4-BE49-F238E27FC236}">
                <a16:creationId xmlns:a16="http://schemas.microsoft.com/office/drawing/2014/main" id="{77861E02-16E8-4E99-AD31-E5B8D681962A}"/>
              </a:ext>
            </a:extLst>
          </p:cNvPr>
          <p:cNvPicPr>
            <a:picLocks noChangeAspect="1"/>
          </p:cNvPicPr>
          <p:nvPr/>
        </p:nvPicPr>
        <p:blipFill>
          <a:blip r:embed="rId2"/>
          <a:stretch>
            <a:fillRect/>
          </a:stretch>
        </p:blipFill>
        <p:spPr>
          <a:xfrm>
            <a:off x="1114612" y="2850776"/>
            <a:ext cx="6914776" cy="1718571"/>
          </a:xfrm>
          <a:prstGeom prst="rect">
            <a:avLst/>
          </a:prstGeom>
        </p:spPr>
      </p:pic>
    </p:spTree>
    <p:extLst>
      <p:ext uri="{BB962C8B-B14F-4D97-AF65-F5344CB8AC3E}">
        <p14:creationId xmlns:p14="http://schemas.microsoft.com/office/powerpoint/2010/main" val="183228696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1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Find all records from the order details tables.</a:t>
            </a:r>
          </a:p>
          <a:p>
            <a:pPr marL="228600" indent="-228600" algn="just">
              <a:buFont typeface="+mj-lt"/>
              <a:buAutoNum type="arabicPeriod"/>
            </a:pPr>
            <a:r>
              <a:rPr lang="en-US" sz="1200" dirty="0">
                <a:solidFill>
                  <a:srgbClr val="120D1F"/>
                </a:solidFill>
              </a:rPr>
              <a:t>Select all records from the order details table where productid 11 was purchased and fewer than ten of these items were purchased.</a:t>
            </a:r>
          </a:p>
          <a:p>
            <a:pPr marL="228600" indent="-228600" algn="just">
              <a:buFont typeface="+mj-lt"/>
              <a:buAutoNum type="arabicPeriod"/>
            </a:pPr>
            <a:r>
              <a:rPr lang="en-US" sz="1200" dirty="0">
                <a:solidFill>
                  <a:srgbClr val="120D1F"/>
                </a:solidFill>
              </a:rPr>
              <a:t>Without using any other functions discussed up until now, how many orders have been processed where employee number 5 was not involved? </a:t>
            </a:r>
          </a:p>
          <a:p>
            <a:pPr algn="just"/>
            <a:endParaRPr lang="en-US" sz="1200" dirty="0">
              <a:solidFill>
                <a:srgbClr val="120D1F"/>
              </a:solidFill>
            </a:endParaRPr>
          </a:p>
        </p:txBody>
      </p:sp>
    </p:spTree>
    <p:extLst>
      <p:ext uri="{BB962C8B-B14F-4D97-AF65-F5344CB8AC3E}">
        <p14:creationId xmlns:p14="http://schemas.microsoft.com/office/powerpoint/2010/main" val="341464501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Find all records from the order details tables.</a:t>
            </a:r>
          </a:p>
          <a:p>
            <a:pPr marL="228600" indent="-228600" algn="just">
              <a:buFont typeface="+mj-lt"/>
              <a:buAutoNum type="arabicPeriod"/>
            </a:pPr>
            <a:r>
              <a:rPr lang="en-US" sz="1200" dirty="0">
                <a:solidFill>
                  <a:srgbClr val="120D1F"/>
                </a:solidFill>
              </a:rPr>
              <a:t>Select all records from the order details table where productid 11 was purchased and fewer than ten of these items were purchased.</a:t>
            </a:r>
          </a:p>
          <a:p>
            <a:pPr marL="228600" indent="-228600" algn="just">
              <a:buFont typeface="+mj-lt"/>
              <a:buAutoNum type="arabicPeriod"/>
            </a:pPr>
            <a:r>
              <a:rPr lang="en-US" sz="1200" dirty="0">
                <a:solidFill>
                  <a:srgbClr val="120D1F"/>
                </a:solidFill>
              </a:rPr>
              <a:t>Without using any other functions discussed up until now, how many orders have been processed where employee number 5 was not involved? </a:t>
            </a:r>
          </a:p>
          <a:p>
            <a:pPr marL="228600" indent="-228600" algn="just">
              <a:buFont typeface="+mj-lt"/>
              <a:buAutoNum type="arabicPeriod"/>
            </a:pPr>
            <a:endParaRPr lang="en-US" sz="1200" dirty="0">
              <a:solidFill>
                <a:srgbClr val="120D1F"/>
              </a:solidFill>
            </a:endParaRPr>
          </a:p>
          <a:p>
            <a:pPr algn="just"/>
            <a:r>
              <a:rPr lang="en-US" sz="1200" dirty="0">
                <a:solidFill>
                  <a:srgbClr val="120D1F"/>
                </a:solidFill>
              </a:rPr>
              <a:t>Answers:</a:t>
            </a:r>
          </a:p>
          <a:p>
            <a:pPr algn="just"/>
            <a:endParaRPr lang="en-US" sz="1200" dirty="0">
              <a:solidFill>
                <a:srgbClr val="120D1F"/>
              </a:solidFill>
            </a:endParaRPr>
          </a:p>
          <a:p>
            <a:pPr lvl="0" algn="l">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t>
            </a:r>
            <a:r>
              <a:rPr lang="en-US" sz="1200" i="1" dirty="0">
                <a:solidFill>
                  <a:srgbClr val="000000"/>
                </a:solidFill>
                <a:latin typeface="Consolas" panose="020B0609020204030204" pitchFamily="49" charset="0"/>
                <a:ea typeface="+mn-ea"/>
                <a:cs typeface="+mn-cs"/>
              </a:rPr>
              <a:t>*</a:t>
            </a:r>
            <a:r>
              <a:rPr lang="en-US" sz="1200" i="1" dirty="0">
                <a:solidFill>
                  <a:prstClr val="black"/>
                </a:solidFill>
                <a:latin typeface="Calibri"/>
                <a:ea typeface="+mn-ea"/>
                <a:cs typeface="+mn-cs"/>
              </a:rPr>
              <a:t> </a:t>
            </a: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a:t>
            </a:r>
            <a:r>
              <a:rPr lang="en-US" sz="1200" i="1" dirty="0" err="1">
                <a:solidFill>
                  <a:srgbClr val="000000"/>
                </a:solidFill>
                <a:latin typeface="Consolas" panose="020B0609020204030204" pitchFamily="49" charset="0"/>
                <a:ea typeface="+mn-ea"/>
                <a:cs typeface="+mn-cs"/>
              </a:rPr>
              <a:t>OrderDetails</a:t>
            </a:r>
            <a:r>
              <a:rPr lang="en-US" sz="1200" i="1" dirty="0">
                <a:solidFill>
                  <a:prstClr val="black"/>
                </a:solidFill>
                <a:latin typeface="Calibri"/>
                <a:ea typeface="+mn-ea"/>
                <a:cs typeface="+mn-cs"/>
              </a:rPr>
              <a:t>;</a:t>
            </a:r>
          </a:p>
          <a:p>
            <a:pPr lvl="0" algn="l">
              <a:spcBef>
                <a:spcPts val="0"/>
              </a:spcBef>
            </a:pPr>
            <a:endParaRPr lang="en-US" sz="1200" i="1" dirty="0">
              <a:solidFill>
                <a:prstClr val="black"/>
              </a:solidFill>
              <a:latin typeface="Calibri"/>
              <a:ea typeface="+mn-ea"/>
              <a:cs typeface="+mn-cs"/>
            </a:endParaRPr>
          </a:p>
          <a:p>
            <a:pPr algn="l">
              <a:spcBef>
                <a:spcPts val="0"/>
              </a:spcBef>
            </a:pPr>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OrderDetails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ProductID</a:t>
            </a:r>
            <a:r>
              <a:rPr lang="en-US" sz="1200" i="1" dirty="0">
                <a:solidFill>
                  <a:srgbClr val="000000"/>
                </a:solidFill>
                <a:latin typeface="Consolas" panose="020B0609020204030204" pitchFamily="49" charset="0"/>
              </a:rPr>
              <a:t> = 11</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AND</a:t>
            </a:r>
            <a:r>
              <a:rPr lang="en-US" sz="1200" dirty="0">
                <a:solidFill>
                  <a:srgbClr val="000000"/>
                </a:solidFill>
                <a:latin typeface="Consolas" panose="020B0609020204030204" pitchFamily="49" charset="0"/>
              </a:rPr>
              <a:t> Quantity&lt;10;</a:t>
            </a:r>
          </a:p>
          <a:p>
            <a:pPr lvl="0" algn="l">
              <a:spcBef>
                <a:spcPts val="0"/>
              </a:spcBef>
            </a:pPr>
            <a:endParaRPr lang="en-US" sz="1200" dirty="0">
              <a:solidFill>
                <a:srgbClr val="120D1F"/>
              </a:solidFill>
            </a:endParaRPr>
          </a:p>
          <a:p>
            <a:pPr algn="l">
              <a:spcBef>
                <a:spcPts val="0"/>
              </a:spcBef>
            </a:pPr>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Order</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NOT </a:t>
            </a:r>
            <a:r>
              <a:rPr lang="en-US" sz="1200" dirty="0" err="1">
                <a:solidFill>
                  <a:srgbClr val="000000"/>
                </a:solidFill>
                <a:latin typeface="Consolas" panose="020B0609020204030204" pitchFamily="49" charset="0"/>
              </a:rPr>
              <a:t>EmployeeID</a:t>
            </a:r>
            <a:r>
              <a:rPr lang="en-US" sz="1200" dirty="0">
                <a:solidFill>
                  <a:srgbClr val="000000"/>
                </a:solidFill>
                <a:latin typeface="Consolas" panose="020B0609020204030204" pitchFamily="49" charset="0"/>
              </a:rPr>
              <a:t>=5;</a:t>
            </a:r>
          </a:p>
          <a:p>
            <a:pPr algn="l">
              <a:spcBef>
                <a:spcPts val="0"/>
              </a:spcBef>
            </a:pPr>
            <a:r>
              <a:rPr lang="en-US" sz="1200" dirty="0">
                <a:solidFill>
                  <a:srgbClr val="000000"/>
                </a:solidFill>
                <a:latin typeface="Consolas" panose="020B0609020204030204" pitchFamily="49" charset="0"/>
              </a:rPr>
              <a:t>(185 Orders)</a:t>
            </a:r>
          </a:p>
          <a:p>
            <a:pPr lvl="0" algn="l">
              <a:spcBef>
                <a:spcPts val="0"/>
              </a:spcBef>
            </a:pPr>
            <a:endParaRPr lang="en-US" sz="1200" dirty="0">
              <a:solidFill>
                <a:srgbClr val="120D1F"/>
              </a:solidFill>
            </a:endParaRPr>
          </a:p>
        </p:txBody>
      </p:sp>
    </p:spTree>
    <p:extLst>
      <p:ext uri="{BB962C8B-B14F-4D97-AF65-F5344CB8AC3E}">
        <p14:creationId xmlns:p14="http://schemas.microsoft.com/office/powerpoint/2010/main" val="297306500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INSERT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an INSERT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column3</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p>
          <a:p>
            <a:endParaRPr lang="en-US" sz="1200" dirty="0">
              <a:solidFill>
                <a:srgbClr val="FFB819"/>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endParaRPr lang="en-US" sz="1200" dirty="0">
              <a:solidFill>
                <a:srgbClr val="FFB819"/>
              </a:solidFill>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Customers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Address, City, </a:t>
            </a:r>
            <a:r>
              <a:rPr lang="en-US" sz="1200" dirty="0" err="1">
                <a:solidFill>
                  <a:srgbClr val="000000"/>
                </a:solidFill>
                <a:latin typeface="Consolas" panose="020B0609020204030204" pitchFamily="49" charset="0"/>
              </a:rPr>
              <a:t>PostalCode</a:t>
            </a:r>
            <a:r>
              <a:rPr lang="en-US" sz="1200" dirty="0">
                <a:solidFill>
                  <a:srgbClr val="000000"/>
                </a:solidFill>
                <a:latin typeface="Consolas" panose="020B0609020204030204" pitchFamily="49" charset="0"/>
              </a:rPr>
              <a:t>, Country)</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'SA Government'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Cyril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'11 Parliament Street'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'Cape Town'</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'6665'</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South Africa'</a:t>
            </a:r>
            <a:r>
              <a:rPr lang="en-US" sz="1200" dirty="0">
                <a:solidFill>
                  <a:srgbClr val="000000"/>
                </a:solidFill>
                <a:latin typeface="Consolas" panose="020B0609020204030204" pitchFamily="49" charset="0"/>
              </a:rPr>
              <a:t>);</a:t>
            </a:r>
            <a:endParaRPr lang="en-US" sz="1200" dirty="0">
              <a:solidFill>
                <a:srgbClr val="120D1F"/>
              </a:solidFill>
            </a:endParaRPr>
          </a:p>
        </p:txBody>
      </p:sp>
      <p:sp>
        <p:nvSpPr>
          <p:cNvPr id="5" name="Title Placeholder 1">
            <a:extLst>
              <a:ext uri="{FF2B5EF4-FFF2-40B4-BE49-F238E27FC236}">
                <a16:creationId xmlns:a16="http://schemas.microsoft.com/office/drawing/2014/main" id="{611FB1B4-269D-4462-B8A3-179A30572E8F}"/>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Note that we do not insert a value for the </a:t>
            </a:r>
            <a:r>
              <a:rPr lang="en-US" sz="1200" dirty="0" err="1">
                <a:solidFill>
                  <a:srgbClr val="120D1F"/>
                </a:solidFill>
              </a:rPr>
              <a:t>CustomerID</a:t>
            </a:r>
            <a:r>
              <a:rPr lang="en-US" sz="1200" dirty="0">
                <a:solidFill>
                  <a:srgbClr val="120D1F"/>
                </a:solidFill>
              </a:rPr>
              <a:t>. Many unique record identifiers (known as Primary Keys) use auto incrementing numbers for new records. Therefore we don’t need to put this number in as it is done for us.</a:t>
            </a:r>
          </a:p>
          <a:p>
            <a:pPr algn="just"/>
            <a:endParaRPr lang="en-US" sz="1200" dirty="0">
              <a:solidFill>
                <a:srgbClr val="120D1F"/>
              </a:solidFill>
            </a:endParaRP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229292750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INSERT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an INSERT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column3</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p>
          <a:p>
            <a:endParaRPr lang="en-US" sz="1200" dirty="0">
              <a:solidFill>
                <a:srgbClr val="FFB819"/>
              </a:solidFill>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value3</a:t>
            </a:r>
            <a:r>
              <a:rPr lang="en-US" sz="1200" dirty="0">
                <a:solidFill>
                  <a:srgbClr val="000000"/>
                </a:solidFill>
                <a:latin typeface="Consolas" panose="020B0609020204030204" pitchFamily="49" charset="0"/>
              </a:rPr>
              <a:t>, ...);</a:t>
            </a:r>
            <a:endParaRPr lang="en-US" sz="1200" dirty="0">
              <a:solidFill>
                <a:srgbClr val="FFB819"/>
              </a:solidFill>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INTO</a:t>
            </a:r>
            <a:r>
              <a:rPr lang="en-US" sz="1200" dirty="0">
                <a:solidFill>
                  <a:srgbClr val="000000"/>
                </a:solidFill>
                <a:latin typeface="Consolas" panose="020B0609020204030204" pitchFamily="49" charset="0"/>
              </a:rPr>
              <a:t> Customers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Address, City, </a:t>
            </a:r>
            <a:r>
              <a:rPr lang="en-US" sz="1200" dirty="0" err="1">
                <a:solidFill>
                  <a:srgbClr val="000000"/>
                </a:solidFill>
                <a:latin typeface="Consolas" panose="020B0609020204030204" pitchFamily="49" charset="0"/>
              </a:rPr>
              <a:t>PostalCode</a:t>
            </a:r>
            <a:r>
              <a:rPr lang="en-US" sz="1200" dirty="0">
                <a:solidFill>
                  <a:srgbClr val="000000"/>
                </a:solidFill>
                <a:latin typeface="Consolas" panose="020B0609020204030204" pitchFamily="49" charset="0"/>
              </a:rPr>
              <a:t>, Country)</a:t>
            </a:r>
            <a:br>
              <a:rPr lang="en-US" sz="1200" dirty="0"/>
            </a:br>
            <a:r>
              <a:rPr lang="en-US" sz="1200" dirty="0">
                <a:solidFill>
                  <a:srgbClr val="0000CD"/>
                </a:solidFill>
                <a:latin typeface="Consolas" panose="020B0609020204030204" pitchFamily="49" charset="0"/>
              </a:rPr>
              <a:t>VALUES</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'SA Government'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Cyril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'11 Parliament Street'</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'Cape Town'</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'6665'</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South Africa'</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2" name="Picture 1">
            <a:extLst>
              <a:ext uri="{FF2B5EF4-FFF2-40B4-BE49-F238E27FC236}">
                <a16:creationId xmlns:a16="http://schemas.microsoft.com/office/drawing/2014/main" id="{F90E5F3B-C155-430A-89D5-E1ADE3A7240F}"/>
              </a:ext>
            </a:extLst>
          </p:cNvPr>
          <p:cNvPicPr>
            <a:picLocks noChangeAspect="1"/>
          </p:cNvPicPr>
          <p:nvPr/>
        </p:nvPicPr>
        <p:blipFill>
          <a:blip r:embed="rId2"/>
          <a:stretch>
            <a:fillRect/>
          </a:stretch>
        </p:blipFill>
        <p:spPr>
          <a:xfrm>
            <a:off x="776176" y="3077604"/>
            <a:ext cx="7591647" cy="1278593"/>
          </a:xfrm>
          <a:prstGeom prst="rect">
            <a:avLst/>
          </a:prstGeom>
        </p:spPr>
      </p:pic>
    </p:spTree>
    <p:extLst>
      <p:ext uri="{BB962C8B-B14F-4D97-AF65-F5344CB8AC3E}">
        <p14:creationId xmlns:p14="http://schemas.microsoft.com/office/powerpoint/2010/main" val="25909690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What is SQL?</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SQL is Structured Query Language, which is a computer language for storing, manipulating and retrieving data stored in relational database.</a:t>
            </a:r>
            <a:endParaRPr lang="en-US" sz="1000" dirty="0">
              <a:solidFill>
                <a:srgbClr val="120D1F"/>
              </a:solidFill>
              <a:latin typeface="Avenir Book"/>
              <a:cs typeface="Avenir Book"/>
            </a:endParaRPr>
          </a:p>
          <a:p>
            <a:pPr algn="just"/>
            <a:endParaRPr lang="en-US" sz="1200" dirty="0">
              <a:solidFill>
                <a:srgbClr val="FFB819"/>
              </a:solidFill>
            </a:endParaRPr>
          </a:p>
        </p:txBody>
      </p:sp>
      <p:sp>
        <p:nvSpPr>
          <p:cNvPr id="5" name="Title Placeholder 1">
            <a:extLst>
              <a:ext uri="{FF2B5EF4-FFF2-40B4-BE49-F238E27FC236}">
                <a16:creationId xmlns:a16="http://schemas.microsoft.com/office/drawing/2014/main" id="{0906456B-B9F9-49E5-9C00-55E97E09D94D}"/>
              </a:ext>
            </a:extLst>
          </p:cNvPr>
          <p:cNvSpPr txBox="1">
            <a:spLocks/>
          </p:cNvSpPr>
          <p:nvPr/>
        </p:nvSpPr>
        <p:spPr>
          <a:xfrm>
            <a:off x="457200" y="1516569"/>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Why SQL?</a:t>
            </a:r>
          </a:p>
        </p:txBody>
      </p:sp>
      <p:sp>
        <p:nvSpPr>
          <p:cNvPr id="7" name="Title Placeholder 1">
            <a:extLst>
              <a:ext uri="{FF2B5EF4-FFF2-40B4-BE49-F238E27FC236}">
                <a16:creationId xmlns:a16="http://schemas.microsoft.com/office/drawing/2014/main" id="{9722A4F9-C7B5-4303-A139-F56113244B59}"/>
              </a:ext>
            </a:extLst>
          </p:cNvPr>
          <p:cNvSpPr txBox="1">
            <a:spLocks/>
          </p:cNvSpPr>
          <p:nvPr/>
        </p:nvSpPr>
        <p:spPr>
          <a:xfrm>
            <a:off x="457200" y="2065089"/>
            <a:ext cx="8229600" cy="1224957"/>
          </a:xfrm>
          <a:prstGeom prst="rect">
            <a:avLst/>
          </a:prstGeom>
        </p:spPr>
        <p:txBody>
          <a:bodyPr vert="horz" lIns="91440" tIns="45720" rIns="91440" bIns="45720" rtlCol="0" anchor="t">
            <a:no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It’s efficient.</a:t>
            </a:r>
          </a:p>
          <a:p>
            <a:pPr marL="171450" indent="-171450" algn="just">
              <a:buFont typeface="Arial" panose="020B0604020202020204" pitchFamily="34" charset="0"/>
              <a:buChar char="•"/>
            </a:pPr>
            <a:r>
              <a:rPr lang="en-US" sz="1200" dirty="0">
                <a:solidFill>
                  <a:srgbClr val="120D1F"/>
                </a:solidFill>
              </a:rPr>
              <a:t>Allows users to access data in relational database management systems.</a:t>
            </a:r>
          </a:p>
          <a:p>
            <a:pPr marL="171450" indent="-171450" algn="just">
              <a:buFont typeface="Arial" panose="020B0604020202020204" pitchFamily="34" charset="0"/>
              <a:buChar char="•"/>
            </a:pPr>
            <a:r>
              <a:rPr lang="en-US" sz="1200" dirty="0">
                <a:solidFill>
                  <a:srgbClr val="120D1F"/>
                </a:solidFill>
              </a:rPr>
              <a:t>Allows users to describe the data.</a:t>
            </a:r>
          </a:p>
          <a:p>
            <a:pPr marL="171450" indent="-171450" algn="just">
              <a:buFont typeface="Arial" panose="020B0604020202020204" pitchFamily="34" charset="0"/>
              <a:buChar char="•"/>
            </a:pPr>
            <a:r>
              <a:rPr lang="en-US" sz="1200" dirty="0">
                <a:solidFill>
                  <a:srgbClr val="120D1F"/>
                </a:solidFill>
              </a:rPr>
              <a:t>Allows users to define the data in database and manipulate that data.</a:t>
            </a:r>
          </a:p>
          <a:p>
            <a:pPr marL="171450" indent="-171450" algn="just">
              <a:buFont typeface="Arial" panose="020B0604020202020204" pitchFamily="34" charset="0"/>
              <a:buChar char="•"/>
            </a:pPr>
            <a:r>
              <a:rPr lang="en-US" sz="1200" dirty="0">
                <a:solidFill>
                  <a:srgbClr val="120D1F"/>
                </a:solidFill>
              </a:rPr>
              <a:t>Allows users to create and delete databases and tables.</a:t>
            </a:r>
            <a:endParaRPr lang="en-US" sz="1200" dirty="0">
              <a:solidFill>
                <a:srgbClr val="FFB819"/>
              </a:solidFill>
            </a:endParaRPr>
          </a:p>
        </p:txBody>
      </p:sp>
    </p:spTree>
    <p:extLst>
      <p:ext uri="{BB962C8B-B14F-4D97-AF65-F5344CB8AC3E}">
        <p14:creationId xmlns:p14="http://schemas.microsoft.com/office/powerpoint/2010/main" val="391691108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UPDATE Statement</a:t>
            </a:r>
          </a:p>
        </p:txBody>
      </p:sp>
      <p:sp>
        <p:nvSpPr>
          <p:cNvPr id="6" name="Title Placeholder 1"/>
          <p:cNvSpPr txBox="1">
            <a:spLocks/>
          </p:cNvSpPr>
          <p:nvPr/>
        </p:nvSpPr>
        <p:spPr>
          <a:xfrm>
            <a:off x="457200" y="1056161"/>
            <a:ext cx="8229600" cy="391987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There are a number of scenarios in which a record/table may need to be updated. The structure of the update statement is given as follows:</a:t>
            </a:r>
          </a:p>
          <a:p>
            <a:pPr algn="just"/>
            <a:endParaRPr lang="en-US" sz="1200" dirty="0">
              <a:solidFill>
                <a:srgbClr val="120D1F"/>
              </a:solidFill>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value2</a:t>
            </a:r>
            <a:r>
              <a:rPr lang="en-US" sz="1200" dirty="0">
                <a:solidFill>
                  <a:srgbClr val="000000"/>
                </a:solidFill>
                <a:latin typeface="Consolas" panose="020B0609020204030204" pitchFamily="49" charset="0"/>
              </a:rPr>
              <a:t>, ...</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update a single record:</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Customers</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 = '</a:t>
            </a:r>
            <a:r>
              <a:rPr lang="en-US" sz="1200" dirty="0">
                <a:solidFill>
                  <a:srgbClr val="A52A2A"/>
                </a:solidFill>
                <a:latin typeface="Consolas" panose="020B0609020204030204" pitchFamily="49" charset="0"/>
              </a:rPr>
              <a:t>RSA Government’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ContactName</a:t>
            </a:r>
            <a:r>
              <a:rPr lang="en-US" sz="1200" dirty="0">
                <a:solidFill>
                  <a:srgbClr val="000000"/>
                </a:solidFill>
                <a:latin typeface="Consolas" panose="020B0609020204030204" pitchFamily="49" charset="0"/>
              </a:rPr>
              <a:t>= </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Syril</a:t>
            </a:r>
            <a:r>
              <a:rPr lang="en-US" sz="1200" dirty="0">
                <a:solidFill>
                  <a:srgbClr val="A52A2A"/>
                </a:solidFill>
                <a:latin typeface="Consolas" panose="020B0609020204030204" pitchFamily="49" charset="0"/>
              </a:rPr>
              <a:t> </a:t>
            </a:r>
            <a:r>
              <a:rPr lang="en-US" sz="1200" dirty="0" err="1">
                <a:solidFill>
                  <a:srgbClr val="A52A2A"/>
                </a:solidFill>
                <a:latin typeface="Consolas" panose="020B0609020204030204" pitchFamily="49" charset="0"/>
              </a:rPr>
              <a:t>Ramaphosa</a:t>
            </a:r>
            <a:r>
              <a:rPr lang="en-US" sz="1200" dirty="0">
                <a:solidFill>
                  <a:srgbClr val="A52A2A"/>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CustomerID</a:t>
            </a:r>
            <a:r>
              <a:rPr lang="en-US" sz="1200" dirty="0">
                <a:solidFill>
                  <a:srgbClr val="000000"/>
                </a:solidFill>
                <a:latin typeface="Consolas" panose="020B0609020204030204" pitchFamily="49" charset="0"/>
              </a:rPr>
              <a:t> = 92;</a:t>
            </a:r>
          </a:p>
          <a:p>
            <a:endParaRPr lang="en-US" sz="1200" dirty="0">
              <a:solidFill>
                <a:srgbClr val="000000"/>
              </a:solidFill>
              <a:latin typeface="Consolas" panose="020B0609020204030204" pitchFamily="49" charset="0"/>
            </a:endParaRPr>
          </a:p>
          <a:p>
            <a:r>
              <a:rPr lang="en-US" sz="1200" u="sng" dirty="0">
                <a:solidFill>
                  <a:srgbClr val="120D1F"/>
                </a:solidFill>
              </a:rPr>
              <a:t>To update all records in a table: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UPDATE</a:t>
            </a:r>
            <a:r>
              <a:rPr lang="en-US" sz="1200" dirty="0">
                <a:solidFill>
                  <a:srgbClr val="000000"/>
                </a:solidFill>
                <a:latin typeface="Consolas" panose="020B0609020204030204" pitchFamily="49" charset="0"/>
              </a:rPr>
              <a:t> Employees</a:t>
            </a:r>
            <a:br>
              <a:rPr lang="en-US" sz="1200" dirty="0"/>
            </a:br>
            <a:r>
              <a:rPr lang="en-US" sz="1200" dirty="0">
                <a:solidFill>
                  <a:srgbClr val="0000CD"/>
                </a:solidFill>
                <a:latin typeface="Consolas" panose="020B0609020204030204" pitchFamily="49" charset="0"/>
              </a:rPr>
              <a:t>SET</a:t>
            </a:r>
            <a:r>
              <a:rPr lang="en-US" sz="1200" dirty="0">
                <a:solidFill>
                  <a:srgbClr val="000000"/>
                </a:solidFill>
                <a:latin typeface="Consolas" panose="020B0609020204030204" pitchFamily="49" charset="0"/>
              </a:rPr>
              <a:t> FirstName=</a:t>
            </a:r>
            <a:r>
              <a:rPr lang="en-US" sz="1200" dirty="0">
                <a:solidFill>
                  <a:srgbClr val="A52A2A"/>
                </a:solidFill>
                <a:latin typeface="Consolas" panose="020B0609020204030204" pitchFamily="49" charset="0"/>
              </a:rPr>
              <a:t>'Juan'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120D1F"/>
              </a:solidFill>
            </a:endParaRPr>
          </a:p>
        </p:txBody>
      </p:sp>
    </p:spTree>
    <p:extLst>
      <p:ext uri="{BB962C8B-B14F-4D97-AF65-F5344CB8AC3E}">
        <p14:creationId xmlns:p14="http://schemas.microsoft.com/office/powerpoint/2010/main" val="341248494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a:solidFill>
                  <a:srgbClr val="120D1F"/>
                </a:solidFill>
              </a:rPr>
              <a:t>The UPDATE Statement</a:t>
            </a:r>
            <a:endParaRPr lang="en-US" sz="2400" dirty="0">
              <a:solidFill>
                <a:srgbClr val="120D1F"/>
              </a:solidFill>
            </a:endParaRPr>
          </a:p>
        </p:txBody>
      </p:sp>
      <p:sp>
        <p:nvSpPr>
          <p:cNvPr id="6" name="Title Placeholder 1"/>
          <p:cNvSpPr txBox="1">
            <a:spLocks/>
          </p:cNvSpPr>
          <p:nvPr/>
        </p:nvSpPr>
        <p:spPr>
          <a:xfrm>
            <a:off x="457200" y="1056161"/>
            <a:ext cx="8229600" cy="391987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a:solidFill>
                  <a:srgbClr val="120D1F"/>
                </a:solidFill>
              </a:rPr>
              <a:t>There are a number of scenarios in which a record/table may need to be updated. The structure of the update statement is given as follows:</a:t>
            </a:r>
          </a:p>
          <a:p>
            <a:endParaRPr lang="en-US" sz="1200">
              <a:solidFill>
                <a:srgbClr val="000000"/>
              </a:solidFill>
              <a:latin typeface="Consolas" panose="020B0609020204030204" pitchFamily="49" charset="0"/>
            </a:endParaRPr>
          </a:p>
          <a:p>
            <a:r>
              <a:rPr lang="en-US" sz="1200" u="sng">
                <a:solidFill>
                  <a:srgbClr val="120D1F"/>
                </a:solidFill>
              </a:rPr>
              <a:t>To update a single record:</a:t>
            </a:r>
            <a:endParaRPr lang="en-US" sz="1200">
              <a:solidFill>
                <a:srgbClr val="000000"/>
              </a:solidFill>
              <a:latin typeface="Consolas" panose="020B0609020204030204" pitchFamily="49" charset="0"/>
            </a:endParaRPr>
          </a:p>
          <a:p>
            <a:r>
              <a:rPr lang="en-US" sz="1200">
                <a:solidFill>
                  <a:srgbClr val="0000CD"/>
                </a:solidFill>
                <a:latin typeface="Consolas" panose="020B0609020204030204" pitchFamily="49" charset="0"/>
              </a:rPr>
              <a:t>UPDATE</a:t>
            </a:r>
            <a:r>
              <a:rPr lang="en-US" sz="1200">
                <a:solidFill>
                  <a:srgbClr val="000000"/>
                </a:solidFill>
                <a:latin typeface="Consolas" panose="020B0609020204030204" pitchFamily="49" charset="0"/>
              </a:rPr>
              <a:t> Customers</a:t>
            </a:r>
            <a:br>
              <a:rPr lang="en-US" sz="1200"/>
            </a:br>
            <a:r>
              <a:rPr lang="en-US" sz="1200">
                <a:solidFill>
                  <a:srgbClr val="0000CD"/>
                </a:solidFill>
                <a:latin typeface="Consolas" panose="020B0609020204030204" pitchFamily="49" charset="0"/>
              </a:rPr>
              <a:t>SET</a:t>
            </a:r>
            <a:r>
              <a:rPr lang="en-US" sz="1200">
                <a:solidFill>
                  <a:srgbClr val="000000"/>
                </a:solidFill>
                <a:latin typeface="Consolas" panose="020B0609020204030204" pitchFamily="49" charset="0"/>
              </a:rPr>
              <a:t> CustomerName = '</a:t>
            </a:r>
            <a:r>
              <a:rPr lang="en-US" sz="1200">
                <a:solidFill>
                  <a:srgbClr val="A52A2A"/>
                </a:solidFill>
                <a:latin typeface="Consolas" panose="020B0609020204030204" pitchFamily="49" charset="0"/>
              </a:rPr>
              <a:t>RSA Government’</a:t>
            </a:r>
            <a:r>
              <a:rPr lang="en-US" sz="1200">
                <a:solidFill>
                  <a:srgbClr val="000000"/>
                </a:solidFill>
                <a:latin typeface="Consolas" panose="020B0609020204030204" pitchFamily="49" charset="0"/>
              </a:rPr>
              <a:t>, ContactName= </a:t>
            </a:r>
            <a:r>
              <a:rPr lang="en-US" sz="1200">
                <a:solidFill>
                  <a:srgbClr val="A52A2A"/>
                </a:solidFill>
                <a:latin typeface="Consolas" panose="020B0609020204030204" pitchFamily="49" charset="0"/>
              </a:rPr>
              <a:t>’Syril Ramaphosa'</a:t>
            </a:r>
            <a:br>
              <a:rPr lang="en-US" sz="1200"/>
            </a:br>
            <a:r>
              <a:rPr lang="en-US" sz="1200">
                <a:solidFill>
                  <a:srgbClr val="0000CD"/>
                </a:solidFill>
                <a:latin typeface="Consolas" panose="020B0609020204030204" pitchFamily="49" charset="0"/>
              </a:rPr>
              <a:t>WHERE</a:t>
            </a:r>
            <a:r>
              <a:rPr lang="en-US" sz="1200">
                <a:solidFill>
                  <a:srgbClr val="000000"/>
                </a:solidFill>
                <a:latin typeface="Consolas" panose="020B0609020204030204" pitchFamily="49" charset="0"/>
              </a:rPr>
              <a:t> CustomerID = 92;</a:t>
            </a: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u="sng">
                <a:solidFill>
                  <a:srgbClr val="120D1F"/>
                </a:solidFill>
              </a:rPr>
              <a:t>To update all records in a table:</a:t>
            </a:r>
            <a:endParaRPr lang="en-US" sz="1200">
              <a:solidFill>
                <a:srgbClr val="000000"/>
              </a:solidFill>
              <a:latin typeface="Consolas" panose="020B0609020204030204" pitchFamily="49" charset="0"/>
            </a:endParaRPr>
          </a:p>
          <a:p>
            <a:r>
              <a:rPr lang="en-US" sz="1200">
                <a:solidFill>
                  <a:srgbClr val="0000CD"/>
                </a:solidFill>
                <a:latin typeface="Consolas" panose="020B0609020204030204" pitchFamily="49" charset="0"/>
              </a:rPr>
              <a:t>UPDATE</a:t>
            </a:r>
            <a:r>
              <a:rPr lang="en-US" sz="1200">
                <a:solidFill>
                  <a:srgbClr val="000000"/>
                </a:solidFill>
                <a:latin typeface="Consolas" panose="020B0609020204030204" pitchFamily="49" charset="0"/>
              </a:rPr>
              <a:t> Employees</a:t>
            </a:r>
            <a:br>
              <a:rPr lang="en-US" sz="1200"/>
            </a:br>
            <a:r>
              <a:rPr lang="en-US" sz="1200">
                <a:solidFill>
                  <a:srgbClr val="0000CD"/>
                </a:solidFill>
                <a:latin typeface="Consolas" panose="020B0609020204030204" pitchFamily="49" charset="0"/>
              </a:rPr>
              <a:t>SET</a:t>
            </a:r>
            <a:r>
              <a:rPr lang="en-US" sz="1200">
                <a:solidFill>
                  <a:srgbClr val="000000"/>
                </a:solidFill>
                <a:latin typeface="Consolas" panose="020B0609020204030204" pitchFamily="49" charset="0"/>
              </a:rPr>
              <a:t> FirstName=</a:t>
            </a:r>
            <a:r>
              <a:rPr lang="en-US" sz="1200">
                <a:solidFill>
                  <a:srgbClr val="A52A2A"/>
                </a:solidFill>
                <a:latin typeface="Consolas" panose="020B0609020204030204" pitchFamily="49" charset="0"/>
              </a:rPr>
              <a:t>'Juan'</a:t>
            </a:r>
            <a:r>
              <a:rPr lang="en-US" sz="1200">
                <a:solidFill>
                  <a:srgbClr val="000000"/>
                </a:solidFill>
                <a:latin typeface="Consolas" panose="020B0609020204030204" pitchFamily="49" charset="0"/>
              </a:rPr>
              <a:t>;</a:t>
            </a:r>
          </a:p>
          <a:p>
            <a:endParaRPr lang="en-US" sz="1200">
              <a:solidFill>
                <a:srgbClr val="000000"/>
              </a:solidFill>
              <a:latin typeface="Consolas" panose="020B0609020204030204" pitchFamily="49" charset="0"/>
            </a:endParaRPr>
          </a:p>
          <a:p>
            <a:endParaRPr lang="en-US" sz="1200" dirty="0">
              <a:solidFill>
                <a:srgbClr val="120D1F"/>
              </a:solidFill>
            </a:endParaRPr>
          </a:p>
        </p:txBody>
      </p:sp>
      <p:pic>
        <p:nvPicPr>
          <p:cNvPr id="2" name="Picture 1">
            <a:extLst>
              <a:ext uri="{FF2B5EF4-FFF2-40B4-BE49-F238E27FC236}">
                <a16:creationId xmlns:a16="http://schemas.microsoft.com/office/drawing/2014/main" id="{D76ED996-6887-421A-A5A6-F900886EAC1C}"/>
              </a:ext>
            </a:extLst>
          </p:cNvPr>
          <p:cNvPicPr>
            <a:picLocks noChangeAspect="1"/>
          </p:cNvPicPr>
          <p:nvPr/>
        </p:nvPicPr>
        <p:blipFill>
          <a:blip r:embed="rId2"/>
          <a:stretch>
            <a:fillRect/>
          </a:stretch>
        </p:blipFill>
        <p:spPr>
          <a:xfrm>
            <a:off x="1074407" y="2439158"/>
            <a:ext cx="6995185" cy="863265"/>
          </a:xfrm>
          <a:prstGeom prst="rect">
            <a:avLst/>
          </a:prstGeom>
        </p:spPr>
      </p:pic>
      <p:pic>
        <p:nvPicPr>
          <p:cNvPr id="3" name="Picture 2">
            <a:extLst>
              <a:ext uri="{FF2B5EF4-FFF2-40B4-BE49-F238E27FC236}">
                <a16:creationId xmlns:a16="http://schemas.microsoft.com/office/drawing/2014/main" id="{0878A398-6F3E-42D0-A0C4-4F25DA748264}"/>
              </a:ext>
            </a:extLst>
          </p:cNvPr>
          <p:cNvPicPr>
            <a:picLocks noChangeAspect="1"/>
          </p:cNvPicPr>
          <p:nvPr/>
        </p:nvPicPr>
        <p:blipFill>
          <a:blip r:embed="rId3"/>
          <a:stretch>
            <a:fillRect/>
          </a:stretch>
        </p:blipFill>
        <p:spPr>
          <a:xfrm>
            <a:off x="2333845" y="3900375"/>
            <a:ext cx="4476307" cy="1198550"/>
          </a:xfrm>
          <a:prstGeom prst="rect">
            <a:avLst/>
          </a:prstGeom>
        </p:spPr>
      </p:pic>
    </p:spTree>
    <p:extLst>
      <p:ext uri="{BB962C8B-B14F-4D97-AF65-F5344CB8AC3E}">
        <p14:creationId xmlns:p14="http://schemas.microsoft.com/office/powerpoint/2010/main" val="191629069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DELETE Statement</a:t>
            </a:r>
          </a:p>
        </p:txBody>
      </p:sp>
      <p:sp>
        <p:nvSpPr>
          <p:cNvPr id="6" name="Title Placeholder 1"/>
          <p:cNvSpPr txBox="1">
            <a:spLocks/>
          </p:cNvSpPr>
          <p:nvPr/>
        </p:nvSpPr>
        <p:spPr>
          <a:xfrm>
            <a:off x="457200" y="1056161"/>
            <a:ext cx="8229600" cy="30197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While inserting and updating is a handy tool, being able to remove records is also of importance. The base delete statement is as follows:</a:t>
            </a:r>
          </a:p>
          <a:p>
            <a:pPr algn="just"/>
            <a:endParaRPr lang="en-US" sz="1200" dirty="0">
              <a:solidFill>
                <a:srgbClr val="120D1F"/>
              </a:solidFill>
            </a:endParaRP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delete a single record:</a:t>
            </a: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CustomerName</a:t>
            </a:r>
            <a:r>
              <a:rPr lang="en-US" sz="1200" dirty="0">
                <a:solidFill>
                  <a:srgbClr val="000000"/>
                </a:solidFill>
                <a:latin typeface="Consolas" panose="020B0609020204030204" pitchFamily="49" charset="0"/>
              </a:rPr>
              <a:t>=</a:t>
            </a:r>
            <a:r>
              <a:rPr lang="en-US" sz="1200" dirty="0">
                <a:solidFill>
                  <a:srgbClr val="A52A2A"/>
                </a:solidFill>
                <a:latin typeface="Consolas" panose="020B0609020204030204" pitchFamily="49" charset="0"/>
              </a:rPr>
              <a:t>'RSA Government'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u="sng" dirty="0">
                <a:solidFill>
                  <a:srgbClr val="120D1F"/>
                </a:solidFill>
              </a:rPr>
              <a:t>To delete all records in a table:</a:t>
            </a:r>
          </a:p>
          <a:p>
            <a:r>
              <a:rPr lang="en-US" sz="1200" dirty="0">
                <a:solidFill>
                  <a:srgbClr val="0000CD"/>
                </a:solidFill>
                <a:latin typeface="Consolas" panose="020B0609020204030204" pitchFamily="49" charset="0"/>
              </a:rPr>
              <a:t>DELETE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Suppliers;</a:t>
            </a:r>
          </a:p>
        </p:txBody>
      </p:sp>
    </p:spTree>
    <p:extLst>
      <p:ext uri="{BB962C8B-B14F-4D97-AF65-F5344CB8AC3E}">
        <p14:creationId xmlns:p14="http://schemas.microsoft.com/office/powerpoint/2010/main" val="409818969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DROP Statement</a:t>
            </a:r>
          </a:p>
        </p:txBody>
      </p:sp>
      <p:sp>
        <p:nvSpPr>
          <p:cNvPr id="6" name="Title Placeholder 1"/>
          <p:cNvSpPr txBox="1">
            <a:spLocks/>
          </p:cNvSpPr>
          <p:nvPr/>
        </p:nvSpPr>
        <p:spPr>
          <a:xfrm>
            <a:off x="457200" y="1056161"/>
            <a:ext cx="8229600" cy="30197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If you no longer need a table or database. The DROP statement can be used to remove the table/database. This command should be used with caution!</a:t>
            </a:r>
          </a:p>
          <a:p>
            <a:endParaRPr lang="en-US" sz="1200" u="sng" dirty="0">
              <a:solidFill>
                <a:srgbClr val="120D1F"/>
              </a:solidFill>
            </a:endParaRPr>
          </a:p>
          <a:p>
            <a:r>
              <a:rPr lang="en-US" sz="1200" u="sng" dirty="0">
                <a:solidFill>
                  <a:srgbClr val="120D1F"/>
                </a:solidFill>
              </a:rPr>
              <a:t>To delete a table:</a:t>
            </a: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TABLE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TABLE</a:t>
            </a:r>
            <a:r>
              <a:rPr lang="en-US" sz="1200" dirty="0">
                <a:solidFill>
                  <a:srgbClr val="000000"/>
                </a:solidFill>
                <a:latin typeface="Consolas" panose="020B0609020204030204" pitchFamily="49" charset="0"/>
              </a:rPr>
              <a:t> </a:t>
            </a:r>
            <a:r>
              <a:rPr lang="en-US" sz="1200" dirty="0">
                <a:solidFill>
                  <a:srgbClr val="120D1F"/>
                </a:solidFill>
              </a:rPr>
              <a:t>Orders;</a:t>
            </a:r>
          </a:p>
          <a:p>
            <a:endParaRPr lang="en-US" sz="1200" dirty="0">
              <a:solidFill>
                <a:srgbClr val="000000"/>
              </a:solidFill>
              <a:latin typeface="Consolas" panose="020B0609020204030204" pitchFamily="49" charset="0"/>
            </a:endParaRPr>
          </a:p>
          <a:p>
            <a:r>
              <a:rPr lang="en-US" sz="1200" u="sng" dirty="0">
                <a:solidFill>
                  <a:srgbClr val="120D1F"/>
                </a:solidFill>
              </a:rPr>
              <a:t>To delete an entire database: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DROP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DATABASE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databasename</a:t>
            </a:r>
            <a:r>
              <a:rPr lang="en-US" sz="1200" dirty="0">
                <a:solidFill>
                  <a:srgbClr val="000000"/>
                </a:solidFill>
                <a:latin typeface="Consolas" panose="020B0609020204030204" pitchFamily="49" charset="0"/>
              </a:rPr>
              <a:t>;</a:t>
            </a:r>
            <a:endParaRPr lang="en-US" sz="1200" dirty="0">
              <a:solidFill>
                <a:srgbClr val="120D1F"/>
              </a:solidFill>
            </a:endParaRPr>
          </a:p>
        </p:txBody>
      </p:sp>
    </p:spTree>
    <p:extLst>
      <p:ext uri="{BB962C8B-B14F-4D97-AF65-F5344CB8AC3E}">
        <p14:creationId xmlns:p14="http://schemas.microsoft.com/office/powerpoint/2010/main" val="2387661669"/>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Efficient Record Selection</a:t>
            </a:r>
          </a:p>
        </p:txBody>
      </p:sp>
      <p:sp>
        <p:nvSpPr>
          <p:cNvPr id="6" name="Title Placeholder 1"/>
          <p:cNvSpPr txBox="1">
            <a:spLocks/>
          </p:cNvSpPr>
          <p:nvPr/>
        </p:nvSpPr>
        <p:spPr>
          <a:xfrm>
            <a:off x="457200" y="1056161"/>
            <a:ext cx="8229600" cy="39836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Accessing a table with millions of records is a computationally expensive task.  Instead of accessing all the records, we can access a certain percentage/number of records from the “top” of the search query.  Depending on the specific type of SQL language you use (MySQL, Oracle, SQL Server etc.) this functionality may or may not be supported. When using MySQL, the statement is as follows:</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number</a:t>
            </a:r>
            <a:r>
              <a:rPr lang="en-US" sz="1200" dirty="0">
                <a:solidFill>
                  <a:srgbClr val="000000"/>
                </a:solidFill>
                <a:latin typeface="Consolas" panose="020B0609020204030204" pitchFamily="49" charset="0"/>
              </a:rPr>
              <a:t>;</a:t>
            </a:r>
          </a:p>
          <a:p>
            <a:endParaRPr lang="en-US" sz="1200" dirty="0">
              <a:solidFill>
                <a:srgbClr val="FFB819"/>
              </a:solidFill>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Customers</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dirty="0">
                <a:solidFill>
                  <a:srgbClr val="120D1F"/>
                </a:solidFill>
              </a:rPr>
              <a:t>5</a:t>
            </a:r>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96190426"/>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Efficient Record Selection</a:t>
            </a:r>
          </a:p>
        </p:txBody>
      </p:sp>
      <p:sp>
        <p:nvSpPr>
          <p:cNvPr id="6" name="Title Placeholder 1"/>
          <p:cNvSpPr txBox="1">
            <a:spLocks/>
          </p:cNvSpPr>
          <p:nvPr/>
        </p:nvSpPr>
        <p:spPr>
          <a:xfrm>
            <a:off x="457200" y="1056161"/>
            <a:ext cx="8229600" cy="39836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Accessing a table with millions of records is a computationally expensive task.  Instead of accessing all the records, we can access a certain percentage/number of records from the “top” of the search query.  Depending on the specific type of SQL language you use (MySQL, Oracle, SQL Server etc.) this functionality may or may not be supported. When using MySQL, the statement is as follows:</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number</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Customers</a:t>
            </a:r>
            <a:br>
              <a:rPr lang="en-US" sz="1200" dirty="0"/>
            </a:br>
            <a:r>
              <a:rPr lang="en-US" sz="1200" dirty="0">
                <a:solidFill>
                  <a:srgbClr val="0000CD"/>
                </a:solidFill>
                <a:latin typeface="Consolas" panose="020B0609020204030204" pitchFamily="49" charset="0"/>
              </a:rPr>
              <a:t>LIMIT</a:t>
            </a:r>
            <a:r>
              <a:rPr lang="en-US" sz="1200" dirty="0">
                <a:solidFill>
                  <a:srgbClr val="000000"/>
                </a:solidFill>
                <a:latin typeface="Consolas" panose="020B0609020204030204" pitchFamily="49" charset="0"/>
              </a:rPr>
              <a:t> </a:t>
            </a:r>
            <a:r>
              <a:rPr lang="en-US" sz="1200" dirty="0">
                <a:solidFill>
                  <a:srgbClr val="120D1F"/>
                </a:solidFill>
              </a:rPr>
              <a:t>5</a:t>
            </a:r>
            <a:r>
              <a:rPr lang="en-US" sz="1200" dirty="0">
                <a:solidFill>
                  <a:srgbClr val="000000"/>
                </a:solidFill>
                <a:latin typeface="Consolas" panose="020B0609020204030204" pitchFamily="49" charset="0"/>
              </a:rPr>
              <a:t>;</a:t>
            </a:r>
          </a:p>
        </p:txBody>
      </p:sp>
      <p:pic>
        <p:nvPicPr>
          <p:cNvPr id="2" name="Picture 1">
            <a:extLst>
              <a:ext uri="{FF2B5EF4-FFF2-40B4-BE49-F238E27FC236}">
                <a16:creationId xmlns:a16="http://schemas.microsoft.com/office/drawing/2014/main" id="{3B31EF28-94DC-4476-8DC1-3F77A9795B18}"/>
              </a:ext>
            </a:extLst>
          </p:cNvPr>
          <p:cNvPicPr>
            <a:picLocks noChangeAspect="1"/>
          </p:cNvPicPr>
          <p:nvPr/>
        </p:nvPicPr>
        <p:blipFill>
          <a:blip r:embed="rId2"/>
          <a:stretch>
            <a:fillRect/>
          </a:stretch>
        </p:blipFill>
        <p:spPr>
          <a:xfrm>
            <a:off x="1068572" y="3319936"/>
            <a:ext cx="6853531" cy="1719897"/>
          </a:xfrm>
          <a:prstGeom prst="rect">
            <a:avLst/>
          </a:prstGeom>
        </p:spPr>
      </p:pic>
    </p:spTree>
    <p:extLst>
      <p:ext uri="{BB962C8B-B14F-4D97-AF65-F5344CB8AC3E}">
        <p14:creationId xmlns:p14="http://schemas.microsoft.com/office/powerpoint/2010/main" val="267697805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MIN and MAX Function</a:t>
            </a:r>
          </a:p>
        </p:txBody>
      </p:sp>
      <p:sp>
        <p:nvSpPr>
          <p:cNvPr id="6" name="Title Placeholder 1"/>
          <p:cNvSpPr txBox="1">
            <a:spLocks/>
          </p:cNvSpPr>
          <p:nvPr/>
        </p:nvSpPr>
        <p:spPr>
          <a:xfrm>
            <a:off x="457200" y="1056161"/>
            <a:ext cx="8229600" cy="35264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MIN() function returns the smallest value of the selected column whereas the MAX() function returns the largest value. The structure of a SELECT statement can be broken down into:</a:t>
            </a: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MAX(</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MIN(Price) </a:t>
            </a:r>
            <a:r>
              <a:rPr lang="en-US" sz="1200" dirty="0">
                <a:solidFill>
                  <a:srgbClr val="0000CD"/>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SmallestPrice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Products;</a:t>
            </a:r>
          </a:p>
          <a:p>
            <a:endParaRPr lang="en-US" sz="1200" dirty="0">
              <a:solidFill>
                <a:srgbClr val="000000"/>
              </a:solidFill>
              <a:latin typeface="Consolas" panose="020B0609020204030204" pitchFamily="49" charset="0"/>
            </a:endParaRPr>
          </a:p>
          <a:p>
            <a:pPr marL="171450" indent="-171450" algn="l">
              <a:buFont typeface="Arial" panose="020B0604020202020204" pitchFamily="34" charset="0"/>
              <a:buChar char="•"/>
            </a:pPr>
            <a:r>
              <a:rPr lang="en-US" sz="1200" dirty="0">
                <a:solidFill>
                  <a:srgbClr val="120D1F"/>
                </a:solidFill>
              </a:rPr>
              <a:t>The statement reads “Determine the minimum price of products in the products table”</a:t>
            </a:r>
          </a:p>
        </p:txBody>
      </p:sp>
    </p:spTree>
    <p:extLst>
      <p:ext uri="{BB962C8B-B14F-4D97-AF65-F5344CB8AC3E}">
        <p14:creationId xmlns:p14="http://schemas.microsoft.com/office/powerpoint/2010/main" val="4224834393"/>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MIN and MAX Function</a:t>
            </a:r>
          </a:p>
        </p:txBody>
      </p:sp>
      <p:sp>
        <p:nvSpPr>
          <p:cNvPr id="6" name="Title Placeholder 1"/>
          <p:cNvSpPr txBox="1">
            <a:spLocks/>
          </p:cNvSpPr>
          <p:nvPr/>
        </p:nvSpPr>
        <p:spPr>
          <a:xfrm>
            <a:off x="457200" y="1056161"/>
            <a:ext cx="8229600" cy="352647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MIN(Price) </a:t>
            </a:r>
            <a:r>
              <a:rPr lang="en-US" sz="1200" dirty="0">
                <a:solidFill>
                  <a:srgbClr val="0000CD"/>
                </a:solidFill>
                <a:latin typeface="Consolas" panose="020B0609020204030204" pitchFamily="49" charset="0"/>
              </a:rPr>
              <a:t>AS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SmallestPrice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Products;</a:t>
            </a:r>
          </a:p>
          <a:p>
            <a:endParaRPr lang="en-US" sz="1200" dirty="0">
              <a:solidFill>
                <a:srgbClr val="120D1F"/>
              </a:solidFill>
            </a:endParaRPr>
          </a:p>
        </p:txBody>
      </p:sp>
      <p:pic>
        <p:nvPicPr>
          <p:cNvPr id="2" name="Picture 1">
            <a:extLst>
              <a:ext uri="{FF2B5EF4-FFF2-40B4-BE49-F238E27FC236}">
                <a16:creationId xmlns:a16="http://schemas.microsoft.com/office/drawing/2014/main" id="{E130524C-D2D6-4983-BF16-28BE985AC6E6}"/>
              </a:ext>
            </a:extLst>
          </p:cNvPr>
          <p:cNvPicPr>
            <a:picLocks noChangeAspect="1"/>
          </p:cNvPicPr>
          <p:nvPr/>
        </p:nvPicPr>
        <p:blipFill>
          <a:blip r:embed="rId2"/>
          <a:stretch>
            <a:fillRect/>
          </a:stretch>
        </p:blipFill>
        <p:spPr>
          <a:xfrm>
            <a:off x="1762125" y="2233612"/>
            <a:ext cx="5619750" cy="676275"/>
          </a:xfrm>
          <a:prstGeom prst="rect">
            <a:avLst/>
          </a:prstGeom>
        </p:spPr>
      </p:pic>
    </p:spTree>
    <p:extLst>
      <p:ext uri="{BB962C8B-B14F-4D97-AF65-F5344CB8AC3E}">
        <p14:creationId xmlns:p14="http://schemas.microsoft.com/office/powerpoint/2010/main" val="98763312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COUNT, SUM and AVG Function</a:t>
            </a:r>
          </a:p>
        </p:txBody>
      </p:sp>
      <p:sp>
        <p:nvSpPr>
          <p:cNvPr id="6" name="Title Placeholder 1"/>
          <p:cNvSpPr txBox="1">
            <a:spLocks/>
          </p:cNvSpPr>
          <p:nvPr/>
        </p:nvSpPr>
        <p:spPr>
          <a:xfrm>
            <a:off x="457200" y="1056161"/>
            <a:ext cx="8229600" cy="385608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COUNT() function returns the number of rows that matches a specified criteria.</a:t>
            </a:r>
          </a:p>
          <a:p>
            <a:pPr algn="just"/>
            <a:endParaRPr lang="en-US" sz="1200" dirty="0">
              <a:solidFill>
                <a:srgbClr val="120D1F"/>
              </a:solidFill>
            </a:endParaRPr>
          </a:p>
          <a:p>
            <a:pPr algn="just"/>
            <a:r>
              <a:rPr lang="en-US" sz="1200" dirty="0">
                <a:solidFill>
                  <a:srgbClr val="120D1F"/>
                </a:solidFill>
              </a:rPr>
              <a:t>The AVG() function returns the average value of a numeric column.</a:t>
            </a:r>
          </a:p>
          <a:p>
            <a:pPr algn="just"/>
            <a:endParaRPr lang="en-US" sz="1200" dirty="0">
              <a:solidFill>
                <a:srgbClr val="120D1F"/>
              </a:solidFill>
            </a:endParaRPr>
          </a:p>
          <a:p>
            <a:pPr algn="just"/>
            <a:r>
              <a:rPr lang="en-US" sz="1200" dirty="0">
                <a:solidFill>
                  <a:srgbClr val="120D1F"/>
                </a:solidFill>
              </a:rPr>
              <a:t>The SUM() function returns the total sum of a numeric column.</a:t>
            </a:r>
          </a:p>
          <a:p>
            <a:pPr algn="just"/>
            <a:endParaRPr lang="en-US" sz="1200" dirty="0">
              <a:solidFill>
                <a:srgbClr val="120D1F"/>
              </a:solidFill>
            </a:endParaRP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COUNT</a:t>
            </a:r>
            <a:r>
              <a:rPr lang="en-US" sz="1200" dirty="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AVG(</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SUM(</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1880629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COUNT, SUM and AVG Function</a:t>
            </a:r>
          </a:p>
        </p:txBody>
      </p:sp>
      <p:sp>
        <p:nvSpPr>
          <p:cNvPr id="6" name="Title Placeholder 1"/>
          <p:cNvSpPr txBox="1">
            <a:spLocks/>
          </p:cNvSpPr>
          <p:nvPr/>
        </p:nvSpPr>
        <p:spPr>
          <a:xfrm>
            <a:off x="457200" y="1056161"/>
            <a:ext cx="8229600" cy="385608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SUM(Quantity)</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OrderDetails</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pPr marL="171450" indent="-171450" algn="l">
              <a:buFont typeface="Arial" panose="020B0604020202020204" pitchFamily="34" charset="0"/>
              <a:buChar char="•"/>
            </a:pPr>
            <a:r>
              <a:rPr lang="en-US" sz="1200" dirty="0">
                <a:solidFill>
                  <a:srgbClr val="120D1F"/>
                </a:solidFill>
              </a:rPr>
              <a:t>The statement reads “Determine the total number of products which have been sold by this business”</a:t>
            </a: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marL="171450" indent="-171450" algn="l">
              <a:buFont typeface="Arial" panose="020B0604020202020204" pitchFamily="34" charset="0"/>
              <a:buChar char="•"/>
            </a:pPr>
            <a:endParaRPr lang="en-US" sz="1200" dirty="0">
              <a:solidFill>
                <a:srgbClr val="120D1F"/>
              </a:solidFill>
            </a:endParaRPr>
          </a:p>
          <a:p>
            <a:pPr lvl="0">
              <a:spcBef>
                <a:spcPts val="0"/>
              </a:spcBef>
            </a:pPr>
            <a:endParaRPr lang="en-US" sz="1200" dirty="0">
              <a:solidFill>
                <a:srgbClr val="0000CD"/>
              </a:solidFill>
              <a:latin typeface="Consolas" panose="020B0609020204030204" pitchFamily="49" charset="0"/>
              <a:ea typeface="+mn-ea"/>
              <a:cs typeface="+mn-cs"/>
            </a:endParaRPr>
          </a:p>
          <a:p>
            <a:pPr lvl="0">
              <a:spcBef>
                <a:spcPts val="0"/>
              </a:spcBef>
            </a:pPr>
            <a:endParaRPr lang="en-US" sz="1200" dirty="0">
              <a:solidFill>
                <a:srgbClr val="0000CD"/>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a:t>
            </a:r>
            <a:r>
              <a:rPr lang="en-US" sz="1200" dirty="0">
                <a:solidFill>
                  <a:srgbClr val="0000CD"/>
                </a:solidFill>
                <a:latin typeface="Consolas" panose="020B0609020204030204" pitchFamily="49" charset="0"/>
              </a:rPr>
              <a:t>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marL="171450" indent="-171450" algn="l">
              <a:spcBef>
                <a:spcPts val="0"/>
              </a:spcBef>
              <a:buFont typeface="Arial" panose="020B0604020202020204" pitchFamily="34" charset="0"/>
              <a:buChar char="•"/>
            </a:pPr>
            <a:r>
              <a:rPr lang="en-US" sz="1200" dirty="0">
                <a:solidFill>
                  <a:srgbClr val="120D1F"/>
                </a:solidFill>
              </a:rPr>
              <a:t>The statement reads “Determine the average price of products which are sold by this </a:t>
            </a:r>
            <a:r>
              <a:rPr lang="en-US" sz="1200" dirty="0" err="1">
                <a:solidFill>
                  <a:srgbClr val="120D1F"/>
                </a:solidFill>
              </a:rPr>
              <a:t>businessess</a:t>
            </a:r>
            <a:r>
              <a:rPr lang="en-US" sz="1200" dirty="0">
                <a:solidFill>
                  <a:srgbClr val="120D1F"/>
                </a:solidFill>
              </a:rPr>
              <a:t>”</a:t>
            </a:r>
          </a:p>
          <a:p>
            <a:pPr lvl="0">
              <a:spcBef>
                <a:spcPts val="0"/>
              </a:spcBef>
            </a:pPr>
            <a:endParaRPr lang="en-US" sz="1200" dirty="0">
              <a:solidFill>
                <a:srgbClr val="000000"/>
              </a:solidFill>
              <a:latin typeface="Consolas" panose="020B0609020204030204" pitchFamily="49" charset="0"/>
              <a:ea typeface="+mn-ea"/>
              <a:cs typeface="+mn-cs"/>
            </a:endParaRPr>
          </a:p>
          <a:p>
            <a:pPr algn="l"/>
            <a:endParaRPr lang="en-US" sz="1200" dirty="0">
              <a:solidFill>
                <a:srgbClr val="120D1F"/>
              </a:solidFill>
            </a:endParaRPr>
          </a:p>
          <a:p>
            <a:endParaRPr lang="en-US" sz="1200" dirty="0">
              <a:solidFill>
                <a:srgbClr val="000000"/>
              </a:solidFill>
              <a:latin typeface="Consolas" panose="020B0609020204030204" pitchFamily="49" charset="0"/>
            </a:endParaRPr>
          </a:p>
          <a:p>
            <a:endParaRPr lang="en-US" sz="1200" dirty="0">
              <a:solidFill>
                <a:srgbClr val="120D1F"/>
              </a:solidFill>
            </a:endParaRPr>
          </a:p>
        </p:txBody>
      </p:sp>
      <p:pic>
        <p:nvPicPr>
          <p:cNvPr id="3" name="Picture 2">
            <a:extLst>
              <a:ext uri="{FF2B5EF4-FFF2-40B4-BE49-F238E27FC236}">
                <a16:creationId xmlns:a16="http://schemas.microsoft.com/office/drawing/2014/main" id="{C66D3650-85CD-4CFB-8D47-1584992775C1}"/>
              </a:ext>
            </a:extLst>
          </p:cNvPr>
          <p:cNvPicPr>
            <a:picLocks noChangeAspect="1"/>
          </p:cNvPicPr>
          <p:nvPr/>
        </p:nvPicPr>
        <p:blipFill>
          <a:blip r:embed="rId2"/>
          <a:stretch>
            <a:fillRect/>
          </a:stretch>
        </p:blipFill>
        <p:spPr>
          <a:xfrm>
            <a:off x="3949459" y="1879804"/>
            <a:ext cx="1245082" cy="657275"/>
          </a:xfrm>
          <a:prstGeom prst="rect">
            <a:avLst/>
          </a:prstGeom>
        </p:spPr>
      </p:pic>
      <p:pic>
        <p:nvPicPr>
          <p:cNvPr id="5" name="Picture 4">
            <a:extLst>
              <a:ext uri="{FF2B5EF4-FFF2-40B4-BE49-F238E27FC236}">
                <a16:creationId xmlns:a16="http://schemas.microsoft.com/office/drawing/2014/main" id="{0BAFB296-B2B9-4376-AF9E-09942B962469}"/>
              </a:ext>
            </a:extLst>
          </p:cNvPr>
          <p:cNvPicPr>
            <a:picLocks noChangeAspect="1"/>
          </p:cNvPicPr>
          <p:nvPr/>
        </p:nvPicPr>
        <p:blipFill>
          <a:blip r:embed="rId3"/>
          <a:stretch>
            <a:fillRect/>
          </a:stretch>
        </p:blipFill>
        <p:spPr>
          <a:xfrm>
            <a:off x="3949459" y="3904759"/>
            <a:ext cx="1245082" cy="474645"/>
          </a:xfrm>
          <a:prstGeom prst="rect">
            <a:avLst/>
          </a:prstGeom>
        </p:spPr>
      </p:pic>
    </p:spTree>
    <p:extLst>
      <p:ext uri="{BB962C8B-B14F-4D97-AF65-F5344CB8AC3E}">
        <p14:creationId xmlns:p14="http://schemas.microsoft.com/office/powerpoint/2010/main" val="411281690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Database structures</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latin typeface="Avenir Book"/>
                <a:cs typeface="Avenir Book"/>
              </a:rPr>
              <a:t>A database can be made up of many different tables</a:t>
            </a:r>
            <a:endParaRPr lang="en-US" sz="1000" dirty="0">
              <a:solidFill>
                <a:srgbClr val="120D1F"/>
              </a:solidFill>
              <a:latin typeface="Avenir Book"/>
              <a:cs typeface="Avenir Book"/>
            </a:endParaRPr>
          </a:p>
          <a:p>
            <a:pPr algn="just"/>
            <a:endParaRPr lang="en-US" sz="1200" dirty="0">
              <a:solidFill>
                <a:srgbClr val="FFB819"/>
              </a:solidFill>
            </a:endParaRPr>
          </a:p>
        </p:txBody>
      </p:sp>
      <p:sp>
        <p:nvSpPr>
          <p:cNvPr id="2" name="Rectangle 1">
            <a:extLst>
              <a:ext uri="{FF2B5EF4-FFF2-40B4-BE49-F238E27FC236}">
                <a16:creationId xmlns:a16="http://schemas.microsoft.com/office/drawing/2014/main" id="{84BFC17D-17AE-43AB-89AB-AE331740F086}"/>
              </a:ext>
            </a:extLst>
          </p:cNvPr>
          <p:cNvSpPr/>
          <p:nvPr/>
        </p:nvSpPr>
        <p:spPr>
          <a:xfrm>
            <a:off x="5118847" y="1334068"/>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Database</a:t>
            </a:r>
          </a:p>
        </p:txBody>
      </p:sp>
      <p:sp>
        <p:nvSpPr>
          <p:cNvPr id="8" name="Rectangle 7">
            <a:extLst>
              <a:ext uri="{FF2B5EF4-FFF2-40B4-BE49-F238E27FC236}">
                <a16:creationId xmlns:a16="http://schemas.microsoft.com/office/drawing/2014/main" id="{4B10DA2E-6E40-4ACA-8A8A-297F0CA2F1BC}"/>
              </a:ext>
            </a:extLst>
          </p:cNvPr>
          <p:cNvSpPr/>
          <p:nvPr/>
        </p:nvSpPr>
        <p:spPr>
          <a:xfrm>
            <a:off x="2940423" y="2301137"/>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1</a:t>
            </a:r>
          </a:p>
        </p:txBody>
      </p:sp>
      <p:sp>
        <p:nvSpPr>
          <p:cNvPr id="9" name="Rectangle 8">
            <a:extLst>
              <a:ext uri="{FF2B5EF4-FFF2-40B4-BE49-F238E27FC236}">
                <a16:creationId xmlns:a16="http://schemas.microsoft.com/office/drawing/2014/main" id="{9291CBF0-75C0-4AF7-8898-63A9DB1F7750}"/>
              </a:ext>
            </a:extLst>
          </p:cNvPr>
          <p:cNvSpPr/>
          <p:nvPr/>
        </p:nvSpPr>
        <p:spPr>
          <a:xfrm>
            <a:off x="5118847" y="2317945"/>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2</a:t>
            </a:r>
          </a:p>
        </p:txBody>
      </p:sp>
      <p:sp>
        <p:nvSpPr>
          <p:cNvPr id="10" name="Rectangle 9">
            <a:extLst>
              <a:ext uri="{FF2B5EF4-FFF2-40B4-BE49-F238E27FC236}">
                <a16:creationId xmlns:a16="http://schemas.microsoft.com/office/drawing/2014/main" id="{464C3CBE-3FAD-4CCE-B4DC-3A8E7E048009}"/>
              </a:ext>
            </a:extLst>
          </p:cNvPr>
          <p:cNvSpPr/>
          <p:nvPr/>
        </p:nvSpPr>
        <p:spPr>
          <a:xfrm>
            <a:off x="7297271" y="2317945"/>
            <a:ext cx="1631577" cy="536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 3</a:t>
            </a:r>
          </a:p>
        </p:txBody>
      </p:sp>
      <p:cxnSp>
        <p:nvCxnSpPr>
          <p:cNvPr id="11" name="Straight Arrow Connector 10">
            <a:extLst>
              <a:ext uri="{FF2B5EF4-FFF2-40B4-BE49-F238E27FC236}">
                <a16:creationId xmlns:a16="http://schemas.microsoft.com/office/drawing/2014/main" id="{64E777E5-5056-4F90-A23E-1CAE6BAD049C}"/>
              </a:ext>
            </a:extLst>
          </p:cNvPr>
          <p:cNvCxnSpPr>
            <a:stCxn id="2" idx="2"/>
            <a:endCxn id="8" idx="0"/>
          </p:cNvCxnSpPr>
          <p:nvPr/>
        </p:nvCxnSpPr>
        <p:spPr>
          <a:xfrm flipH="1">
            <a:off x="3756212" y="1870830"/>
            <a:ext cx="2178424" cy="43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8A26DB9-C3A2-49A1-994A-F0E0179DF92F}"/>
              </a:ext>
            </a:extLst>
          </p:cNvPr>
          <p:cNvCxnSpPr>
            <a:stCxn id="2" idx="2"/>
            <a:endCxn id="9" idx="0"/>
          </p:cNvCxnSpPr>
          <p:nvPr/>
        </p:nvCxnSpPr>
        <p:spPr>
          <a:xfrm>
            <a:off x="5934636" y="1870830"/>
            <a:ext cx="0" cy="4471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7E713A46-B1D7-4250-847D-44035E0199C6}"/>
              </a:ext>
            </a:extLst>
          </p:cNvPr>
          <p:cNvCxnSpPr>
            <a:stCxn id="2" idx="2"/>
            <a:endCxn id="10" idx="0"/>
          </p:cNvCxnSpPr>
          <p:nvPr/>
        </p:nvCxnSpPr>
        <p:spPr>
          <a:xfrm>
            <a:off x="5934636" y="1870830"/>
            <a:ext cx="2178424" cy="4471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E8FDB4ED-70B8-4FB2-8021-F5941BA3F5BD}"/>
              </a:ext>
            </a:extLst>
          </p:cNvPr>
          <p:cNvSpPr/>
          <p:nvPr/>
        </p:nvSpPr>
        <p:spPr>
          <a:xfrm>
            <a:off x="3245223" y="31326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1" name="Rectangle 20">
            <a:extLst>
              <a:ext uri="{FF2B5EF4-FFF2-40B4-BE49-F238E27FC236}">
                <a16:creationId xmlns:a16="http://schemas.microsoft.com/office/drawing/2014/main" id="{9E4E1B98-72E3-4D1C-A5C9-7D3EF1087C56}"/>
              </a:ext>
            </a:extLst>
          </p:cNvPr>
          <p:cNvSpPr/>
          <p:nvPr/>
        </p:nvSpPr>
        <p:spPr>
          <a:xfrm>
            <a:off x="3245223" y="36727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2" name="Rectangle 21">
            <a:extLst>
              <a:ext uri="{FF2B5EF4-FFF2-40B4-BE49-F238E27FC236}">
                <a16:creationId xmlns:a16="http://schemas.microsoft.com/office/drawing/2014/main" id="{AB3E2939-DFF2-44EC-92DC-9B3244E4C7F3}"/>
              </a:ext>
            </a:extLst>
          </p:cNvPr>
          <p:cNvSpPr/>
          <p:nvPr/>
        </p:nvSpPr>
        <p:spPr>
          <a:xfrm>
            <a:off x="3245224" y="42128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sp>
        <p:nvSpPr>
          <p:cNvPr id="23" name="Rectangle 22">
            <a:extLst>
              <a:ext uri="{FF2B5EF4-FFF2-40B4-BE49-F238E27FC236}">
                <a16:creationId xmlns:a16="http://schemas.microsoft.com/office/drawing/2014/main" id="{FAC295A1-6D13-4D89-B2ED-2A53C06BDCDF}"/>
              </a:ext>
            </a:extLst>
          </p:cNvPr>
          <p:cNvSpPr/>
          <p:nvPr/>
        </p:nvSpPr>
        <p:spPr>
          <a:xfrm>
            <a:off x="5423648" y="31158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4" name="Rectangle 23">
            <a:extLst>
              <a:ext uri="{FF2B5EF4-FFF2-40B4-BE49-F238E27FC236}">
                <a16:creationId xmlns:a16="http://schemas.microsoft.com/office/drawing/2014/main" id="{4BE2D986-3F57-4835-B42D-6D46EC180867}"/>
              </a:ext>
            </a:extLst>
          </p:cNvPr>
          <p:cNvSpPr/>
          <p:nvPr/>
        </p:nvSpPr>
        <p:spPr>
          <a:xfrm>
            <a:off x="5423648" y="36559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5" name="Rectangle 24">
            <a:extLst>
              <a:ext uri="{FF2B5EF4-FFF2-40B4-BE49-F238E27FC236}">
                <a16:creationId xmlns:a16="http://schemas.microsoft.com/office/drawing/2014/main" id="{AB257627-2F0E-4D94-832F-91E38F175318}"/>
              </a:ext>
            </a:extLst>
          </p:cNvPr>
          <p:cNvSpPr/>
          <p:nvPr/>
        </p:nvSpPr>
        <p:spPr>
          <a:xfrm>
            <a:off x="5423649" y="41960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sp>
        <p:nvSpPr>
          <p:cNvPr id="26" name="Rectangle 25">
            <a:extLst>
              <a:ext uri="{FF2B5EF4-FFF2-40B4-BE49-F238E27FC236}">
                <a16:creationId xmlns:a16="http://schemas.microsoft.com/office/drawing/2014/main" id="{4F1112FB-7A33-40DA-8317-1DD0CEF645F5}"/>
              </a:ext>
            </a:extLst>
          </p:cNvPr>
          <p:cNvSpPr/>
          <p:nvPr/>
        </p:nvSpPr>
        <p:spPr>
          <a:xfrm>
            <a:off x="7602072" y="3115814"/>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1</a:t>
            </a:r>
          </a:p>
        </p:txBody>
      </p:sp>
      <p:sp>
        <p:nvSpPr>
          <p:cNvPr id="27" name="Rectangle 26">
            <a:extLst>
              <a:ext uri="{FF2B5EF4-FFF2-40B4-BE49-F238E27FC236}">
                <a16:creationId xmlns:a16="http://schemas.microsoft.com/office/drawing/2014/main" id="{85FE3AE2-4E81-4C9B-B1C0-66E5BF0F159D}"/>
              </a:ext>
            </a:extLst>
          </p:cNvPr>
          <p:cNvSpPr/>
          <p:nvPr/>
        </p:nvSpPr>
        <p:spPr>
          <a:xfrm>
            <a:off x="7602072" y="3655946"/>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2</a:t>
            </a:r>
          </a:p>
        </p:txBody>
      </p:sp>
      <p:sp>
        <p:nvSpPr>
          <p:cNvPr id="28" name="Rectangle 27">
            <a:extLst>
              <a:ext uri="{FF2B5EF4-FFF2-40B4-BE49-F238E27FC236}">
                <a16:creationId xmlns:a16="http://schemas.microsoft.com/office/drawing/2014/main" id="{717BE4BB-7163-49A9-80B1-ADC823B90730}"/>
              </a:ext>
            </a:extLst>
          </p:cNvPr>
          <p:cNvSpPr/>
          <p:nvPr/>
        </p:nvSpPr>
        <p:spPr>
          <a:xfrm>
            <a:off x="7602073" y="4196078"/>
            <a:ext cx="1021976" cy="3843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Record 3</a:t>
            </a:r>
          </a:p>
        </p:txBody>
      </p:sp>
      <p:grpSp>
        <p:nvGrpSpPr>
          <p:cNvPr id="35" name="Group 34">
            <a:extLst>
              <a:ext uri="{FF2B5EF4-FFF2-40B4-BE49-F238E27FC236}">
                <a16:creationId xmlns:a16="http://schemas.microsoft.com/office/drawing/2014/main" id="{1A9AD952-00C1-4AB0-811E-64BAC6A75EDE}"/>
              </a:ext>
            </a:extLst>
          </p:cNvPr>
          <p:cNvGrpSpPr/>
          <p:nvPr/>
        </p:nvGrpSpPr>
        <p:grpSpPr>
          <a:xfrm>
            <a:off x="2940423" y="2582405"/>
            <a:ext cx="304801" cy="1835541"/>
            <a:chOff x="2940421" y="2556629"/>
            <a:chExt cx="304801" cy="1835541"/>
          </a:xfrm>
        </p:grpSpPr>
        <p:cxnSp>
          <p:nvCxnSpPr>
            <p:cNvPr id="30" name="Connector: Elbow 29">
              <a:extLst>
                <a:ext uri="{FF2B5EF4-FFF2-40B4-BE49-F238E27FC236}">
                  <a16:creationId xmlns:a16="http://schemas.microsoft.com/office/drawing/2014/main" id="{7F1A11B5-B2FD-469B-8739-305E25D0A40E}"/>
                </a:ext>
              </a:extLst>
            </p:cNvPr>
            <p:cNvCxnSpPr>
              <a:stCxn id="8" idx="1"/>
              <a:endCxn id="20" idx="1"/>
            </p:cNvCxnSpPr>
            <p:nvPr/>
          </p:nvCxnSpPr>
          <p:spPr>
            <a:xfrm rot="10800000" flipH="1" flipV="1">
              <a:off x="2940422" y="25566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5ADD408D-21DB-4313-9D48-28A82FB65973}"/>
                </a:ext>
              </a:extLst>
            </p:cNvPr>
            <p:cNvCxnSpPr>
              <a:stCxn id="8" idx="1"/>
              <a:endCxn id="21" idx="1"/>
            </p:cNvCxnSpPr>
            <p:nvPr/>
          </p:nvCxnSpPr>
          <p:spPr>
            <a:xfrm rot="10800000" flipH="1" flipV="1">
              <a:off x="2940422" y="25566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2BFB9B6F-E33B-4A82-9AD4-2E4611B5431E}"/>
                </a:ext>
              </a:extLst>
            </p:cNvPr>
            <p:cNvCxnSpPr>
              <a:stCxn id="8" idx="1"/>
              <a:endCxn id="22" idx="1"/>
            </p:cNvCxnSpPr>
            <p:nvPr/>
          </p:nvCxnSpPr>
          <p:spPr>
            <a:xfrm rot="10800000" flipH="1" flipV="1">
              <a:off x="2940421" y="25566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6C44D5EA-1C6F-4303-AED5-68ACDCCBBDE4}"/>
              </a:ext>
            </a:extLst>
          </p:cNvPr>
          <p:cNvGrpSpPr/>
          <p:nvPr/>
        </p:nvGrpSpPr>
        <p:grpSpPr>
          <a:xfrm>
            <a:off x="5100917" y="2582405"/>
            <a:ext cx="304801" cy="1835541"/>
            <a:chOff x="2537010" y="2023229"/>
            <a:chExt cx="304801" cy="1835541"/>
          </a:xfrm>
        </p:grpSpPr>
        <p:cxnSp>
          <p:nvCxnSpPr>
            <p:cNvPr id="37" name="Connector: Elbow 36">
              <a:extLst>
                <a:ext uri="{FF2B5EF4-FFF2-40B4-BE49-F238E27FC236}">
                  <a16:creationId xmlns:a16="http://schemas.microsoft.com/office/drawing/2014/main" id="{6E53FE45-2B55-4DD0-AA6B-AB2772F7BDC4}"/>
                </a:ext>
              </a:extLst>
            </p:cNvPr>
            <p:cNvCxnSpPr/>
            <p:nvPr/>
          </p:nvCxnSpPr>
          <p:spPr>
            <a:xfrm rot="10800000" flipH="1" flipV="1">
              <a:off x="2537011" y="20232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9829107D-20AF-4D36-8A31-12B5BA594A58}"/>
                </a:ext>
              </a:extLst>
            </p:cNvPr>
            <p:cNvCxnSpPr/>
            <p:nvPr/>
          </p:nvCxnSpPr>
          <p:spPr>
            <a:xfrm rot="10800000" flipH="1" flipV="1">
              <a:off x="2537011" y="20232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65BD8DA9-1F73-4786-AED5-68E29E725171}"/>
                </a:ext>
              </a:extLst>
            </p:cNvPr>
            <p:cNvCxnSpPr/>
            <p:nvPr/>
          </p:nvCxnSpPr>
          <p:spPr>
            <a:xfrm rot="10800000" flipH="1" flipV="1">
              <a:off x="2537010" y="20232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159A38E1-E90C-415F-8253-BF124BED677D}"/>
              </a:ext>
            </a:extLst>
          </p:cNvPr>
          <p:cNvGrpSpPr/>
          <p:nvPr/>
        </p:nvGrpSpPr>
        <p:grpSpPr>
          <a:xfrm>
            <a:off x="7283823" y="2572312"/>
            <a:ext cx="304801" cy="1835541"/>
            <a:chOff x="2537010" y="2023229"/>
            <a:chExt cx="304801" cy="1835541"/>
          </a:xfrm>
        </p:grpSpPr>
        <p:cxnSp>
          <p:nvCxnSpPr>
            <p:cNvPr id="41" name="Connector: Elbow 40">
              <a:extLst>
                <a:ext uri="{FF2B5EF4-FFF2-40B4-BE49-F238E27FC236}">
                  <a16:creationId xmlns:a16="http://schemas.microsoft.com/office/drawing/2014/main" id="{56B37CF8-C7D1-480D-A1CB-80D5D10CAEE5}"/>
                </a:ext>
              </a:extLst>
            </p:cNvPr>
            <p:cNvCxnSpPr/>
            <p:nvPr/>
          </p:nvCxnSpPr>
          <p:spPr>
            <a:xfrm rot="10800000" flipH="1" flipV="1">
              <a:off x="2537011" y="2023229"/>
              <a:ext cx="304800" cy="755277"/>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9E099B57-E42F-4B38-94C2-ABA020A2BCEC}"/>
                </a:ext>
              </a:extLst>
            </p:cNvPr>
            <p:cNvCxnSpPr/>
            <p:nvPr/>
          </p:nvCxnSpPr>
          <p:spPr>
            <a:xfrm rot="10800000" flipH="1" flipV="1">
              <a:off x="2537011" y="2023229"/>
              <a:ext cx="304800" cy="1295409"/>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5F709267-8939-464B-8066-2EA369A01359}"/>
                </a:ext>
              </a:extLst>
            </p:cNvPr>
            <p:cNvCxnSpPr/>
            <p:nvPr/>
          </p:nvCxnSpPr>
          <p:spPr>
            <a:xfrm rot="10800000" flipH="1" flipV="1">
              <a:off x="2537010" y="2023229"/>
              <a:ext cx="304801" cy="1835541"/>
            </a:xfrm>
            <a:prstGeom prst="bentConnector3">
              <a:avLst>
                <a:gd name="adj1" fmla="val -75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89384694"/>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GROUP BY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GROUP BY statement groups rows that have the same values into summary rows, like "find the number of customers in each country".</a:t>
            </a:r>
          </a:p>
          <a:p>
            <a:pPr algn="just"/>
            <a:endParaRPr lang="en-US" sz="1200" dirty="0">
              <a:solidFill>
                <a:srgbClr val="120D1F"/>
              </a:solidFill>
            </a:endParaRPr>
          </a:p>
          <a:p>
            <a:pPr algn="just"/>
            <a:r>
              <a:rPr lang="en-US" sz="1200" dirty="0">
                <a:solidFill>
                  <a:srgbClr val="120D1F"/>
                </a:solidFill>
              </a:rPr>
              <a:t>The GROUP BY statement is often used with aggregate functions (COUNT, MAX, MIN, SUM, AVG) to group the result-set by one or more columns.</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br>
              <a:rPr lang="en-US" sz="1200" dirty="0"/>
            </a:br>
            <a:r>
              <a:rPr lang="en-US" sz="1200" dirty="0">
                <a:solidFill>
                  <a:srgbClr val="0000CD"/>
                </a:solidFill>
                <a:latin typeface="Consolas" panose="020B0609020204030204" pitchFamily="49" charset="0"/>
              </a:rPr>
              <a:t>GROUP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ORDER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endParaRPr lang="en-US" sz="1200" dirty="0">
              <a:solidFill>
                <a:srgbClr val="120D1F"/>
              </a:solidFill>
            </a:endParaRPr>
          </a:p>
        </p:txBody>
      </p:sp>
    </p:spTree>
    <p:extLst>
      <p:ext uri="{BB962C8B-B14F-4D97-AF65-F5344CB8AC3E}">
        <p14:creationId xmlns:p14="http://schemas.microsoft.com/office/powerpoint/2010/main" val="2166671404"/>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GROUP BY Statement</a:t>
            </a:r>
          </a:p>
        </p:txBody>
      </p:sp>
      <p:sp>
        <p:nvSpPr>
          <p:cNvPr id="6" name="Title Placeholder 1"/>
          <p:cNvSpPr txBox="1">
            <a:spLocks/>
          </p:cNvSpPr>
          <p:nvPr/>
        </p:nvSpPr>
        <p:spPr>
          <a:xfrm>
            <a:off x="457200" y="1056161"/>
            <a:ext cx="8229600" cy="2816592"/>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GROUP BY statement groups rows that have the same values into summary rows, like "find the number of customers in each country".</a:t>
            </a:r>
          </a:p>
          <a:p>
            <a:pPr algn="just"/>
            <a:endParaRPr lang="en-US" sz="1200" dirty="0">
              <a:solidFill>
                <a:srgbClr val="120D1F"/>
              </a:solidFill>
            </a:endParaRPr>
          </a:p>
          <a:p>
            <a:pPr algn="just"/>
            <a:r>
              <a:rPr lang="en-US" sz="1200" dirty="0">
                <a:solidFill>
                  <a:srgbClr val="120D1F"/>
                </a:solidFill>
              </a:rPr>
              <a:t>The GROUP BY statement is often used with aggregate functions (COUNT, MAX, MIN, SUM, AVG) to group the result-set by one or more columns.</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CategoryID</a:t>
            </a:r>
            <a:r>
              <a:rPr lang="en-US" sz="1200" dirty="0">
                <a:solidFill>
                  <a:srgbClr val="000000"/>
                </a:solidFill>
                <a:latin typeface="Consolas" panose="020B0609020204030204" pitchFamily="49" charset="0"/>
              </a:rPr>
              <a:t>, </a:t>
            </a:r>
            <a:r>
              <a:rPr lang="en-US" sz="1200" dirty="0">
                <a:solidFill>
                  <a:srgbClr val="120D1F"/>
                </a:solidFill>
              </a:rPr>
              <a:t>MAX(Price) </a:t>
            </a:r>
          </a:p>
          <a:p>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Products</a:t>
            </a:r>
            <a:br>
              <a:rPr lang="en-US" sz="1200" dirty="0"/>
            </a:br>
            <a:r>
              <a:rPr lang="en-US" sz="1200" dirty="0">
                <a:solidFill>
                  <a:srgbClr val="0000CD"/>
                </a:solidFill>
                <a:latin typeface="Consolas" panose="020B0609020204030204" pitchFamily="49" charset="0"/>
              </a:rPr>
              <a:t>GROUP</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BY</a:t>
            </a:r>
            <a:r>
              <a:rPr lang="en-US" sz="1200" dirty="0">
                <a:solidFill>
                  <a:srgbClr val="000000"/>
                </a:solidFill>
                <a:latin typeface="Consolas" panose="020B0609020204030204" pitchFamily="49" charset="0"/>
              </a:rPr>
              <a:t> </a:t>
            </a:r>
            <a:r>
              <a:rPr lang="en-US" sz="1200" dirty="0" err="1">
                <a:solidFill>
                  <a:srgbClr val="120D1F"/>
                </a:solidFill>
              </a:rPr>
              <a:t>CategoryID</a:t>
            </a:r>
            <a:r>
              <a:rPr lang="en-US" sz="1200" dirty="0">
                <a:solidFill>
                  <a:srgbClr val="120D1F"/>
                </a:solidFill>
              </a:rPr>
              <a:t>;</a:t>
            </a:r>
          </a:p>
          <a:p>
            <a:endParaRPr lang="en-US" sz="1200" dirty="0">
              <a:solidFill>
                <a:srgbClr val="120D1F"/>
              </a:solidFill>
            </a:endParaRPr>
          </a:p>
          <a:p>
            <a:pPr marL="171450" indent="-171450" algn="l">
              <a:buFont typeface="Arial" panose="020B0604020202020204" pitchFamily="34" charset="0"/>
              <a:buChar char="•"/>
            </a:pPr>
            <a:r>
              <a:rPr lang="en-US" sz="1200" dirty="0">
                <a:solidFill>
                  <a:srgbClr val="120D1F"/>
                </a:solidFill>
              </a:rPr>
              <a:t>The statement reads “Find the maximum price of products per category”</a:t>
            </a:r>
          </a:p>
        </p:txBody>
      </p:sp>
      <p:pic>
        <p:nvPicPr>
          <p:cNvPr id="2" name="Picture 1">
            <a:extLst>
              <a:ext uri="{FF2B5EF4-FFF2-40B4-BE49-F238E27FC236}">
                <a16:creationId xmlns:a16="http://schemas.microsoft.com/office/drawing/2014/main" id="{EB6EE921-0FE6-45A7-93AF-3ACEFDCA4713}"/>
              </a:ext>
            </a:extLst>
          </p:cNvPr>
          <p:cNvPicPr>
            <a:picLocks noChangeAspect="1"/>
          </p:cNvPicPr>
          <p:nvPr/>
        </p:nvPicPr>
        <p:blipFill>
          <a:blip r:embed="rId2"/>
          <a:stretch>
            <a:fillRect/>
          </a:stretch>
        </p:blipFill>
        <p:spPr>
          <a:xfrm>
            <a:off x="544220" y="3514164"/>
            <a:ext cx="8055559" cy="1497106"/>
          </a:xfrm>
          <a:prstGeom prst="rect">
            <a:avLst/>
          </a:prstGeom>
        </p:spPr>
      </p:pic>
    </p:spTree>
    <p:extLst>
      <p:ext uri="{BB962C8B-B14F-4D97-AF65-F5344CB8AC3E}">
        <p14:creationId xmlns:p14="http://schemas.microsoft.com/office/powerpoint/2010/main" val="2198085805"/>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LIKE Statement</a:t>
            </a:r>
          </a:p>
        </p:txBody>
      </p:sp>
      <p:sp>
        <p:nvSpPr>
          <p:cNvPr id="6" name="Title Placeholder 1"/>
          <p:cNvSpPr txBox="1">
            <a:spLocks/>
          </p:cNvSpPr>
          <p:nvPr/>
        </p:nvSpPr>
        <p:spPr>
          <a:xfrm>
            <a:off x="457200" y="1056161"/>
            <a:ext cx="8229600" cy="3664604"/>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LIKE operator is used in a WHERE clause to search for a specified pattern in a column.</a:t>
            </a:r>
          </a:p>
          <a:p>
            <a:pPr marL="171450" indent="-171450" algn="just">
              <a:buFont typeface="Arial" panose="020B0604020202020204" pitchFamily="34" charset="0"/>
              <a:buChar char="•"/>
            </a:pPr>
            <a:r>
              <a:rPr lang="en-US" sz="1200" dirty="0">
                <a:solidFill>
                  <a:srgbClr val="120D1F"/>
                </a:solidFill>
              </a:rPr>
              <a:t>There are two wildcards often used in conjunction with the LIKE operator:</a:t>
            </a:r>
          </a:p>
          <a:p>
            <a:pPr marL="171450" indent="-171450" algn="just">
              <a:buFont typeface="Arial" panose="020B0604020202020204" pitchFamily="34" charset="0"/>
              <a:buChar char="•"/>
            </a:pPr>
            <a:r>
              <a:rPr lang="en-US" sz="1200" dirty="0">
                <a:solidFill>
                  <a:srgbClr val="120D1F"/>
                </a:solidFill>
              </a:rPr>
              <a:t>% : The percent sign represents zero, one, or multiple characters</a:t>
            </a:r>
          </a:p>
          <a:p>
            <a:pPr marL="171450" indent="-171450" algn="just">
              <a:buFont typeface="Arial" panose="020B0604020202020204" pitchFamily="34" charset="0"/>
              <a:buChar char="•"/>
            </a:pPr>
            <a:r>
              <a:rPr lang="en-US" sz="1200" dirty="0">
                <a:solidFill>
                  <a:srgbClr val="120D1F"/>
                </a:solidFill>
              </a:rPr>
              <a:t>_  : The underscore represents a single character</a:t>
            </a:r>
          </a:p>
          <a:p>
            <a:pPr algn="just"/>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columnN</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pattern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120D1F"/>
                </a:solidFill>
              </a:rPr>
              <a:t>FirstName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dirty="0">
                <a:solidFill>
                  <a:srgbClr val="120D1F"/>
                </a:solidFill>
              </a:rPr>
              <a:t>'A%’;</a:t>
            </a:r>
          </a:p>
          <a:p>
            <a:endParaRPr lang="en-US" sz="1200" dirty="0">
              <a:solidFill>
                <a:srgbClr val="120D1F"/>
              </a:solidFill>
            </a:endParaRPr>
          </a:p>
          <a:p>
            <a:pPr marL="171450" indent="-171450" algn="l">
              <a:buFont typeface="Arial" panose="020B0604020202020204" pitchFamily="34" charset="0"/>
              <a:buChar char="•"/>
            </a:pPr>
            <a:r>
              <a:rPr lang="en-US" sz="1200" dirty="0">
                <a:solidFill>
                  <a:srgbClr val="120D1F"/>
                </a:solidFill>
              </a:rPr>
              <a:t>The statement is tasked to find all employees who’s </a:t>
            </a:r>
            <a:r>
              <a:rPr lang="en-US" sz="1200" dirty="0" err="1">
                <a:solidFill>
                  <a:srgbClr val="120D1F"/>
                </a:solidFill>
              </a:rPr>
              <a:t>firstname</a:t>
            </a:r>
            <a:r>
              <a:rPr lang="en-US" sz="1200" dirty="0">
                <a:solidFill>
                  <a:srgbClr val="120D1F"/>
                </a:solidFill>
              </a:rPr>
              <a:t> starts with an A.</a:t>
            </a:r>
          </a:p>
        </p:txBody>
      </p:sp>
    </p:spTree>
    <p:extLst>
      <p:ext uri="{BB962C8B-B14F-4D97-AF65-F5344CB8AC3E}">
        <p14:creationId xmlns:p14="http://schemas.microsoft.com/office/powerpoint/2010/main" val="316070213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LIKE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a:solidFill>
                  <a:srgbClr val="120D1F"/>
                </a:solidFill>
              </a:rPr>
              <a:t>*</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dirty="0">
                <a:solidFill>
                  <a:srgbClr val="120D1F"/>
                </a:solidFill>
              </a:rPr>
              <a:t>Employees</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dirty="0">
                <a:solidFill>
                  <a:srgbClr val="120D1F"/>
                </a:solidFill>
              </a:rPr>
              <a:t>FirstName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rPr>
              <a:t> </a:t>
            </a:r>
            <a:r>
              <a:rPr lang="en-US" sz="1200" dirty="0">
                <a:solidFill>
                  <a:srgbClr val="120D1F"/>
                </a:solidFill>
              </a:rPr>
              <a:t>'A%';</a:t>
            </a:r>
          </a:p>
        </p:txBody>
      </p:sp>
      <p:pic>
        <p:nvPicPr>
          <p:cNvPr id="5" name="Picture 4">
            <a:extLst>
              <a:ext uri="{FF2B5EF4-FFF2-40B4-BE49-F238E27FC236}">
                <a16:creationId xmlns:a16="http://schemas.microsoft.com/office/drawing/2014/main" id="{E3A9E186-5592-4A38-BEBC-57546D7AF7CE}"/>
              </a:ext>
            </a:extLst>
          </p:cNvPr>
          <p:cNvPicPr>
            <a:picLocks noChangeAspect="1"/>
          </p:cNvPicPr>
          <p:nvPr/>
        </p:nvPicPr>
        <p:blipFill>
          <a:blip r:embed="rId2"/>
          <a:stretch>
            <a:fillRect/>
          </a:stretch>
        </p:blipFill>
        <p:spPr>
          <a:xfrm>
            <a:off x="1744482" y="1953468"/>
            <a:ext cx="5655036" cy="1644744"/>
          </a:xfrm>
          <a:prstGeom prst="rect">
            <a:avLst/>
          </a:prstGeom>
        </p:spPr>
      </p:pic>
    </p:spTree>
    <p:extLst>
      <p:ext uri="{BB962C8B-B14F-4D97-AF65-F5344CB8AC3E}">
        <p14:creationId xmlns:p14="http://schemas.microsoft.com/office/powerpoint/2010/main" val="147974415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Wildcard Characters</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A wildcard character is used to substitute one or more characters in a string.</a:t>
            </a:r>
          </a:p>
          <a:p>
            <a:pPr algn="just"/>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Wildcard characters are used with the SQL LIKE operator. The LIKE operator is used in a WHERE clause to search for a specified pattern in a column.</a:t>
            </a:r>
          </a:p>
          <a:p>
            <a:pPr algn="just"/>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Wildcard characters differ depending on the type of SQL used. Take note of this when implementing a SQL command.</a:t>
            </a:r>
          </a:p>
        </p:txBody>
      </p:sp>
      <p:pic>
        <p:nvPicPr>
          <p:cNvPr id="3" name="Picture 2">
            <a:extLst>
              <a:ext uri="{FF2B5EF4-FFF2-40B4-BE49-F238E27FC236}">
                <a16:creationId xmlns:a16="http://schemas.microsoft.com/office/drawing/2014/main" id="{D9101960-9222-49C6-8E86-8BCF66670B6A}"/>
              </a:ext>
            </a:extLst>
          </p:cNvPr>
          <p:cNvPicPr>
            <a:picLocks noChangeAspect="1"/>
          </p:cNvPicPr>
          <p:nvPr/>
        </p:nvPicPr>
        <p:blipFill>
          <a:blip r:embed="rId2"/>
          <a:stretch>
            <a:fillRect/>
          </a:stretch>
        </p:blipFill>
        <p:spPr>
          <a:xfrm>
            <a:off x="0" y="2787698"/>
            <a:ext cx="9144000" cy="1507043"/>
          </a:xfrm>
          <a:prstGeom prst="rect">
            <a:avLst/>
          </a:prstGeom>
        </p:spPr>
      </p:pic>
    </p:spTree>
    <p:extLst>
      <p:ext uri="{BB962C8B-B14F-4D97-AF65-F5344CB8AC3E}">
        <p14:creationId xmlns:p14="http://schemas.microsoft.com/office/powerpoint/2010/main" val="107670766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SQL Null Values</a:t>
            </a:r>
          </a:p>
        </p:txBody>
      </p:sp>
      <p:sp>
        <p:nvSpPr>
          <p:cNvPr id="6" name="Title Placeholder 1"/>
          <p:cNvSpPr txBox="1">
            <a:spLocks/>
          </p:cNvSpPr>
          <p:nvPr/>
        </p:nvSpPr>
        <p:spPr>
          <a:xfrm>
            <a:off x="457200" y="1056161"/>
            <a:ext cx="8229600" cy="400493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A field with a NULL value is a field with no value.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If a field in a table is optional, it is possible to insert a new record or update a record without adding a value to this field. Then, the field will be saved with a NULL value.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As statisticians, when working with data we are expected to be able to deal with NULL values. </a:t>
            </a:r>
          </a:p>
          <a:p>
            <a:endParaRPr lang="en-US" sz="1200" dirty="0">
              <a:solidFill>
                <a:srgbClr val="0000CD"/>
              </a:solidFill>
              <a:latin typeface="Consolas" panose="020B0609020204030204" pitchFamily="49" charset="0"/>
            </a:endParaRPr>
          </a:p>
          <a:p>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IS</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NULL</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column_names</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br>
              <a:rPr lang="en-US" sz="1200" dirty="0"/>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IS</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NOT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NULL</a:t>
            </a:r>
            <a:r>
              <a:rPr lang="en-US" sz="1200" dirty="0">
                <a:solidFill>
                  <a:srgbClr val="000000"/>
                </a:solidFill>
                <a:latin typeface="Consolas" panose="020B0609020204030204" pitchFamily="49" charset="0"/>
              </a:rPr>
              <a:t>;</a:t>
            </a:r>
            <a:endParaRPr lang="en-US" sz="1200" dirty="0">
              <a:solidFill>
                <a:srgbClr val="120D1F"/>
              </a:solidFill>
            </a:endParaRPr>
          </a:p>
        </p:txBody>
      </p:sp>
    </p:spTree>
    <p:extLst>
      <p:ext uri="{BB962C8B-B14F-4D97-AF65-F5344CB8AC3E}">
        <p14:creationId xmlns:p14="http://schemas.microsoft.com/office/powerpoint/2010/main" val="3283512769"/>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Using the Order details table, determine the maximum quantity of each product that has been purchased (HINT: Each type of product sold is represented by product ID).</a:t>
            </a:r>
          </a:p>
          <a:p>
            <a:pPr marL="228600" indent="-228600" algn="just">
              <a:buFont typeface="+mj-lt"/>
              <a:buAutoNum type="arabicPeriod"/>
            </a:pPr>
            <a:r>
              <a:rPr lang="en-US" sz="1200" dirty="0">
                <a:solidFill>
                  <a:srgbClr val="120D1F"/>
                </a:solidFill>
              </a:rPr>
              <a:t>Using the notes provided for employees, find all employees that hold a BA degree. </a:t>
            </a:r>
          </a:p>
          <a:p>
            <a:pPr marL="228600" indent="-228600" algn="just">
              <a:buFont typeface="+mj-lt"/>
              <a:buAutoNum type="arabicPeriod"/>
            </a:pPr>
            <a:r>
              <a:rPr lang="en-US" sz="1200" dirty="0">
                <a:solidFill>
                  <a:srgbClr val="120D1F"/>
                </a:solidFill>
              </a:rPr>
              <a:t>How many null values are present in the FirstName of the Employees table?</a:t>
            </a:r>
          </a:p>
          <a:p>
            <a:pPr marL="228600" indent="-228600" algn="just">
              <a:buFont typeface="+mj-lt"/>
              <a:buAutoNum type="arabicPeriod"/>
            </a:pPr>
            <a:r>
              <a:rPr lang="en-US" sz="1200" dirty="0">
                <a:solidFill>
                  <a:srgbClr val="120D1F"/>
                </a:solidFill>
              </a:rPr>
              <a:t>Obtain the average product price without the use of the AVG function as seen in the table below.</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lvl="0" algn="l">
              <a:spcBef>
                <a:spcPts val="0"/>
              </a:spcBef>
            </a:pPr>
            <a:r>
              <a:rPr lang="en-US" sz="1200" dirty="0">
                <a:solidFill>
                  <a:srgbClr val="000000"/>
                </a:solidFill>
                <a:latin typeface="Consolas" panose="020B0609020204030204" pitchFamily="49" charset="0"/>
                <a:ea typeface="+mn-ea"/>
                <a:cs typeface="+mn-cs"/>
              </a:rPr>
              <a:t>Answers:</a:t>
            </a: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MAX(Quantity)</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OrderDetails</a:t>
            </a:r>
            <a:endParaRPr lang="en-US" sz="1200" dirty="0">
              <a:solidFill>
                <a:srgbClr val="000000"/>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rPr>
              <a:t>GROUP BY </a:t>
            </a:r>
            <a:r>
              <a:rPr lang="en-US" sz="1200" dirty="0" err="1">
                <a:solidFill>
                  <a:srgbClr val="000000"/>
                </a:solidFill>
                <a:latin typeface="Consolas" panose="020B0609020204030204" pitchFamily="49" charset="0"/>
                <a:ea typeface="+mn-ea"/>
                <a:cs typeface="+mn-cs"/>
              </a:rPr>
              <a:t>ProductID</a:t>
            </a:r>
            <a:r>
              <a:rPr lang="en-US" sz="1200" dirty="0">
                <a:solidFill>
                  <a:srgbClr val="000000"/>
                </a:solidFill>
                <a:latin typeface="Consolas" panose="020B0609020204030204" pitchFamily="49" charset="0"/>
                <a:ea typeface="+mn-ea"/>
                <a:cs typeface="+mn-cs"/>
              </a:rPr>
              <a:t>;</a:t>
            </a:r>
          </a:p>
          <a:p>
            <a:pPr lvl="0">
              <a:spcBef>
                <a:spcPts val="0"/>
              </a:spcBef>
            </a:pPr>
            <a:endParaRPr lang="en-US" sz="1200" dirty="0">
              <a:solidFill>
                <a:srgbClr val="000000"/>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 </a:t>
            </a: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Employees</a:t>
            </a:r>
          </a:p>
          <a:p>
            <a:pPr lvl="0">
              <a:spcBef>
                <a:spcPts val="0"/>
              </a:spcBef>
            </a:pP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ea typeface="+mn-ea"/>
                <a:cs typeface="+mn-cs"/>
              </a:rPr>
              <a:t> Notes </a:t>
            </a:r>
            <a:r>
              <a:rPr lang="en-US" sz="1200" dirty="0">
                <a:solidFill>
                  <a:srgbClr val="0000CD"/>
                </a:solidFill>
                <a:latin typeface="Consolas" panose="020B0609020204030204" pitchFamily="49" charset="0"/>
              </a:rPr>
              <a:t>LIKE</a:t>
            </a:r>
            <a:r>
              <a:rPr lang="en-US" sz="1200" dirty="0">
                <a:solidFill>
                  <a:srgbClr val="000000"/>
                </a:solidFill>
                <a:latin typeface="Consolas" panose="020B0609020204030204" pitchFamily="49" charset="0"/>
                <a:ea typeface="+mn-ea"/>
                <a:cs typeface="+mn-cs"/>
              </a:rPr>
              <a:t> ‘% BA %';</a:t>
            </a:r>
          </a:p>
          <a:p>
            <a:pPr lvl="0">
              <a:spcBef>
                <a:spcPts val="0"/>
              </a:spcBef>
            </a:pPr>
            <a:endParaRPr lang="en-US" sz="1200" dirty="0">
              <a:solidFill>
                <a:srgbClr val="000000"/>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COUNT(FirstName) </a:t>
            </a:r>
            <a:r>
              <a:rPr lang="en-US" sz="1200" dirty="0">
                <a:solidFill>
                  <a:srgbClr val="0000CD"/>
                </a:solidFill>
                <a:latin typeface="Consolas" panose="020B0609020204030204" pitchFamily="49" charset="0"/>
                <a:ea typeface="+mn-ea"/>
                <a:cs typeface="+mn-cs"/>
              </a:rPr>
              <a:t>AS</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Null_Names</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Employees</a:t>
            </a:r>
          </a:p>
          <a:p>
            <a:pPr lvl="0">
              <a:spcBef>
                <a:spcPts val="0"/>
              </a:spcBef>
            </a:pPr>
            <a:r>
              <a:rPr lang="en-US" sz="1200" dirty="0">
                <a:solidFill>
                  <a:srgbClr val="0000CD"/>
                </a:solidFill>
                <a:latin typeface="Consolas" panose="020B0609020204030204" pitchFamily="49" charset="0"/>
                <a:ea typeface="+mn-ea"/>
                <a:cs typeface="+mn-cs"/>
              </a:rPr>
              <a:t>WHERE</a:t>
            </a:r>
            <a:r>
              <a:rPr lang="en-US" sz="1200" dirty="0">
                <a:solidFill>
                  <a:srgbClr val="000000"/>
                </a:solidFill>
                <a:latin typeface="Consolas" panose="020B0609020204030204" pitchFamily="49" charset="0"/>
                <a:ea typeface="+mn-ea"/>
                <a:cs typeface="+mn-cs"/>
              </a:rPr>
              <a:t> FirstName </a:t>
            </a:r>
            <a:r>
              <a:rPr lang="en-US" sz="1200" dirty="0">
                <a:solidFill>
                  <a:srgbClr val="0000CD"/>
                </a:solidFill>
                <a:latin typeface="Consolas" panose="020B0609020204030204" pitchFamily="49" charset="0"/>
                <a:ea typeface="+mn-ea"/>
                <a:cs typeface="+mn-cs"/>
              </a:rPr>
              <a:t>IS NULL</a:t>
            </a:r>
            <a:r>
              <a:rPr lang="en-US" sz="1200" dirty="0">
                <a:solidFill>
                  <a:srgbClr val="000000"/>
                </a:solidFill>
                <a:latin typeface="Consolas" panose="020B0609020204030204" pitchFamily="49" charset="0"/>
                <a:ea typeface="+mn-ea"/>
                <a:cs typeface="+mn-cs"/>
              </a:rPr>
              <a:t>;</a:t>
            </a:r>
          </a:p>
          <a:p>
            <a:pPr lvl="0">
              <a:spcBef>
                <a:spcPts val="0"/>
              </a:spcBef>
            </a:pPr>
            <a:endParaRPr lang="en-US" sz="1200" dirty="0">
              <a:solidFill>
                <a:srgbClr val="000000"/>
              </a:solidFill>
              <a:latin typeface="Consolas" panose="020B0609020204030204" pitchFamily="49" charset="0"/>
              <a:ea typeface="+mn-ea"/>
              <a:cs typeface="+mn-cs"/>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SUM(Price)/COUNT(Price) </a:t>
            </a:r>
            <a:r>
              <a:rPr lang="en-US" sz="1200" dirty="0">
                <a:solidFill>
                  <a:srgbClr val="0000CD"/>
                </a:solidFill>
                <a:latin typeface="Consolas" panose="020B0609020204030204" pitchFamily="49" charset="0"/>
                <a:ea typeface="+mn-ea"/>
                <a:cs typeface="+mn-cs"/>
              </a:rPr>
              <a:t>AS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lvl="0" algn="l">
              <a:spcBef>
                <a:spcPts val="0"/>
              </a:spcBef>
            </a:pPr>
            <a:endParaRPr lang="en-US" sz="1200" dirty="0">
              <a:solidFill>
                <a:srgbClr val="000000"/>
              </a:solidFill>
              <a:latin typeface="Consolas" panose="020B0609020204030204" pitchFamily="49" charset="0"/>
              <a:ea typeface="+mn-ea"/>
              <a:cs typeface="+mn-cs"/>
            </a:endParaRPr>
          </a:p>
          <a:p>
            <a:pPr algn="just"/>
            <a:endParaRPr lang="en-US" sz="1200" dirty="0">
              <a:solidFill>
                <a:srgbClr val="120D1F"/>
              </a:solidFill>
            </a:endParaRPr>
          </a:p>
          <a:p>
            <a:pPr algn="just"/>
            <a:endParaRPr lang="en-US" sz="1200" dirty="0">
              <a:solidFill>
                <a:srgbClr val="120D1F"/>
              </a:solidFill>
            </a:endParaRPr>
          </a:p>
        </p:txBody>
      </p:sp>
    </p:spTree>
    <p:extLst>
      <p:ext uri="{BB962C8B-B14F-4D97-AF65-F5344CB8AC3E}">
        <p14:creationId xmlns:p14="http://schemas.microsoft.com/office/powerpoint/2010/main" val="2166839924"/>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Checkpoint 2 Questions</a:t>
            </a:r>
          </a:p>
        </p:txBody>
      </p:sp>
      <p:sp>
        <p:nvSpPr>
          <p:cNvPr id="6" name="Title Placeholder 1"/>
          <p:cNvSpPr txBox="1">
            <a:spLocks/>
          </p:cNvSpPr>
          <p:nvPr/>
        </p:nvSpPr>
        <p:spPr>
          <a:xfrm>
            <a:off x="457200" y="1056161"/>
            <a:ext cx="8229600" cy="37391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228600" indent="-228600" algn="just">
              <a:buFont typeface="+mj-lt"/>
              <a:buAutoNum type="arabicPeriod"/>
            </a:pPr>
            <a:r>
              <a:rPr lang="en-US" sz="1200" dirty="0">
                <a:solidFill>
                  <a:srgbClr val="120D1F"/>
                </a:solidFill>
              </a:rPr>
              <a:t>Using the Order details table, determine the maximum quantity of each product that has been purchased (HINT: Each type of product sold is represented by product ID).</a:t>
            </a:r>
          </a:p>
          <a:p>
            <a:pPr marL="228600" indent="-228600" algn="just">
              <a:buFont typeface="+mj-lt"/>
              <a:buAutoNum type="arabicPeriod"/>
            </a:pPr>
            <a:r>
              <a:rPr lang="en-US" sz="1200" dirty="0">
                <a:solidFill>
                  <a:srgbClr val="120D1F"/>
                </a:solidFill>
              </a:rPr>
              <a:t>Using the notes provided for employees, find all employees that hold a BA degree. </a:t>
            </a:r>
          </a:p>
          <a:p>
            <a:pPr marL="228600" indent="-228600" algn="just">
              <a:buFont typeface="+mj-lt"/>
              <a:buAutoNum type="arabicPeriod"/>
            </a:pPr>
            <a:r>
              <a:rPr lang="en-US" sz="1200" dirty="0">
                <a:solidFill>
                  <a:srgbClr val="120D1F"/>
                </a:solidFill>
              </a:rPr>
              <a:t>How many null values are present in the FirstName of the Employees table?</a:t>
            </a:r>
          </a:p>
          <a:p>
            <a:pPr marL="228600" indent="-228600" algn="just">
              <a:buFont typeface="+mj-lt"/>
              <a:buAutoNum type="arabicPeriod"/>
            </a:pPr>
            <a:r>
              <a:rPr lang="en-US" sz="1200" dirty="0">
                <a:solidFill>
                  <a:srgbClr val="120D1F"/>
                </a:solidFill>
              </a:rPr>
              <a:t>Obtain the average product price without the use of the AVG function as seen in the table below.</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AVG(Price) </a:t>
            </a:r>
            <a:r>
              <a:rPr lang="en-US" sz="1200" dirty="0">
                <a:solidFill>
                  <a:srgbClr val="0000CD"/>
                </a:solidFill>
                <a:latin typeface="Consolas" panose="020B0609020204030204" pitchFamily="49" charset="0"/>
                <a:ea typeface="+mn-ea"/>
                <a:cs typeface="+mn-cs"/>
              </a:rPr>
              <a:t>AS </a:t>
            </a:r>
            <a:r>
              <a:rPr lang="en-US" sz="1200" dirty="0" err="1">
                <a:solidFill>
                  <a:srgbClr val="000000"/>
                </a:solidFill>
                <a:latin typeface="Consolas" panose="020B0609020204030204" pitchFamily="49" charset="0"/>
                <a:ea typeface="+mn-ea"/>
                <a:cs typeface="+mn-cs"/>
              </a:rPr>
              <a:t>Average_Price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Product;</a:t>
            </a:r>
          </a:p>
          <a:p>
            <a:pPr algn="just"/>
            <a:endParaRPr lang="en-US" sz="1200" dirty="0">
              <a:solidFill>
                <a:srgbClr val="120D1F"/>
              </a:solidFill>
            </a:endParaRPr>
          </a:p>
          <a:p>
            <a:pPr algn="just"/>
            <a:endParaRPr lang="en-US" sz="1200" dirty="0">
              <a:solidFill>
                <a:srgbClr val="120D1F"/>
              </a:solidFill>
            </a:endParaRPr>
          </a:p>
        </p:txBody>
      </p:sp>
    </p:spTree>
    <p:extLst>
      <p:ext uri="{BB962C8B-B14F-4D97-AF65-F5344CB8AC3E}">
        <p14:creationId xmlns:p14="http://schemas.microsoft.com/office/powerpoint/2010/main" val="424144734"/>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Primary Keys vs Foreign Keys</a:t>
            </a:r>
          </a:p>
        </p:txBody>
      </p:sp>
      <p:sp>
        <p:nvSpPr>
          <p:cNvPr id="6" name="Title Placeholder 1"/>
          <p:cNvSpPr txBox="1">
            <a:spLocks/>
          </p:cNvSpPr>
          <p:nvPr/>
        </p:nvSpPr>
        <p:spPr>
          <a:xfrm>
            <a:off x="457200" y="1056162"/>
            <a:ext cx="8229600" cy="111329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PRIMARY KEY uniquely identifies each record in a table.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 FOREIGN KEY is a key used to link two tables together.</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r>
              <a:rPr lang="en-US" sz="1200" dirty="0">
                <a:solidFill>
                  <a:srgbClr val="120D1F"/>
                </a:solidFill>
              </a:rPr>
              <a:t>A FOREIGN KEY is a field (or collection of fields) in one table that refers to the PRIMARY KEY in another table.</a:t>
            </a:r>
          </a:p>
        </p:txBody>
      </p:sp>
    </p:spTree>
    <p:extLst>
      <p:ext uri="{BB962C8B-B14F-4D97-AF65-F5344CB8AC3E}">
        <p14:creationId xmlns:p14="http://schemas.microsoft.com/office/powerpoint/2010/main" val="3399449916"/>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pic>
        <p:nvPicPr>
          <p:cNvPr id="2" name="Picture 1">
            <a:extLst>
              <a:ext uri="{FF2B5EF4-FFF2-40B4-BE49-F238E27FC236}">
                <a16:creationId xmlns:a16="http://schemas.microsoft.com/office/drawing/2014/main" id="{04CC5C0B-DC6E-44BC-B193-AD31908B9541}"/>
              </a:ext>
            </a:extLst>
          </p:cNvPr>
          <p:cNvPicPr>
            <a:picLocks noChangeAspect="1"/>
          </p:cNvPicPr>
          <p:nvPr/>
        </p:nvPicPr>
        <p:blipFill>
          <a:blip r:embed="rId2"/>
          <a:stretch>
            <a:fillRect/>
          </a:stretch>
        </p:blipFill>
        <p:spPr>
          <a:xfrm>
            <a:off x="1085300" y="1572914"/>
            <a:ext cx="6973400" cy="1997671"/>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1604682" y="1237129"/>
            <a:ext cx="1389530" cy="5289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cxnSp>
        <p:nvCxnSpPr>
          <p:cNvPr id="9" name="Straight Arrow Connector 8">
            <a:extLst>
              <a:ext uri="{FF2B5EF4-FFF2-40B4-BE49-F238E27FC236}">
                <a16:creationId xmlns:a16="http://schemas.microsoft.com/office/drawing/2014/main" id="{221816DC-1F82-43AC-A19F-B8359793F34E}"/>
              </a:ext>
            </a:extLst>
          </p:cNvPr>
          <p:cNvCxnSpPr>
            <a:cxnSpLocks/>
          </p:cNvCxnSpPr>
          <p:nvPr/>
        </p:nvCxnSpPr>
        <p:spPr>
          <a:xfrm flipH="1">
            <a:off x="6418729" y="1133465"/>
            <a:ext cx="367553" cy="63258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0B13A7C-7389-4931-A18E-949FA7C3C3F0}"/>
              </a:ext>
            </a:extLst>
          </p:cNvPr>
          <p:cNvCxnSpPr>
            <a:cxnSpLocks/>
          </p:cNvCxnSpPr>
          <p:nvPr/>
        </p:nvCxnSpPr>
        <p:spPr>
          <a:xfrm>
            <a:off x="6786283" y="1140563"/>
            <a:ext cx="833717" cy="6254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04A016FC-0AC3-4104-BAFD-466A19D9A06A}"/>
              </a:ext>
            </a:extLst>
          </p:cNvPr>
          <p:cNvSpPr txBox="1"/>
          <p:nvPr/>
        </p:nvSpPr>
        <p:spPr>
          <a:xfrm>
            <a:off x="6127377" y="837496"/>
            <a:ext cx="1317812" cy="369332"/>
          </a:xfrm>
          <a:prstGeom prst="rect">
            <a:avLst/>
          </a:prstGeom>
          <a:noFill/>
        </p:spPr>
        <p:txBody>
          <a:bodyPr wrap="square" rtlCol="0">
            <a:spAutoFit/>
          </a:bodyPr>
          <a:lstStyle/>
          <a:p>
            <a:r>
              <a:rPr lang="en-US" dirty="0"/>
              <a:t>Foreign Key</a:t>
            </a:r>
          </a:p>
        </p:txBody>
      </p:sp>
    </p:spTree>
    <p:extLst>
      <p:ext uri="{BB962C8B-B14F-4D97-AF65-F5344CB8AC3E}">
        <p14:creationId xmlns:p14="http://schemas.microsoft.com/office/powerpoint/2010/main" val="415283161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Test Database</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Tables within test database:</a:t>
            </a:r>
          </a:p>
          <a:p>
            <a:pPr marL="171450" indent="-171450" algn="just">
              <a:buFont typeface="Arial" panose="020B0604020202020204" pitchFamily="34" charset="0"/>
              <a:buChar char="•"/>
            </a:pPr>
            <a:r>
              <a:rPr lang="en-US" sz="1200" dirty="0">
                <a:solidFill>
                  <a:srgbClr val="120D1F"/>
                </a:solidFill>
              </a:rPr>
              <a:t>Customers</a:t>
            </a:r>
          </a:p>
          <a:p>
            <a:pPr marL="171450" indent="-171450" algn="just">
              <a:buFont typeface="Arial" panose="020B0604020202020204" pitchFamily="34" charset="0"/>
              <a:buChar char="•"/>
            </a:pPr>
            <a:r>
              <a:rPr lang="en-US" sz="1200" dirty="0">
                <a:solidFill>
                  <a:srgbClr val="120D1F"/>
                </a:solidFill>
              </a:rPr>
              <a:t>Categories</a:t>
            </a:r>
          </a:p>
          <a:p>
            <a:pPr marL="171450" indent="-171450" algn="just">
              <a:buFont typeface="Arial" panose="020B0604020202020204" pitchFamily="34" charset="0"/>
              <a:buChar char="•"/>
            </a:pPr>
            <a:r>
              <a:rPr lang="en-US" sz="1200" dirty="0">
                <a:solidFill>
                  <a:srgbClr val="120D1F"/>
                </a:solidFill>
              </a:rPr>
              <a:t>Employees</a:t>
            </a:r>
          </a:p>
          <a:p>
            <a:pPr marL="171450" indent="-171450" algn="just">
              <a:buFont typeface="Arial" panose="020B0604020202020204" pitchFamily="34" charset="0"/>
              <a:buChar char="•"/>
            </a:pPr>
            <a:r>
              <a:rPr lang="en-US" sz="1200" dirty="0">
                <a:solidFill>
                  <a:srgbClr val="120D1F"/>
                </a:solidFill>
              </a:rPr>
              <a:t>Order Details</a:t>
            </a:r>
          </a:p>
          <a:p>
            <a:pPr marL="171450" indent="-171450" algn="just">
              <a:buFont typeface="Arial" panose="020B0604020202020204" pitchFamily="34" charset="0"/>
              <a:buChar char="•"/>
            </a:pPr>
            <a:r>
              <a:rPr lang="en-US" sz="1200" dirty="0">
                <a:solidFill>
                  <a:srgbClr val="120D1F"/>
                </a:solidFill>
              </a:rPr>
              <a:t>Orders</a:t>
            </a:r>
          </a:p>
          <a:p>
            <a:pPr marL="171450" indent="-171450" algn="just">
              <a:buFont typeface="Arial" panose="020B0604020202020204" pitchFamily="34" charset="0"/>
              <a:buChar char="•"/>
            </a:pPr>
            <a:r>
              <a:rPr lang="en-US" sz="1200" dirty="0">
                <a:solidFill>
                  <a:srgbClr val="120D1F"/>
                </a:solidFill>
              </a:rPr>
              <a:t>Products</a:t>
            </a:r>
          </a:p>
          <a:p>
            <a:pPr marL="171450" indent="-171450" algn="just">
              <a:buFont typeface="Arial" panose="020B0604020202020204" pitchFamily="34" charset="0"/>
              <a:buChar char="•"/>
            </a:pPr>
            <a:r>
              <a:rPr lang="en-US" sz="1200" dirty="0">
                <a:solidFill>
                  <a:srgbClr val="120D1F"/>
                </a:solidFill>
              </a:rPr>
              <a:t>Shippers</a:t>
            </a:r>
          </a:p>
          <a:p>
            <a:pPr marL="171450" indent="-171450" algn="just">
              <a:buFont typeface="Arial" panose="020B0604020202020204" pitchFamily="34" charset="0"/>
              <a:buChar char="•"/>
            </a:pPr>
            <a:r>
              <a:rPr lang="en-US" sz="1200" dirty="0">
                <a:solidFill>
                  <a:srgbClr val="120D1F"/>
                </a:solidFill>
              </a:rPr>
              <a:t>Suppliers</a:t>
            </a: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271714743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pic>
        <p:nvPicPr>
          <p:cNvPr id="3" name="Picture 2">
            <a:extLst>
              <a:ext uri="{FF2B5EF4-FFF2-40B4-BE49-F238E27FC236}">
                <a16:creationId xmlns:a16="http://schemas.microsoft.com/office/drawing/2014/main" id="{1DDA718F-A9AE-4A8F-8A5B-92FFF771B129}"/>
              </a:ext>
            </a:extLst>
          </p:cNvPr>
          <p:cNvPicPr>
            <a:picLocks noChangeAspect="1"/>
          </p:cNvPicPr>
          <p:nvPr/>
        </p:nvPicPr>
        <p:blipFill>
          <a:blip r:embed="rId2"/>
          <a:stretch>
            <a:fillRect/>
          </a:stretch>
        </p:blipFill>
        <p:spPr>
          <a:xfrm>
            <a:off x="235604" y="1779495"/>
            <a:ext cx="5207384" cy="1597959"/>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932329" y="1237129"/>
            <a:ext cx="2061883" cy="80682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3679320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Identifying Primary and Foreign Keys in the Product Table</a:t>
            </a:r>
          </a:p>
        </p:txBody>
      </p:sp>
      <p:sp>
        <p:nvSpPr>
          <p:cNvPr id="8" name="TextBox 7">
            <a:extLst>
              <a:ext uri="{FF2B5EF4-FFF2-40B4-BE49-F238E27FC236}">
                <a16:creationId xmlns:a16="http://schemas.microsoft.com/office/drawing/2014/main" id="{BE41DB29-9377-4616-B99C-352E24E5F349}"/>
              </a:ext>
            </a:extLst>
          </p:cNvPr>
          <p:cNvSpPr txBox="1"/>
          <p:nvPr/>
        </p:nvSpPr>
        <p:spPr>
          <a:xfrm>
            <a:off x="2994212" y="973878"/>
            <a:ext cx="1317812" cy="369332"/>
          </a:xfrm>
          <a:prstGeom prst="rect">
            <a:avLst/>
          </a:prstGeom>
          <a:noFill/>
        </p:spPr>
        <p:txBody>
          <a:bodyPr wrap="square" rtlCol="0">
            <a:spAutoFit/>
          </a:bodyPr>
          <a:lstStyle/>
          <a:p>
            <a:r>
              <a:rPr lang="en-US" dirty="0"/>
              <a:t>Primary Key</a:t>
            </a:r>
          </a:p>
        </p:txBody>
      </p:sp>
      <p:pic>
        <p:nvPicPr>
          <p:cNvPr id="2" name="Picture 1">
            <a:extLst>
              <a:ext uri="{FF2B5EF4-FFF2-40B4-BE49-F238E27FC236}">
                <a16:creationId xmlns:a16="http://schemas.microsoft.com/office/drawing/2014/main" id="{83595B1C-CED9-4A40-9257-0FDCE2ADF497}"/>
              </a:ext>
            </a:extLst>
          </p:cNvPr>
          <p:cNvPicPr>
            <a:picLocks noChangeAspect="1"/>
          </p:cNvPicPr>
          <p:nvPr/>
        </p:nvPicPr>
        <p:blipFill>
          <a:blip r:embed="rId2"/>
          <a:stretch>
            <a:fillRect/>
          </a:stretch>
        </p:blipFill>
        <p:spPr>
          <a:xfrm>
            <a:off x="528917" y="2124663"/>
            <a:ext cx="6845113" cy="1949769"/>
          </a:xfrm>
          <a:prstGeom prst="rect">
            <a:avLst/>
          </a:prstGeom>
        </p:spPr>
      </p:pic>
      <p:cxnSp>
        <p:nvCxnSpPr>
          <p:cNvPr id="5" name="Straight Arrow Connector 4">
            <a:extLst>
              <a:ext uri="{FF2B5EF4-FFF2-40B4-BE49-F238E27FC236}">
                <a16:creationId xmlns:a16="http://schemas.microsoft.com/office/drawing/2014/main" id="{B6014864-02FE-45CB-A65D-AD7852FD9331}"/>
              </a:ext>
            </a:extLst>
          </p:cNvPr>
          <p:cNvCxnSpPr>
            <a:cxnSpLocks/>
          </p:cNvCxnSpPr>
          <p:nvPr/>
        </p:nvCxnSpPr>
        <p:spPr>
          <a:xfrm flipH="1">
            <a:off x="1120588" y="1237129"/>
            <a:ext cx="1873625" cy="12550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91866990"/>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Primary Keys vs Foreign Keys</a:t>
            </a:r>
          </a:p>
        </p:txBody>
      </p:sp>
      <p:sp>
        <p:nvSpPr>
          <p:cNvPr id="6" name="Title Placeholder 1"/>
          <p:cNvSpPr txBox="1">
            <a:spLocks/>
          </p:cNvSpPr>
          <p:nvPr/>
        </p:nvSpPr>
        <p:spPr>
          <a:xfrm>
            <a:off x="457200" y="1056161"/>
            <a:ext cx="8229600" cy="3399297"/>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use of PRIMARY and FOREIGN keys in tables forms part of good database design to ensure that tables are describing one element of the business process.</a:t>
            </a:r>
          </a:p>
          <a:p>
            <a:pPr marL="171450" indent="-171450" algn="just">
              <a:buFont typeface="Arial" panose="020B0604020202020204" pitchFamily="34" charset="0"/>
              <a:buChar char="•"/>
            </a:pPr>
            <a:r>
              <a:rPr lang="en-US" sz="1200" dirty="0">
                <a:solidFill>
                  <a:srgbClr val="120D1F"/>
                </a:solidFill>
              </a:rPr>
              <a:t>This does require us to use a variety of joining tools in order to aggregate tables together.</a:t>
            </a:r>
          </a:p>
          <a:p>
            <a:pPr algn="just"/>
            <a:endParaRPr lang="en-US" sz="1200" dirty="0">
              <a:solidFill>
                <a:srgbClr val="120D1F"/>
              </a:solidFill>
            </a:endParaRPr>
          </a:p>
          <a:p>
            <a:pPr algn="just"/>
            <a:r>
              <a:rPr lang="en-US" sz="1200" dirty="0">
                <a:solidFill>
                  <a:srgbClr val="120D1F"/>
                </a:solidFill>
              </a:rPr>
              <a:t>There are many different types of joining function we can use, the list below details the most frequently used joins.</a:t>
            </a:r>
          </a:p>
          <a:p>
            <a:pPr marL="171450" indent="-171450" algn="just">
              <a:buFont typeface="Arial" panose="020B0604020202020204" pitchFamily="34" charset="0"/>
              <a:buChar char="•"/>
            </a:pPr>
            <a:r>
              <a:rPr lang="en-US" sz="1200" dirty="0">
                <a:solidFill>
                  <a:srgbClr val="120D1F"/>
                </a:solidFill>
              </a:rPr>
              <a:t>Inner Join</a:t>
            </a:r>
          </a:p>
          <a:p>
            <a:pPr marL="171450" indent="-171450" algn="just">
              <a:buFont typeface="Arial" panose="020B0604020202020204" pitchFamily="34" charset="0"/>
              <a:buChar char="•"/>
            </a:pPr>
            <a:r>
              <a:rPr lang="en-US" sz="1200" dirty="0">
                <a:solidFill>
                  <a:srgbClr val="120D1F"/>
                </a:solidFill>
              </a:rPr>
              <a:t>Left Join</a:t>
            </a:r>
          </a:p>
          <a:p>
            <a:pPr marL="171450" indent="-171450" algn="just">
              <a:buFont typeface="Arial" panose="020B0604020202020204" pitchFamily="34" charset="0"/>
              <a:buChar char="•"/>
            </a:pPr>
            <a:r>
              <a:rPr lang="en-US" sz="1200" dirty="0">
                <a:solidFill>
                  <a:srgbClr val="120D1F"/>
                </a:solidFill>
              </a:rPr>
              <a:t>Right Join</a:t>
            </a:r>
          </a:p>
          <a:p>
            <a:pPr marL="171450" indent="-171450" algn="just">
              <a:buFont typeface="Arial" panose="020B0604020202020204" pitchFamily="34" charset="0"/>
              <a:buChar char="•"/>
            </a:pPr>
            <a:r>
              <a:rPr lang="en-US" sz="1200" dirty="0">
                <a:solidFill>
                  <a:srgbClr val="120D1F"/>
                </a:solidFill>
              </a:rPr>
              <a:t>Full Join</a:t>
            </a:r>
          </a:p>
          <a:p>
            <a:pPr marL="171450" indent="-171450" algn="just">
              <a:buFont typeface="Arial" panose="020B0604020202020204" pitchFamily="34" charset="0"/>
              <a:buChar char="•"/>
            </a:pPr>
            <a:r>
              <a:rPr lang="en-US" sz="1200" dirty="0">
                <a:solidFill>
                  <a:srgbClr val="120D1F"/>
                </a:solidFill>
              </a:rPr>
              <a:t>Self Join</a:t>
            </a:r>
          </a:p>
          <a:p>
            <a:pPr marL="171450" indent="-171450" algn="just">
              <a:buFont typeface="Arial" panose="020B0604020202020204" pitchFamily="34" charset="0"/>
              <a:buChar char="•"/>
            </a:pPr>
            <a:r>
              <a:rPr lang="en-US" sz="1200" dirty="0">
                <a:solidFill>
                  <a:srgbClr val="120D1F"/>
                </a:solidFill>
              </a:rPr>
              <a:t>Union</a:t>
            </a:r>
          </a:p>
        </p:txBody>
      </p:sp>
    </p:spTree>
    <p:extLst>
      <p:ext uri="{BB962C8B-B14F-4D97-AF65-F5344CB8AC3E}">
        <p14:creationId xmlns:p14="http://schemas.microsoft.com/office/powerpoint/2010/main" val="732853454"/>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INNER JOIN keyword selects records that have matching values in both tables.</a:t>
            </a:r>
          </a:p>
          <a:p>
            <a:pPr marL="171450" indent="-171450" algn="just">
              <a:buFont typeface="Arial" panose="020B0604020202020204" pitchFamily="34" charset="0"/>
              <a:buChar char="•"/>
            </a:pPr>
            <a:r>
              <a:rPr lang="en-US" sz="1200" dirty="0">
                <a:solidFill>
                  <a:srgbClr val="120D1F"/>
                </a:solidFill>
              </a:rPr>
              <a:t>The matching typically takes place on the primary key of one table and the foreign key of another.</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 </a:t>
            </a: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Question:</a:t>
            </a:r>
          </a:p>
          <a:p>
            <a:r>
              <a:rPr lang="en-US" sz="1200" dirty="0">
                <a:solidFill>
                  <a:srgbClr val="000000"/>
                </a:solidFill>
                <a:latin typeface="Consolas" panose="020B0609020204030204" pitchFamily="49" charset="0"/>
              </a:rPr>
              <a:t>How does one obtain the order ID and Customer Name for each of the orders processed?</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495108"/>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11574"/>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JOINS(Intersection Join)</a:t>
            </a: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577" y="1649396"/>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7733B0C-AF07-4115-98D3-A2042D021851}"/>
              </a:ext>
            </a:extLst>
          </p:cNvPr>
          <p:cNvPicPr>
            <a:picLocks noChangeAspect="1"/>
          </p:cNvPicPr>
          <p:nvPr/>
        </p:nvPicPr>
        <p:blipFill>
          <a:blip r:embed="rId3"/>
          <a:stretch>
            <a:fillRect/>
          </a:stretch>
        </p:blipFill>
        <p:spPr>
          <a:xfrm>
            <a:off x="457200" y="903761"/>
            <a:ext cx="5673969" cy="1104124"/>
          </a:xfrm>
          <a:prstGeom prst="rect">
            <a:avLst/>
          </a:prstGeom>
          <a:ln>
            <a:solidFill>
              <a:schemeClr val="tx1"/>
            </a:solidFill>
          </a:ln>
        </p:spPr>
      </p:pic>
      <p:pic>
        <p:nvPicPr>
          <p:cNvPr id="3" name="Picture 2">
            <a:extLst>
              <a:ext uri="{FF2B5EF4-FFF2-40B4-BE49-F238E27FC236}">
                <a16:creationId xmlns:a16="http://schemas.microsoft.com/office/drawing/2014/main" id="{E6057B9B-1E25-4C1A-8973-06A08A904693}"/>
              </a:ext>
            </a:extLst>
          </p:cNvPr>
          <p:cNvPicPr>
            <a:picLocks noChangeAspect="1"/>
          </p:cNvPicPr>
          <p:nvPr/>
        </p:nvPicPr>
        <p:blipFill>
          <a:blip r:embed="rId4"/>
          <a:stretch>
            <a:fillRect/>
          </a:stretch>
        </p:blipFill>
        <p:spPr>
          <a:xfrm>
            <a:off x="457200" y="2583631"/>
            <a:ext cx="5673969" cy="1656108"/>
          </a:xfrm>
          <a:prstGeom prst="rect">
            <a:avLst/>
          </a:prstGeom>
          <a:ln>
            <a:solidFill>
              <a:schemeClr val="tx1"/>
            </a:solidFill>
          </a:ln>
        </p:spPr>
      </p:pic>
    </p:spTree>
    <p:extLst>
      <p:ext uri="{BB962C8B-B14F-4D97-AF65-F5344CB8AC3E}">
        <p14:creationId xmlns:p14="http://schemas.microsoft.com/office/powerpoint/2010/main" val="838555302"/>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Customers.CustomerName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Orders</a:t>
            </a:r>
            <a:br>
              <a:rPr lang="en-US" sz="1200" dirty="0"/>
            </a:b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Orders.CustomerID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Customers.CustomerID</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575791"/>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BA1324-DEA5-4AF6-A66A-99B01DB32F00}"/>
              </a:ext>
            </a:extLst>
          </p:cNvPr>
          <p:cNvPicPr>
            <a:picLocks noChangeAspect="1"/>
          </p:cNvPicPr>
          <p:nvPr/>
        </p:nvPicPr>
        <p:blipFill>
          <a:blip r:embed="rId3"/>
          <a:stretch>
            <a:fillRect/>
          </a:stretch>
        </p:blipFill>
        <p:spPr>
          <a:xfrm>
            <a:off x="2732746" y="1756522"/>
            <a:ext cx="3678508" cy="1646985"/>
          </a:xfrm>
          <a:prstGeom prst="rect">
            <a:avLst/>
          </a:prstGeom>
        </p:spPr>
      </p:pic>
    </p:spTree>
    <p:extLst>
      <p:ext uri="{BB962C8B-B14F-4D97-AF65-F5344CB8AC3E}">
        <p14:creationId xmlns:p14="http://schemas.microsoft.com/office/powerpoint/2010/main" val="2412198759"/>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lnSpcReduction="100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INNER JOIN keyword selects records that have matching values in both tables.</a:t>
            </a:r>
          </a:p>
          <a:p>
            <a:pPr marL="171450" indent="-171450" algn="just">
              <a:buFont typeface="Arial" panose="020B0604020202020204" pitchFamily="34" charset="0"/>
              <a:buChar char="•"/>
            </a:pPr>
            <a:r>
              <a:rPr lang="en-US" sz="1200" dirty="0">
                <a:solidFill>
                  <a:srgbClr val="120D1F"/>
                </a:solidFill>
              </a:rPr>
              <a:t>The matching typically takes place on the primary key of one table and the foreign key of another.</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 </a:t>
            </a: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Additional Question:</a:t>
            </a:r>
          </a:p>
          <a:p>
            <a:r>
              <a:rPr lang="en-US" sz="1200" dirty="0">
                <a:solidFill>
                  <a:srgbClr val="000000"/>
                </a:solidFill>
                <a:latin typeface="Consolas" panose="020B0609020204030204" pitchFamily="49" charset="0"/>
              </a:rPr>
              <a:t>How does one obtain the order ID, Customer Name AND Shipper Name for each of the orders processed?</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495108"/>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1725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INNER JOINS (Intersection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Customers.CustomerName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Shippers.ShipperName</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Orders</a:t>
            </a:r>
            <a:br>
              <a:rPr lang="en-US" sz="1200" dirty="0"/>
            </a:br>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Orders.CustomerID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Customers.CustomerID</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INNER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Customers </a:t>
            </a: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Orders.ShipperID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Shippers.ShipperID</a:t>
            </a:r>
            <a:r>
              <a:rPr lang="en-US" sz="1200" dirty="0">
                <a:solidFill>
                  <a:srgbClr val="000000"/>
                </a:solidFill>
                <a:latin typeface="Consolas" panose="020B0609020204030204" pitchFamily="49" charset="0"/>
              </a:rPr>
              <a:t>;</a:t>
            </a:r>
            <a:endParaRPr lang="en-US" sz="1200" dirty="0">
              <a:solidFill>
                <a:srgbClr val="120D1F"/>
              </a:solidFill>
            </a:endParaRPr>
          </a:p>
        </p:txBody>
      </p:sp>
      <p:pic>
        <p:nvPicPr>
          <p:cNvPr id="1026" name="Picture 2" descr="SQL INNER JOIN">
            <a:extLst>
              <a:ext uri="{FF2B5EF4-FFF2-40B4-BE49-F238E27FC236}">
                <a16:creationId xmlns:a16="http://schemas.microsoft.com/office/drawing/2014/main" id="{3A4E4462-43C0-48AF-B123-43D409BC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575791"/>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ECAF2FE-21C9-4AEC-AD84-1E66BF12B8B1}"/>
              </a:ext>
            </a:extLst>
          </p:cNvPr>
          <p:cNvPicPr>
            <a:picLocks noChangeAspect="1"/>
          </p:cNvPicPr>
          <p:nvPr/>
        </p:nvPicPr>
        <p:blipFill>
          <a:blip r:embed="rId3"/>
          <a:stretch>
            <a:fillRect/>
          </a:stretch>
        </p:blipFill>
        <p:spPr>
          <a:xfrm>
            <a:off x="1044948" y="1953468"/>
            <a:ext cx="7054103" cy="1599477"/>
          </a:xfrm>
          <a:prstGeom prst="rect">
            <a:avLst/>
          </a:prstGeom>
        </p:spPr>
      </p:pic>
    </p:spTree>
    <p:extLst>
      <p:ext uri="{BB962C8B-B14F-4D97-AF65-F5344CB8AC3E}">
        <p14:creationId xmlns:p14="http://schemas.microsoft.com/office/powerpoint/2010/main" val="3219762592"/>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fontScale="92500"/>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Situations where INNER JOIN might not produce the desired results.</a:t>
            </a:r>
          </a:p>
        </p:txBody>
      </p:sp>
      <p:sp>
        <p:nvSpPr>
          <p:cNvPr id="6" name="Title Placeholder 1"/>
          <p:cNvSpPr txBox="1">
            <a:spLocks/>
          </p:cNvSpPr>
          <p:nvPr/>
        </p:nvSpPr>
        <p:spPr>
          <a:xfrm>
            <a:off x="457200" y="1056161"/>
            <a:ext cx="8229600" cy="391028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In order for an inner join to display each of the orders, each of the customers must exist in the customers table.</a:t>
            </a:r>
          </a:p>
          <a:p>
            <a:pPr marL="171450" indent="-171450" algn="just">
              <a:buFont typeface="Arial" panose="020B0604020202020204" pitchFamily="34" charset="0"/>
              <a:buChar char="•"/>
            </a:pPr>
            <a:r>
              <a:rPr lang="en-US" sz="1200" dirty="0">
                <a:solidFill>
                  <a:srgbClr val="120D1F"/>
                </a:solidFill>
              </a:rPr>
              <a:t>For example, if we insert a record into the orders table with a customer ID (92) that doesn’t exist in the customers table then the order will not be shown in the output of the inner join.</a:t>
            </a:r>
          </a:p>
          <a:p>
            <a:pPr marL="171450" indent="-171450" algn="just">
              <a:buFont typeface="Arial" panose="020B0604020202020204" pitchFamily="34" charset="0"/>
              <a:buChar char="•"/>
            </a:pPr>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INSERT INTO </a:t>
            </a:r>
            <a:r>
              <a:rPr lang="en-US" sz="1200" dirty="0">
                <a:solidFill>
                  <a:srgbClr val="120D1F"/>
                </a:solidFill>
              </a:rPr>
              <a:t>Orders (</a:t>
            </a:r>
            <a:r>
              <a:rPr lang="en-US" sz="1200" dirty="0" err="1">
                <a:solidFill>
                  <a:srgbClr val="120D1F"/>
                </a:solidFill>
              </a:rPr>
              <a:t>CustomerID</a:t>
            </a:r>
            <a:r>
              <a:rPr lang="en-US" sz="1200" dirty="0">
                <a:solidFill>
                  <a:srgbClr val="120D1F"/>
                </a:solidFill>
              </a:rPr>
              <a:t>, </a:t>
            </a:r>
            <a:r>
              <a:rPr lang="en-US" sz="1200" dirty="0" err="1">
                <a:solidFill>
                  <a:srgbClr val="120D1F"/>
                </a:solidFill>
              </a:rPr>
              <a:t>EmployeeID</a:t>
            </a:r>
            <a:r>
              <a:rPr lang="en-US" sz="1200" dirty="0">
                <a:solidFill>
                  <a:srgbClr val="120D1F"/>
                </a:solidFill>
              </a:rPr>
              <a:t>, </a:t>
            </a:r>
            <a:r>
              <a:rPr lang="en-US" sz="1200" dirty="0" err="1">
                <a:solidFill>
                  <a:srgbClr val="120D1F"/>
                </a:solidFill>
              </a:rPr>
              <a:t>ShipperID</a:t>
            </a:r>
            <a:r>
              <a:rPr lang="en-US" sz="1200" dirty="0">
                <a:solidFill>
                  <a:srgbClr val="120D1F"/>
                </a:solidFill>
              </a:rPr>
              <a:t>)</a:t>
            </a:r>
          </a:p>
          <a:p>
            <a:r>
              <a:rPr lang="en-US" sz="1200" dirty="0">
                <a:solidFill>
                  <a:srgbClr val="0000CD"/>
                </a:solidFill>
                <a:latin typeface="Consolas" panose="020B0609020204030204" pitchFamily="49" charset="0"/>
              </a:rPr>
              <a:t>VALUES</a:t>
            </a:r>
            <a:r>
              <a:rPr lang="en-US" sz="1200" dirty="0">
                <a:solidFill>
                  <a:srgbClr val="120D1F"/>
                </a:solidFill>
              </a:rPr>
              <a:t> (92, 2, 2);</a:t>
            </a:r>
          </a:p>
          <a:p>
            <a:endParaRPr lang="en-US" sz="1200" dirty="0">
              <a:solidFill>
                <a:srgbClr val="120D1F"/>
              </a:solidFill>
            </a:endParaRPr>
          </a:p>
          <a:p>
            <a:endParaRPr lang="en-US" sz="1200" dirty="0">
              <a:solidFill>
                <a:srgbClr val="120D1F"/>
              </a:solidFill>
            </a:endParaRPr>
          </a:p>
          <a:p>
            <a:endParaRPr lang="en-US" sz="1200" dirty="0">
              <a:solidFill>
                <a:srgbClr val="120D1F"/>
              </a:solidFill>
            </a:endParaRPr>
          </a:p>
          <a:p>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120D1F"/>
                </a:solidFill>
              </a:rPr>
              <a:t> </a:t>
            </a:r>
            <a:r>
              <a:rPr lang="en-US" sz="1200" dirty="0" err="1">
                <a:solidFill>
                  <a:srgbClr val="120D1F"/>
                </a:solidFill>
              </a:rPr>
              <a:t>Orders.OrderID</a:t>
            </a:r>
            <a:r>
              <a:rPr lang="en-US" sz="1200" dirty="0">
                <a:solidFill>
                  <a:srgbClr val="120D1F"/>
                </a:solidFill>
              </a:rPr>
              <a:t>, </a:t>
            </a:r>
            <a:r>
              <a:rPr lang="en-US" sz="1200" dirty="0" err="1">
                <a:solidFill>
                  <a:srgbClr val="120D1F"/>
                </a:solidFill>
              </a:rPr>
              <a:t>Customers.CustomerName</a:t>
            </a:r>
            <a:endParaRPr lang="en-US" sz="1200" dirty="0">
              <a:solidFill>
                <a:srgbClr val="120D1F"/>
              </a:solidFill>
            </a:endParaRPr>
          </a:p>
          <a:p>
            <a:r>
              <a:rPr lang="en-US" sz="1200" dirty="0">
                <a:solidFill>
                  <a:srgbClr val="0000CD"/>
                </a:solidFill>
                <a:latin typeface="Consolas" panose="020B0609020204030204" pitchFamily="49" charset="0"/>
              </a:rPr>
              <a:t>FROM</a:t>
            </a:r>
            <a:r>
              <a:rPr lang="en-US" sz="1200" dirty="0">
                <a:solidFill>
                  <a:srgbClr val="120D1F"/>
                </a:solidFill>
              </a:rPr>
              <a:t> Orders</a:t>
            </a:r>
          </a:p>
          <a:p>
            <a:r>
              <a:rPr lang="en-US" sz="1200" dirty="0">
                <a:solidFill>
                  <a:srgbClr val="0000CD"/>
                </a:solidFill>
                <a:latin typeface="Consolas" panose="020B0609020204030204" pitchFamily="49" charset="0"/>
              </a:rPr>
              <a:t>INNER JOIN </a:t>
            </a:r>
            <a:r>
              <a:rPr lang="en-US" sz="1200" dirty="0">
                <a:solidFill>
                  <a:srgbClr val="120D1F"/>
                </a:solidFill>
              </a:rPr>
              <a:t>Customers</a:t>
            </a:r>
            <a:r>
              <a:rPr lang="en-US" sz="1200" dirty="0">
                <a:solidFill>
                  <a:srgbClr val="0000CD"/>
                </a:solidFill>
                <a:latin typeface="Consolas" panose="020B0609020204030204" pitchFamily="49" charset="0"/>
              </a:rPr>
              <a:t> ON </a:t>
            </a:r>
            <a:r>
              <a:rPr lang="en-US" sz="1200" dirty="0" err="1">
                <a:solidFill>
                  <a:srgbClr val="120D1F"/>
                </a:solidFill>
              </a:rPr>
              <a:t>Orders.CustomerID</a:t>
            </a:r>
            <a:r>
              <a:rPr lang="en-US" sz="1200" dirty="0">
                <a:solidFill>
                  <a:srgbClr val="120D1F"/>
                </a:solidFill>
              </a:rPr>
              <a:t>=</a:t>
            </a:r>
            <a:r>
              <a:rPr lang="en-US" sz="1200" dirty="0" err="1">
                <a:solidFill>
                  <a:srgbClr val="120D1F"/>
                </a:solidFill>
              </a:rPr>
              <a:t>Customers.CustomerID</a:t>
            </a:r>
            <a:r>
              <a:rPr lang="en-US" sz="1200" dirty="0">
                <a:solidFill>
                  <a:srgbClr val="120D1F"/>
                </a:solidFill>
              </a:rPr>
              <a:t>;</a:t>
            </a:r>
          </a:p>
          <a:p>
            <a:pPr algn="just"/>
            <a:endParaRPr lang="en-US" sz="1200" dirty="0">
              <a:solidFill>
                <a:srgbClr val="120D1F"/>
              </a:solidFill>
            </a:endParaRPr>
          </a:p>
          <a:p>
            <a:endParaRPr lang="en-US" sz="1200" dirty="0">
              <a:solidFill>
                <a:srgbClr val="120D1F"/>
              </a:solidFill>
            </a:endParaRPr>
          </a:p>
        </p:txBody>
      </p:sp>
      <p:grpSp>
        <p:nvGrpSpPr>
          <p:cNvPr id="5" name="Group 4">
            <a:extLst>
              <a:ext uri="{FF2B5EF4-FFF2-40B4-BE49-F238E27FC236}">
                <a16:creationId xmlns:a16="http://schemas.microsoft.com/office/drawing/2014/main" id="{69A8922E-183B-4AC0-BCFF-5CB3EF9E3DE1}"/>
              </a:ext>
            </a:extLst>
          </p:cNvPr>
          <p:cNvGrpSpPr/>
          <p:nvPr/>
        </p:nvGrpSpPr>
        <p:grpSpPr>
          <a:xfrm>
            <a:off x="552450" y="2224087"/>
            <a:ext cx="8591550" cy="695325"/>
            <a:chOff x="276225" y="2409825"/>
            <a:chExt cx="8591550" cy="695325"/>
          </a:xfrm>
        </p:grpSpPr>
        <p:pic>
          <p:nvPicPr>
            <p:cNvPr id="2" name="Picture 1">
              <a:extLst>
                <a:ext uri="{FF2B5EF4-FFF2-40B4-BE49-F238E27FC236}">
                  <a16:creationId xmlns:a16="http://schemas.microsoft.com/office/drawing/2014/main" id="{C1FE59AA-3B45-4ED5-9A7F-4B07D08DF7C9}"/>
                </a:ext>
              </a:extLst>
            </p:cNvPr>
            <p:cNvPicPr>
              <a:picLocks noChangeAspect="1"/>
            </p:cNvPicPr>
            <p:nvPr/>
          </p:nvPicPr>
          <p:blipFill>
            <a:blip r:embed="rId2"/>
            <a:stretch>
              <a:fillRect/>
            </a:stretch>
          </p:blipFill>
          <p:spPr>
            <a:xfrm>
              <a:off x="457200" y="2733675"/>
              <a:ext cx="8058150" cy="371475"/>
            </a:xfrm>
            <a:prstGeom prst="rect">
              <a:avLst/>
            </a:prstGeom>
          </p:spPr>
        </p:pic>
        <p:pic>
          <p:nvPicPr>
            <p:cNvPr id="3" name="Picture 2">
              <a:extLst>
                <a:ext uri="{FF2B5EF4-FFF2-40B4-BE49-F238E27FC236}">
                  <a16:creationId xmlns:a16="http://schemas.microsoft.com/office/drawing/2014/main" id="{D00E541E-42CE-424B-A0FF-0BA7E81C9AF5}"/>
                </a:ext>
              </a:extLst>
            </p:cNvPr>
            <p:cNvPicPr>
              <a:picLocks noChangeAspect="1"/>
            </p:cNvPicPr>
            <p:nvPr/>
          </p:nvPicPr>
          <p:blipFill>
            <a:blip r:embed="rId3"/>
            <a:stretch>
              <a:fillRect/>
            </a:stretch>
          </p:blipFill>
          <p:spPr>
            <a:xfrm>
              <a:off x="276225" y="2409825"/>
              <a:ext cx="8591550" cy="323850"/>
            </a:xfrm>
            <a:prstGeom prst="rect">
              <a:avLst/>
            </a:prstGeom>
          </p:spPr>
        </p:pic>
      </p:grpSp>
      <p:pic>
        <p:nvPicPr>
          <p:cNvPr id="7" name="Picture 6">
            <a:extLst>
              <a:ext uri="{FF2B5EF4-FFF2-40B4-BE49-F238E27FC236}">
                <a16:creationId xmlns:a16="http://schemas.microsoft.com/office/drawing/2014/main" id="{E618EA21-CC03-4349-863E-8065ECECD9D4}"/>
              </a:ext>
            </a:extLst>
          </p:cNvPr>
          <p:cNvPicPr>
            <a:picLocks noChangeAspect="1"/>
          </p:cNvPicPr>
          <p:nvPr/>
        </p:nvPicPr>
        <p:blipFill>
          <a:blip r:embed="rId4"/>
          <a:stretch>
            <a:fillRect/>
          </a:stretch>
        </p:blipFill>
        <p:spPr>
          <a:xfrm>
            <a:off x="2857500" y="3657874"/>
            <a:ext cx="3810000" cy="714375"/>
          </a:xfrm>
          <a:prstGeom prst="rect">
            <a:avLst/>
          </a:prstGeom>
        </p:spPr>
      </p:pic>
      <p:cxnSp>
        <p:nvCxnSpPr>
          <p:cNvPr id="9" name="Straight Arrow Connector 8">
            <a:extLst>
              <a:ext uri="{FF2B5EF4-FFF2-40B4-BE49-F238E27FC236}">
                <a16:creationId xmlns:a16="http://schemas.microsoft.com/office/drawing/2014/main" id="{B20F4E52-228E-43CD-B6D7-C4E34D44E6EC}"/>
              </a:ext>
            </a:extLst>
          </p:cNvPr>
          <p:cNvCxnSpPr/>
          <p:nvPr/>
        </p:nvCxnSpPr>
        <p:spPr>
          <a:xfrm flipH="1" flipV="1">
            <a:off x="3119718" y="4372249"/>
            <a:ext cx="242047" cy="5045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76A970-40A4-4873-B23D-279A44AC821B}"/>
              </a:ext>
            </a:extLst>
          </p:cNvPr>
          <p:cNvSpPr txBox="1"/>
          <p:nvPr/>
        </p:nvSpPr>
        <p:spPr>
          <a:xfrm>
            <a:off x="3550023" y="4814047"/>
            <a:ext cx="3594847" cy="369332"/>
          </a:xfrm>
          <a:prstGeom prst="rect">
            <a:avLst/>
          </a:prstGeom>
          <a:noFill/>
        </p:spPr>
        <p:txBody>
          <a:bodyPr wrap="square" rtlCol="0">
            <a:spAutoFit/>
          </a:bodyPr>
          <a:lstStyle/>
          <a:p>
            <a:r>
              <a:rPr lang="en-US" dirty="0"/>
              <a:t>10444 not present in output!</a:t>
            </a:r>
          </a:p>
        </p:txBody>
      </p:sp>
    </p:spTree>
    <p:extLst>
      <p:ext uri="{BB962C8B-B14F-4D97-AF65-F5344CB8AC3E}">
        <p14:creationId xmlns:p14="http://schemas.microsoft.com/office/powerpoint/2010/main" val="3532162999"/>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LEFT JOINS (All of Table 1 with an Intersection on Table 2)</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LEFT JOIN keyword returns all records from the left table (table1), and the matched records from the right table (table2). The result is NULL from the right side, if there is no match.</a:t>
            </a: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LEFT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p:txBody>
      </p:sp>
      <p:pic>
        <p:nvPicPr>
          <p:cNvPr id="2050" name="Picture 2" descr="SQL LEFT JOIN">
            <a:extLst>
              <a:ext uri="{FF2B5EF4-FFF2-40B4-BE49-F238E27FC236}">
                <a16:creationId xmlns:a16="http://schemas.microsoft.com/office/drawing/2014/main" id="{82BFBE63-5DD7-417B-9364-6241C86EA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0635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Test Database</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Tables within test database:</a:t>
            </a:r>
          </a:p>
          <a:p>
            <a:pPr marL="171450" indent="-171450" algn="just">
              <a:buFont typeface="Arial" panose="020B0604020202020204" pitchFamily="34" charset="0"/>
              <a:buChar char="•"/>
            </a:pPr>
            <a:r>
              <a:rPr lang="en-US" sz="1200" dirty="0">
                <a:solidFill>
                  <a:srgbClr val="120D1F"/>
                </a:solidFill>
              </a:rPr>
              <a:t>Customers</a:t>
            </a:r>
          </a:p>
          <a:p>
            <a:pPr marL="171450" indent="-171450" algn="just">
              <a:buFont typeface="Arial" panose="020B0604020202020204" pitchFamily="34" charset="0"/>
              <a:buChar char="•"/>
            </a:pPr>
            <a:r>
              <a:rPr lang="en-US" sz="1200" dirty="0">
                <a:solidFill>
                  <a:srgbClr val="120D1F"/>
                </a:solidFill>
              </a:rPr>
              <a:t>Categories</a:t>
            </a:r>
          </a:p>
          <a:p>
            <a:pPr marL="171450" indent="-171450" algn="just">
              <a:buFont typeface="Arial" panose="020B0604020202020204" pitchFamily="34" charset="0"/>
              <a:buChar char="•"/>
            </a:pPr>
            <a:r>
              <a:rPr lang="en-US" sz="1200" dirty="0">
                <a:solidFill>
                  <a:srgbClr val="120D1F"/>
                </a:solidFill>
              </a:rPr>
              <a:t>Employees</a:t>
            </a:r>
          </a:p>
          <a:p>
            <a:pPr marL="171450" indent="-171450" algn="just">
              <a:buFont typeface="Arial" panose="020B0604020202020204" pitchFamily="34" charset="0"/>
              <a:buChar char="•"/>
            </a:pPr>
            <a:r>
              <a:rPr lang="en-US" sz="1200" dirty="0">
                <a:solidFill>
                  <a:srgbClr val="120D1F"/>
                </a:solidFill>
              </a:rPr>
              <a:t>Order Details</a:t>
            </a:r>
          </a:p>
          <a:p>
            <a:pPr marL="171450" indent="-171450" algn="just">
              <a:buFont typeface="Arial" panose="020B0604020202020204" pitchFamily="34" charset="0"/>
              <a:buChar char="•"/>
            </a:pPr>
            <a:r>
              <a:rPr lang="en-US" sz="1200" dirty="0">
                <a:solidFill>
                  <a:srgbClr val="120D1F"/>
                </a:solidFill>
              </a:rPr>
              <a:t>Orders</a:t>
            </a:r>
          </a:p>
          <a:p>
            <a:pPr marL="171450" indent="-171450" algn="just">
              <a:buFont typeface="Arial" panose="020B0604020202020204" pitchFamily="34" charset="0"/>
              <a:buChar char="•"/>
            </a:pPr>
            <a:r>
              <a:rPr lang="en-US" sz="1200" dirty="0">
                <a:solidFill>
                  <a:srgbClr val="120D1F"/>
                </a:solidFill>
              </a:rPr>
              <a:t>Products</a:t>
            </a:r>
          </a:p>
          <a:p>
            <a:pPr marL="171450" indent="-171450" algn="just">
              <a:buFont typeface="Arial" panose="020B0604020202020204" pitchFamily="34" charset="0"/>
              <a:buChar char="•"/>
            </a:pPr>
            <a:r>
              <a:rPr lang="en-US" sz="1200" dirty="0">
                <a:solidFill>
                  <a:srgbClr val="120D1F"/>
                </a:solidFill>
              </a:rPr>
              <a:t>Shippers</a:t>
            </a:r>
          </a:p>
          <a:p>
            <a:pPr marL="171450" indent="-171450" algn="just">
              <a:buFont typeface="Arial" panose="020B0604020202020204" pitchFamily="34" charset="0"/>
              <a:buChar char="•"/>
            </a:pPr>
            <a:r>
              <a:rPr lang="en-US" sz="1200" dirty="0">
                <a:solidFill>
                  <a:srgbClr val="120D1F"/>
                </a:solidFill>
              </a:rPr>
              <a:t>Suppliers</a:t>
            </a: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39244E0E-BC03-45E6-89CA-DA236C8D21DD}"/>
              </a:ext>
            </a:extLst>
          </p:cNvPr>
          <p:cNvPicPr>
            <a:picLocks noChangeAspect="1"/>
          </p:cNvPicPr>
          <p:nvPr/>
        </p:nvPicPr>
        <p:blipFill>
          <a:blip r:embed="rId2"/>
          <a:stretch>
            <a:fillRect/>
          </a:stretch>
        </p:blipFill>
        <p:spPr>
          <a:xfrm>
            <a:off x="3666564" y="763623"/>
            <a:ext cx="4849906" cy="1499609"/>
          </a:xfrm>
          <a:prstGeom prst="rect">
            <a:avLst/>
          </a:prstGeom>
        </p:spPr>
      </p:pic>
      <p:pic>
        <p:nvPicPr>
          <p:cNvPr id="3" name="Picture 2">
            <a:extLst>
              <a:ext uri="{FF2B5EF4-FFF2-40B4-BE49-F238E27FC236}">
                <a16:creationId xmlns:a16="http://schemas.microsoft.com/office/drawing/2014/main" id="{FB7BDDA3-1161-4A0B-ACA1-E2BB6D844C0C}"/>
              </a:ext>
            </a:extLst>
          </p:cNvPr>
          <p:cNvPicPr>
            <a:picLocks noChangeAspect="1"/>
          </p:cNvPicPr>
          <p:nvPr/>
        </p:nvPicPr>
        <p:blipFill>
          <a:blip r:embed="rId3"/>
          <a:stretch>
            <a:fillRect/>
          </a:stretch>
        </p:blipFill>
        <p:spPr>
          <a:xfrm>
            <a:off x="3666563" y="2571750"/>
            <a:ext cx="4849905" cy="1531811"/>
          </a:xfrm>
          <a:prstGeom prst="rect">
            <a:avLst/>
          </a:prstGeom>
        </p:spPr>
      </p:pic>
    </p:spTree>
    <p:extLst>
      <p:ext uri="{BB962C8B-B14F-4D97-AF65-F5344CB8AC3E}">
        <p14:creationId xmlns:p14="http://schemas.microsoft.com/office/powerpoint/2010/main" val="4029830241"/>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LEFT JOINS (All of Table 1 with an Intersection on Table 2)</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LEFT JOIN keyword returns all records from the left table (table1), and the matched records from the right table (table2). The result is NULL from the right side, if there is no match.</a:t>
            </a:r>
          </a:p>
          <a:p>
            <a:pPr algn="just"/>
            <a:endParaRPr lang="en-US" sz="1200" dirty="0">
              <a:solidFill>
                <a:srgbClr val="120D1F"/>
              </a:solidFill>
            </a:endParaRPr>
          </a:p>
          <a:p>
            <a:pPr lvl="0">
              <a:spcBef>
                <a:spcPts val="0"/>
              </a:spcBef>
            </a:pPr>
            <a:r>
              <a:rPr lang="en-US" sz="1200" dirty="0">
                <a:solidFill>
                  <a:srgbClr val="0000CD"/>
                </a:solidFill>
                <a:latin typeface="Consolas" panose="020B0609020204030204" pitchFamily="49" charset="0"/>
                <a:ea typeface="+mn-ea"/>
                <a:cs typeface="+mn-cs"/>
              </a:rPr>
              <a:t>SELECT</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Orders.OrderID</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Customers.CustomerName</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FROM</a:t>
            </a:r>
            <a:r>
              <a:rPr lang="en-US" sz="1200" dirty="0">
                <a:solidFill>
                  <a:srgbClr val="000000"/>
                </a:solidFill>
                <a:latin typeface="Consolas" panose="020B0609020204030204" pitchFamily="49" charset="0"/>
                <a:ea typeface="+mn-ea"/>
                <a:cs typeface="+mn-cs"/>
              </a:rPr>
              <a:t> Orders</a:t>
            </a:r>
            <a:br>
              <a:rPr lang="en-US" sz="1200" dirty="0">
                <a:solidFill>
                  <a:prstClr val="black"/>
                </a:solidFill>
                <a:latin typeface="Calibri"/>
                <a:ea typeface="+mn-ea"/>
                <a:cs typeface="+mn-cs"/>
              </a:rPr>
            </a:br>
            <a:r>
              <a:rPr lang="en-US" sz="1200" dirty="0">
                <a:solidFill>
                  <a:srgbClr val="0000CD"/>
                </a:solidFill>
                <a:latin typeface="Consolas" panose="020B0609020204030204" pitchFamily="49" charset="0"/>
                <a:ea typeface="+mn-ea"/>
                <a:cs typeface="+mn-cs"/>
              </a:rPr>
              <a:t>LEFT</a:t>
            </a:r>
            <a:r>
              <a:rPr lang="en-US" sz="1200" dirty="0">
                <a:solidFill>
                  <a:srgbClr val="000000"/>
                </a:solidFill>
                <a:latin typeface="Consolas" panose="020B0609020204030204" pitchFamily="49" charset="0"/>
                <a:ea typeface="+mn-ea"/>
                <a:cs typeface="+mn-cs"/>
              </a:rPr>
              <a:t> </a:t>
            </a:r>
            <a:r>
              <a:rPr lang="en-US" sz="1200" dirty="0">
                <a:solidFill>
                  <a:srgbClr val="0000CD"/>
                </a:solidFill>
                <a:latin typeface="Consolas" panose="020B0609020204030204" pitchFamily="49" charset="0"/>
                <a:ea typeface="+mn-ea"/>
                <a:cs typeface="+mn-cs"/>
              </a:rPr>
              <a:t>JOIN</a:t>
            </a:r>
            <a:r>
              <a:rPr lang="en-US" sz="1200" dirty="0">
                <a:solidFill>
                  <a:srgbClr val="000000"/>
                </a:solidFill>
                <a:latin typeface="Consolas" panose="020B0609020204030204" pitchFamily="49" charset="0"/>
                <a:ea typeface="+mn-ea"/>
                <a:cs typeface="+mn-cs"/>
              </a:rPr>
              <a:t> Customers </a:t>
            </a:r>
            <a:r>
              <a:rPr lang="en-US" sz="1200" dirty="0">
                <a:solidFill>
                  <a:srgbClr val="0000CD"/>
                </a:solidFill>
                <a:latin typeface="Consolas" panose="020B0609020204030204" pitchFamily="49" charset="0"/>
                <a:ea typeface="+mn-ea"/>
                <a:cs typeface="+mn-cs"/>
              </a:rPr>
              <a:t>ON</a:t>
            </a:r>
            <a:r>
              <a:rPr lang="en-US" sz="1200" dirty="0">
                <a:solidFill>
                  <a:srgbClr val="000000"/>
                </a:solidFill>
                <a:latin typeface="Consolas" panose="020B0609020204030204" pitchFamily="49" charset="0"/>
                <a:ea typeface="+mn-ea"/>
                <a:cs typeface="+mn-cs"/>
              </a:rPr>
              <a:t> </a:t>
            </a:r>
            <a:r>
              <a:rPr lang="en-US" sz="1200" dirty="0" err="1">
                <a:solidFill>
                  <a:srgbClr val="000000"/>
                </a:solidFill>
                <a:latin typeface="Consolas" panose="020B0609020204030204" pitchFamily="49" charset="0"/>
                <a:ea typeface="+mn-ea"/>
                <a:cs typeface="+mn-cs"/>
              </a:rPr>
              <a:t>Orders.CustomerID</a:t>
            </a:r>
            <a:r>
              <a:rPr lang="en-US" sz="1200" dirty="0">
                <a:solidFill>
                  <a:srgbClr val="000000"/>
                </a:solidFill>
                <a:latin typeface="Consolas" panose="020B0609020204030204" pitchFamily="49" charset="0"/>
                <a:ea typeface="+mn-ea"/>
                <a:cs typeface="+mn-cs"/>
              </a:rPr>
              <a:t> = </a:t>
            </a:r>
            <a:r>
              <a:rPr lang="en-US" sz="1200" dirty="0" err="1">
                <a:solidFill>
                  <a:srgbClr val="000000"/>
                </a:solidFill>
                <a:latin typeface="Consolas" panose="020B0609020204030204" pitchFamily="49" charset="0"/>
                <a:ea typeface="+mn-ea"/>
                <a:cs typeface="+mn-cs"/>
              </a:rPr>
              <a:t>Customers.CustomerID</a:t>
            </a:r>
            <a:r>
              <a:rPr lang="en-US" sz="1200" dirty="0">
                <a:solidFill>
                  <a:srgbClr val="000000"/>
                </a:solidFill>
                <a:latin typeface="Consolas" panose="020B0609020204030204" pitchFamily="49" charset="0"/>
                <a:ea typeface="+mn-ea"/>
                <a:cs typeface="+mn-cs"/>
              </a:rPr>
              <a:t>;</a:t>
            </a:r>
            <a:endParaRPr lang="en-US" sz="1200" dirty="0">
              <a:solidFill>
                <a:srgbClr val="120D1F"/>
              </a:solidFill>
              <a:latin typeface="Calibri"/>
              <a:ea typeface="+mn-ea"/>
              <a:cs typeface="+mn-cs"/>
            </a:endParaRPr>
          </a:p>
          <a:p>
            <a:endParaRPr lang="en-US" sz="1200" dirty="0">
              <a:solidFill>
                <a:srgbClr val="FFB819"/>
              </a:solidFill>
            </a:endParaRPr>
          </a:p>
        </p:txBody>
      </p:sp>
      <p:pic>
        <p:nvPicPr>
          <p:cNvPr id="2050" name="Picture 2" descr="SQL LEFT JOIN">
            <a:extLst>
              <a:ext uri="{FF2B5EF4-FFF2-40B4-BE49-F238E27FC236}">
                <a16:creationId xmlns:a16="http://schemas.microsoft.com/office/drawing/2014/main" id="{82BFBE63-5DD7-417B-9364-6241C86EA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EBEE542-1A4B-4EC7-9E53-42D3473F0359}"/>
              </a:ext>
            </a:extLst>
          </p:cNvPr>
          <p:cNvPicPr>
            <a:picLocks noChangeAspect="1"/>
          </p:cNvPicPr>
          <p:nvPr/>
        </p:nvPicPr>
        <p:blipFill>
          <a:blip r:embed="rId3"/>
          <a:stretch>
            <a:fillRect/>
          </a:stretch>
        </p:blipFill>
        <p:spPr>
          <a:xfrm>
            <a:off x="635654" y="2509416"/>
            <a:ext cx="3095110" cy="987519"/>
          </a:xfrm>
          <a:prstGeom prst="rect">
            <a:avLst/>
          </a:prstGeom>
        </p:spPr>
      </p:pic>
      <p:pic>
        <p:nvPicPr>
          <p:cNvPr id="3" name="Picture 2">
            <a:extLst>
              <a:ext uri="{FF2B5EF4-FFF2-40B4-BE49-F238E27FC236}">
                <a16:creationId xmlns:a16="http://schemas.microsoft.com/office/drawing/2014/main" id="{81BB2C9B-BD15-4668-906B-022035F832C0}"/>
              </a:ext>
            </a:extLst>
          </p:cNvPr>
          <p:cNvPicPr>
            <a:picLocks noChangeAspect="1"/>
          </p:cNvPicPr>
          <p:nvPr/>
        </p:nvPicPr>
        <p:blipFill>
          <a:blip r:embed="rId4"/>
          <a:stretch>
            <a:fillRect/>
          </a:stretch>
        </p:blipFill>
        <p:spPr>
          <a:xfrm>
            <a:off x="4571999" y="2923684"/>
            <a:ext cx="3000375" cy="390525"/>
          </a:xfrm>
          <a:prstGeom prst="rect">
            <a:avLst/>
          </a:prstGeom>
        </p:spPr>
      </p:pic>
    </p:spTree>
    <p:extLst>
      <p:ext uri="{BB962C8B-B14F-4D97-AF65-F5344CB8AC3E}">
        <p14:creationId xmlns:p14="http://schemas.microsoft.com/office/powerpoint/2010/main" val="118242050"/>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RIGHT JOIN keyword returns all records from the right table (table2), and the matched records from the left table (table1). The result is NULL from the left side, when there is no match.</a:t>
            </a: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RIGHT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hlinkClick r:id="rId2"/>
              </a:rPr>
              <a:t>https://www.w3schools.com/sql/trysql.asp?filename=trysql_select_join_right&amp;ss=-1</a:t>
            </a:r>
            <a:endParaRPr lang="en-US" sz="1200" dirty="0">
              <a:solidFill>
                <a:srgbClr val="120D1F"/>
              </a:solidFill>
            </a:endParaRPr>
          </a:p>
        </p:txBody>
      </p:sp>
      <p:pic>
        <p:nvPicPr>
          <p:cNvPr id="7170" name="Picture 2" descr="SQL RIGHT JOIN">
            <a:extLst>
              <a:ext uri="{FF2B5EF4-FFF2-40B4-BE49-F238E27FC236}">
                <a16:creationId xmlns:a16="http://schemas.microsoft.com/office/drawing/2014/main" id="{991947B5-6E5E-4A18-8E91-41F615D89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3396776"/>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00570"/>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3399298"/>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RIGHT JOIN keyword returns all records from the right table (table2), and the matched records from the left table (table1). The result is NULL from the left side, when there is no match.</a:t>
            </a: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RIGHT</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r>
              <a:rPr lang="en-US" sz="1200" dirty="0">
                <a:solidFill>
                  <a:srgbClr val="000000"/>
                </a:solidFill>
                <a:latin typeface="Consolas" panose="020B0609020204030204" pitchFamily="49" charset="0"/>
              </a:rPr>
              <a:t>;</a:t>
            </a:r>
            <a:endParaRPr lang="en-US" sz="1200" dirty="0">
              <a:solidFill>
                <a:srgbClr val="FFB819"/>
              </a:solidFill>
            </a:endParaRPr>
          </a:p>
          <a:p>
            <a:endParaRPr lang="en-US" sz="1200" dirty="0">
              <a:solidFill>
                <a:srgbClr val="FFB819"/>
              </a:solidFill>
            </a:endParaRPr>
          </a:p>
          <a:p>
            <a:r>
              <a:rPr lang="en-US" sz="1200" dirty="0">
                <a:hlinkClick r:id="rId3"/>
              </a:rPr>
              <a:t>https://www.w3schools.com/sql/trysql.asp?filename=trysql_select_join_right&amp;ss=-1</a:t>
            </a:r>
            <a:endParaRPr lang="en-US" sz="1200" dirty="0"/>
          </a:p>
          <a:p>
            <a:endParaRPr lang="en-US" sz="1200" dirty="0"/>
          </a:p>
          <a:p>
            <a:r>
              <a:rPr lang="en-US" sz="1200" b="1" u="sng" dirty="0">
                <a:solidFill>
                  <a:srgbClr val="120D1F"/>
                </a:solidFill>
              </a:rPr>
              <a:t>Question:</a:t>
            </a:r>
          </a:p>
          <a:p>
            <a:r>
              <a:rPr lang="en-US" sz="1200" dirty="0">
                <a:solidFill>
                  <a:srgbClr val="120D1F"/>
                </a:solidFill>
              </a:rPr>
              <a:t>Determine a SQL Statement that will provide the order ID and employee  name of every order fulfilled. Make sure that all employees (even those who have never fulfilled an order) are provided on the statement.</a:t>
            </a:r>
          </a:p>
        </p:txBody>
      </p:sp>
    </p:spTree>
    <p:extLst>
      <p:ext uri="{BB962C8B-B14F-4D97-AF65-F5344CB8AC3E}">
        <p14:creationId xmlns:p14="http://schemas.microsoft.com/office/powerpoint/2010/main" val="2458533040"/>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RIGHT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endParaRPr lang="en-US" sz="1200" dirty="0">
              <a:solidFill>
                <a:srgbClr val="FFB819"/>
              </a:solidFill>
            </a:endParaRPr>
          </a:p>
          <a:p>
            <a:r>
              <a:rPr lang="en-US" sz="1200" dirty="0">
                <a:solidFill>
                  <a:srgbClr val="0000CD"/>
                </a:solidFill>
                <a:latin typeface="Consolas" panose="020B0609020204030204" pitchFamily="49" charset="0"/>
              </a:rPr>
              <a:t>SELECT</a:t>
            </a:r>
            <a:r>
              <a:rPr lang="en-US" sz="1200" dirty="0">
                <a:solidFill>
                  <a:srgbClr val="FFB819"/>
                </a:solidFill>
              </a:rPr>
              <a:t> </a:t>
            </a:r>
            <a:r>
              <a:rPr lang="en-US" sz="1200" dirty="0" err="1">
                <a:solidFill>
                  <a:srgbClr val="000000"/>
                </a:solidFill>
                <a:latin typeface="Consolas" panose="020B0609020204030204" pitchFamily="49" charset="0"/>
              </a:rPr>
              <a:t>Orders.OrderID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Employees.FirstName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Employees.LastName</a:t>
            </a:r>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FROM</a:t>
            </a:r>
            <a:r>
              <a:rPr lang="en-US" sz="1200" dirty="0">
                <a:solidFill>
                  <a:srgbClr val="FFB819"/>
                </a:solidFill>
              </a:rPr>
              <a:t> </a:t>
            </a:r>
            <a:r>
              <a:rPr lang="en-US" sz="1200" dirty="0">
                <a:solidFill>
                  <a:srgbClr val="000000"/>
                </a:solidFill>
                <a:latin typeface="Consolas" panose="020B0609020204030204" pitchFamily="49" charset="0"/>
              </a:rPr>
              <a:t>Orders</a:t>
            </a:r>
          </a:p>
          <a:p>
            <a:r>
              <a:rPr lang="en-US" sz="1200" dirty="0">
                <a:solidFill>
                  <a:srgbClr val="0000CD"/>
                </a:solidFill>
                <a:latin typeface="Consolas" panose="020B0609020204030204" pitchFamily="49" charset="0"/>
              </a:rPr>
              <a:t>RIGHT JOIN </a:t>
            </a:r>
            <a:r>
              <a:rPr lang="en-US" sz="1200" dirty="0">
                <a:solidFill>
                  <a:srgbClr val="000000"/>
                </a:solidFill>
                <a:latin typeface="Consolas" panose="020B0609020204030204" pitchFamily="49" charset="0"/>
              </a:rPr>
              <a:t>Employees</a:t>
            </a:r>
          </a:p>
          <a:p>
            <a:r>
              <a:rPr lang="en-US" sz="1200" dirty="0">
                <a:solidFill>
                  <a:srgbClr val="0000CD"/>
                </a:solidFill>
                <a:latin typeface="Consolas" panose="020B0609020204030204" pitchFamily="49" charset="0"/>
              </a:rPr>
              <a:t>ON</a:t>
            </a:r>
            <a:r>
              <a:rPr lang="en-US" sz="1200" dirty="0">
                <a:solidFill>
                  <a:srgbClr val="FFB819"/>
                </a:solidFill>
              </a:rPr>
              <a:t> </a:t>
            </a:r>
            <a:r>
              <a:rPr lang="en-US" sz="1200" dirty="0" err="1">
                <a:solidFill>
                  <a:srgbClr val="000000"/>
                </a:solidFill>
                <a:latin typeface="Consolas" panose="020B0609020204030204" pitchFamily="49" charset="0"/>
              </a:rPr>
              <a:t>Orders.EmployeeID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Employees.EmployeeID</a:t>
            </a:r>
            <a:endParaRPr lang="en-US" sz="1200" dirty="0">
              <a:solidFill>
                <a:srgbClr val="000000"/>
              </a:solidFill>
              <a:latin typeface="Consolas" panose="020B0609020204030204" pitchFamily="49" charset="0"/>
            </a:endParaRPr>
          </a:p>
        </p:txBody>
      </p:sp>
      <p:pic>
        <p:nvPicPr>
          <p:cNvPr id="2" name="Picture 1">
            <a:extLst>
              <a:ext uri="{FF2B5EF4-FFF2-40B4-BE49-F238E27FC236}">
                <a16:creationId xmlns:a16="http://schemas.microsoft.com/office/drawing/2014/main" id="{1B520B9C-28ED-4645-9C6E-6C2D97C46DCC}"/>
              </a:ext>
            </a:extLst>
          </p:cNvPr>
          <p:cNvPicPr>
            <a:picLocks noChangeAspect="1"/>
          </p:cNvPicPr>
          <p:nvPr/>
        </p:nvPicPr>
        <p:blipFill>
          <a:blip r:embed="rId2"/>
          <a:stretch>
            <a:fillRect/>
          </a:stretch>
        </p:blipFill>
        <p:spPr>
          <a:xfrm>
            <a:off x="1653148" y="3332068"/>
            <a:ext cx="5545511" cy="511444"/>
          </a:xfrm>
          <a:prstGeom prst="rect">
            <a:avLst/>
          </a:prstGeom>
        </p:spPr>
      </p:pic>
      <p:pic>
        <p:nvPicPr>
          <p:cNvPr id="3" name="Picture 2">
            <a:extLst>
              <a:ext uri="{FF2B5EF4-FFF2-40B4-BE49-F238E27FC236}">
                <a16:creationId xmlns:a16="http://schemas.microsoft.com/office/drawing/2014/main" id="{8941421C-2FAB-4E8E-B880-8CDF00D5B136}"/>
              </a:ext>
            </a:extLst>
          </p:cNvPr>
          <p:cNvPicPr>
            <a:picLocks noChangeAspect="1"/>
          </p:cNvPicPr>
          <p:nvPr/>
        </p:nvPicPr>
        <p:blipFill>
          <a:blip r:embed="rId3"/>
          <a:stretch>
            <a:fillRect/>
          </a:stretch>
        </p:blipFill>
        <p:spPr>
          <a:xfrm>
            <a:off x="1653148" y="2164856"/>
            <a:ext cx="5837704" cy="1166092"/>
          </a:xfrm>
          <a:prstGeom prst="rect">
            <a:avLst/>
          </a:prstGeom>
        </p:spPr>
      </p:pic>
    </p:spTree>
    <p:extLst>
      <p:ext uri="{BB962C8B-B14F-4D97-AF65-F5344CB8AC3E}">
        <p14:creationId xmlns:p14="http://schemas.microsoft.com/office/powerpoint/2010/main" val="3178377871"/>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FULL JOIN</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FULL OUTER JOIN keyword returns all records when there is a match in left (table1) or right (table2) table records.</a:t>
            </a:r>
          </a:p>
          <a:p>
            <a:pPr marL="171450" indent="-171450" algn="just">
              <a:buFont typeface="Arial" panose="020B0604020202020204" pitchFamily="34" charset="0"/>
              <a:buChar char="•"/>
            </a:pPr>
            <a:r>
              <a:rPr lang="en-US" sz="1200" dirty="0">
                <a:solidFill>
                  <a:srgbClr val="120D1F"/>
                </a:solidFill>
              </a:rPr>
              <a:t>Note: FULL OUTER JOIN can potentially return very large result-sets!</a:t>
            </a:r>
          </a:p>
          <a:p>
            <a:pPr marL="171450" indent="-171450" algn="just">
              <a:buFont typeface="Arial" panose="020B0604020202020204" pitchFamily="34" charset="0"/>
              <a:buChar char="•"/>
            </a:pPr>
            <a:r>
              <a:rPr lang="en-US" sz="1200" dirty="0">
                <a:solidFill>
                  <a:srgbClr val="120D1F"/>
                </a:solidFill>
              </a:rPr>
              <a:t>Tip: FULL OUTER JOIN and FULL JOIN are the same.</a:t>
            </a:r>
            <a:r>
              <a:rPr lang="en-US" sz="1200" dirty="0">
                <a:solidFill>
                  <a:srgbClr val="0000CD"/>
                </a:solidFill>
                <a:latin typeface="Consolas" panose="020B0609020204030204" pitchFamily="49" charset="0"/>
              </a:rPr>
              <a:t> </a:t>
            </a:r>
          </a:p>
          <a:p>
            <a:pPr algn="just"/>
            <a:endParaRPr lang="en-US" sz="1200" dirty="0">
              <a:solidFill>
                <a:srgbClr val="0000CD"/>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column_name</a:t>
            </a:r>
            <a:r>
              <a:rPr lang="en-US" sz="1200" i="1" dirty="0">
                <a:solidFill>
                  <a:srgbClr val="000000"/>
                </a:solidFill>
                <a:latin typeface="Consolas" panose="020B0609020204030204" pitchFamily="49" charset="0"/>
              </a:rPr>
              <a:t>(s)</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a:t>
            </a:r>
            <a:br>
              <a:rPr lang="en-US" sz="1200" dirty="0"/>
            </a:br>
            <a:r>
              <a:rPr lang="en-US" sz="1200" dirty="0">
                <a:solidFill>
                  <a:srgbClr val="0000CD"/>
                </a:solidFill>
                <a:latin typeface="Consolas" panose="020B0609020204030204" pitchFamily="49" charset="0"/>
              </a:rPr>
              <a:t>FULL</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OUTER</a:t>
            </a: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JOIN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table2</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ON</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table1.column_name </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table2.column_name</a:t>
            </a:r>
            <a:br>
              <a:rPr lang="en-US" sz="1200" i="1" dirty="0">
                <a:solidFill>
                  <a:srgbClr val="000000"/>
                </a:solidFill>
                <a:latin typeface="Consolas" panose="020B0609020204030204" pitchFamily="49" charset="0"/>
              </a:rPr>
            </a:br>
            <a:r>
              <a:rPr lang="en-US" sz="1200" dirty="0">
                <a:solidFill>
                  <a:srgbClr val="0000CD"/>
                </a:solidFill>
                <a:latin typeface="Consolas" panose="020B0609020204030204" pitchFamily="49" charset="0"/>
              </a:rPr>
              <a:t>WHERE</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condition</a:t>
            </a:r>
            <a:r>
              <a:rPr lang="en-US" sz="1200" dirty="0">
                <a:solidFill>
                  <a:srgbClr val="000000"/>
                </a:solidFill>
                <a:latin typeface="Consolas" panose="020B0609020204030204" pitchFamily="49" charset="0"/>
              </a:rPr>
              <a:t>;</a:t>
            </a:r>
            <a:endParaRPr lang="en-US" sz="1200" dirty="0">
              <a:solidFill>
                <a:srgbClr val="120D1F"/>
              </a:solidFill>
            </a:endParaRPr>
          </a:p>
          <a:p>
            <a:pPr algn="just"/>
            <a:endParaRPr lang="en-US" sz="1200" dirty="0">
              <a:solidFill>
                <a:srgbClr val="120D1F"/>
              </a:solidFill>
            </a:endParaRPr>
          </a:p>
          <a:p>
            <a:endParaRPr lang="en-US" sz="1200" dirty="0">
              <a:solidFill>
                <a:srgbClr val="120D1F"/>
              </a:solidFill>
            </a:endParaRPr>
          </a:p>
        </p:txBody>
      </p:sp>
      <p:pic>
        <p:nvPicPr>
          <p:cNvPr id="9218" name="Picture 2" descr="SQL FULL OUTER JOIN">
            <a:extLst>
              <a:ext uri="{FF2B5EF4-FFF2-40B4-BE49-F238E27FC236}">
                <a16:creationId xmlns:a16="http://schemas.microsoft.com/office/drawing/2014/main" id="{6E2191CB-2CAA-4F8A-A03E-951C57FD4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674129"/>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56850"/>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Some other Interesting Functions to Investigate</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endParaRPr lang="en-US" sz="1200" dirty="0">
              <a:solidFill>
                <a:srgbClr val="FFB819"/>
              </a:solidFill>
            </a:endParaRPr>
          </a:p>
          <a:p>
            <a:pPr algn="l"/>
            <a:r>
              <a:rPr lang="en-US" sz="1200" dirty="0">
                <a:solidFill>
                  <a:srgbClr val="120D1F"/>
                </a:solidFill>
              </a:rPr>
              <a:t>What we have discussed is just some of the functions available to SQL. Some other interesting functions/concepts include:</a:t>
            </a:r>
          </a:p>
          <a:p>
            <a:pPr marL="171450" indent="-171450" algn="l">
              <a:buFont typeface="Arial" panose="020B0604020202020204" pitchFamily="34" charset="0"/>
              <a:buChar char="•"/>
            </a:pPr>
            <a:r>
              <a:rPr lang="en-US" sz="1200" dirty="0">
                <a:solidFill>
                  <a:srgbClr val="120D1F"/>
                </a:solidFill>
              </a:rPr>
              <a:t>Case Statements</a:t>
            </a:r>
          </a:p>
          <a:p>
            <a:pPr marL="171450" indent="-171450" algn="l">
              <a:buFont typeface="Arial" panose="020B0604020202020204" pitchFamily="34" charset="0"/>
              <a:buChar char="•"/>
            </a:pPr>
            <a:r>
              <a:rPr lang="en-US" sz="1200" dirty="0">
                <a:solidFill>
                  <a:srgbClr val="120D1F"/>
                </a:solidFill>
              </a:rPr>
              <a:t>Null Functions</a:t>
            </a:r>
          </a:p>
          <a:p>
            <a:pPr marL="171450" indent="-171450" algn="l">
              <a:buFont typeface="Arial" panose="020B0604020202020204" pitchFamily="34" charset="0"/>
              <a:buChar char="•"/>
            </a:pPr>
            <a:r>
              <a:rPr lang="en-US" sz="1200" dirty="0">
                <a:solidFill>
                  <a:srgbClr val="120D1F"/>
                </a:solidFill>
              </a:rPr>
              <a:t>Aggregate functions with conditional criteria (HAVING function)</a:t>
            </a:r>
          </a:p>
          <a:p>
            <a:pPr marL="171450" indent="-171450" algn="l">
              <a:buFont typeface="Arial" panose="020B0604020202020204" pitchFamily="34" charset="0"/>
              <a:buChar char="•"/>
            </a:pPr>
            <a:r>
              <a:rPr lang="en-US" sz="1200" dirty="0">
                <a:solidFill>
                  <a:srgbClr val="120D1F"/>
                </a:solidFill>
              </a:rPr>
              <a:t>SQL Views</a:t>
            </a:r>
          </a:p>
          <a:p>
            <a:pPr marL="171450" indent="-171450" algn="l">
              <a:buFont typeface="Arial" panose="020B0604020202020204" pitchFamily="34" charset="0"/>
              <a:buChar char="•"/>
            </a:pPr>
            <a:r>
              <a:rPr lang="en-US" sz="1200" dirty="0">
                <a:solidFill>
                  <a:srgbClr val="120D1F"/>
                </a:solidFill>
              </a:rPr>
              <a:t>SQL Injection</a:t>
            </a:r>
          </a:p>
          <a:p>
            <a:pPr marL="171450" indent="-171450" algn="l">
              <a:buFont typeface="Arial" panose="020B0604020202020204" pitchFamily="34" charset="0"/>
              <a:buChar char="•"/>
            </a:pPr>
            <a:r>
              <a:rPr lang="en-US" sz="1200" dirty="0">
                <a:solidFill>
                  <a:srgbClr val="120D1F"/>
                </a:solidFill>
              </a:rPr>
              <a:t>Different SQL Dialects (Oracle, SQL Server, NoSQL)</a:t>
            </a:r>
          </a:p>
        </p:txBody>
      </p:sp>
    </p:spTree>
    <p:extLst>
      <p:ext uri="{BB962C8B-B14F-4D97-AF65-F5344CB8AC3E}">
        <p14:creationId xmlns:p14="http://schemas.microsoft.com/office/powerpoint/2010/main" val="2056914097"/>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4B7C1DD-857C-4D03-AAB3-C5C95BD51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2" y="240882"/>
            <a:ext cx="5625623" cy="4422557"/>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p:cNvSpPr txBox="1">
            <a:spLocks/>
          </p:cNvSpPr>
          <p:nvPr/>
        </p:nvSpPr>
        <p:spPr>
          <a:xfrm>
            <a:off x="616137" y="480197"/>
            <a:ext cx="5034855" cy="10087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defTabSz="914400">
              <a:lnSpc>
                <a:spcPct val="90000"/>
              </a:lnSpc>
              <a:spcAft>
                <a:spcPts val="600"/>
              </a:spcAft>
            </a:pPr>
            <a:r>
              <a:rPr lang="en-US" sz="3000" dirty="0">
                <a:solidFill>
                  <a:schemeClr val="tx1"/>
                </a:solidFill>
                <a:latin typeface="+mj-lt"/>
                <a:cs typeface="+mj-cs"/>
              </a:rPr>
              <a:t>Further Resources to Practice your SQL</a:t>
            </a:r>
          </a:p>
        </p:txBody>
      </p:sp>
      <p:pic>
        <p:nvPicPr>
          <p:cNvPr id="3" name="Picture 2">
            <a:extLst>
              <a:ext uri="{FF2B5EF4-FFF2-40B4-BE49-F238E27FC236}">
                <a16:creationId xmlns:a16="http://schemas.microsoft.com/office/drawing/2014/main" id="{6B9D39E4-5626-464B-8A37-C4AAE00C51C2}"/>
              </a:ext>
            </a:extLst>
          </p:cNvPr>
          <p:cNvPicPr>
            <a:picLocks noChangeAspect="1"/>
          </p:cNvPicPr>
          <p:nvPr/>
        </p:nvPicPr>
        <p:blipFill>
          <a:blip r:embed="rId2"/>
          <a:stretch>
            <a:fillRect/>
          </a:stretch>
        </p:blipFill>
        <p:spPr>
          <a:xfrm>
            <a:off x="6104907" y="2107359"/>
            <a:ext cx="2814068" cy="928781"/>
          </a:xfrm>
          <a:prstGeom prst="rect">
            <a:avLst/>
          </a:prstGeom>
        </p:spPr>
      </p:pic>
      <p:sp>
        <p:nvSpPr>
          <p:cNvPr id="6" name="Title Placeholder 1"/>
          <p:cNvSpPr txBox="1">
            <a:spLocks/>
          </p:cNvSpPr>
          <p:nvPr/>
        </p:nvSpPr>
        <p:spPr>
          <a:xfrm>
            <a:off x="616135" y="1591321"/>
            <a:ext cx="5042359" cy="2720188"/>
          </a:xfrm>
          <a:prstGeom prst="rect">
            <a:avLst/>
          </a:prstGeom>
        </p:spPr>
        <p:txBody>
          <a:bodyPr vert="horz" lIns="91440" tIns="45720" rIns="91440" bIns="45720" rtlCol="0">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228600" algn="l" defTabSz="914400">
              <a:lnSpc>
                <a:spcPct val="90000"/>
              </a:lnSpc>
              <a:spcAft>
                <a:spcPts val="600"/>
              </a:spcAft>
              <a:buFont typeface="Arial" panose="020B0604020202020204" pitchFamily="34" charset="0"/>
              <a:buChar char="•"/>
            </a:pPr>
            <a:r>
              <a:rPr lang="en-US" sz="1800" dirty="0">
                <a:solidFill>
                  <a:schemeClr val="tx1"/>
                </a:solidFill>
                <a:latin typeface="+mn-lt"/>
                <a:ea typeface="+mn-ea"/>
                <a:cs typeface="+mn-cs"/>
              </a:rPr>
              <a:t>W3Schools</a:t>
            </a:r>
          </a:p>
          <a:p>
            <a:pPr marL="171450" indent="-228600" algn="l" defTabSz="914400">
              <a:lnSpc>
                <a:spcPct val="90000"/>
              </a:lnSpc>
              <a:spcAft>
                <a:spcPts val="600"/>
              </a:spcAft>
              <a:buFont typeface="Arial" panose="020B0604020202020204" pitchFamily="34" charset="0"/>
              <a:buChar char="•"/>
            </a:pPr>
            <a:r>
              <a:rPr lang="en-US" sz="1800" dirty="0" err="1">
                <a:solidFill>
                  <a:schemeClr val="tx1"/>
                </a:solidFill>
                <a:latin typeface="+mn-lt"/>
                <a:ea typeface="+mn-ea"/>
                <a:cs typeface="+mn-cs"/>
              </a:rPr>
              <a:t>HackerRank</a:t>
            </a:r>
            <a:endParaRPr lang="en-US" sz="1800" dirty="0">
              <a:solidFill>
                <a:schemeClr val="tx1"/>
              </a:solidFill>
              <a:latin typeface="+mn-lt"/>
              <a:ea typeface="+mn-ea"/>
              <a:cs typeface="+mn-cs"/>
            </a:endParaRPr>
          </a:p>
          <a:p>
            <a:pPr marL="171450" indent="-228600" algn="l" defTabSz="914400">
              <a:lnSpc>
                <a:spcPct val="90000"/>
              </a:lnSpc>
              <a:spcAft>
                <a:spcPts val="600"/>
              </a:spcAft>
              <a:buFont typeface="Arial" panose="020B0604020202020204" pitchFamily="34" charset="0"/>
              <a:buChar char="•"/>
            </a:pPr>
            <a:r>
              <a:rPr lang="en-US" sz="1800" dirty="0" err="1">
                <a:solidFill>
                  <a:schemeClr val="tx1"/>
                </a:solidFill>
                <a:latin typeface="+mn-lt"/>
                <a:ea typeface="+mn-ea"/>
                <a:cs typeface="+mn-cs"/>
              </a:rPr>
              <a:t>Leetcode</a:t>
            </a:r>
            <a:endParaRPr lang="en-US" sz="1800" dirty="0">
              <a:solidFill>
                <a:schemeClr val="tx1"/>
              </a:solidFill>
              <a:latin typeface="+mn-lt"/>
              <a:ea typeface="+mn-ea"/>
              <a:cs typeface="+mn-cs"/>
            </a:endParaRPr>
          </a:p>
          <a:p>
            <a:pPr marL="171450" indent="-228600" algn="l" defTabSz="914400">
              <a:lnSpc>
                <a:spcPct val="90000"/>
              </a:lnSpc>
              <a:spcAft>
                <a:spcPts val="600"/>
              </a:spcAft>
              <a:buFont typeface="Arial" panose="020B0604020202020204" pitchFamily="34" charset="0"/>
              <a:buChar char="•"/>
            </a:pPr>
            <a:endParaRPr lang="en-US" sz="1800" dirty="0">
              <a:solidFill>
                <a:schemeClr val="tx1"/>
              </a:solidFill>
              <a:latin typeface="+mn-lt"/>
              <a:ea typeface="+mn-ea"/>
              <a:cs typeface="+mn-cs"/>
            </a:endParaRPr>
          </a:p>
        </p:txBody>
      </p:sp>
      <p:pic>
        <p:nvPicPr>
          <p:cNvPr id="2" name="Picture 1">
            <a:extLst>
              <a:ext uri="{FF2B5EF4-FFF2-40B4-BE49-F238E27FC236}">
                <a16:creationId xmlns:a16="http://schemas.microsoft.com/office/drawing/2014/main" id="{68AB598D-CF1F-4159-84BB-00B7672C1365}"/>
              </a:ext>
            </a:extLst>
          </p:cNvPr>
          <p:cNvPicPr>
            <a:picLocks noChangeAspect="1"/>
          </p:cNvPicPr>
          <p:nvPr/>
        </p:nvPicPr>
        <p:blipFill>
          <a:blip r:embed="rId3"/>
          <a:stretch>
            <a:fillRect/>
          </a:stretch>
        </p:blipFill>
        <p:spPr>
          <a:xfrm>
            <a:off x="6241760" y="728148"/>
            <a:ext cx="2806566" cy="512827"/>
          </a:xfrm>
          <a:prstGeom prst="rect">
            <a:avLst/>
          </a:prstGeom>
        </p:spPr>
      </p:pic>
      <p:pic>
        <p:nvPicPr>
          <p:cNvPr id="1026" name="Picture 2" descr="Image result for leetcode">
            <a:extLst>
              <a:ext uri="{FF2B5EF4-FFF2-40B4-BE49-F238E27FC236}">
                <a16:creationId xmlns:a16="http://schemas.microsoft.com/office/drawing/2014/main" id="{0BA80062-D3F1-4260-9179-31642B909B8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4937" y="3374201"/>
            <a:ext cx="2799063" cy="1056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70768"/>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21"/>
            <a:ext cx="9144000" cy="5190533"/>
          </a:xfrm>
          <a:prstGeom prst="rect">
            <a:avLst/>
          </a:prstGeom>
          <a:solidFill>
            <a:srgbClr val="FFB819"/>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u="sng" dirty="0"/>
              <a:t>Disclaimer</a:t>
            </a:r>
          </a:p>
          <a:p>
            <a:pPr algn="just"/>
            <a:r>
              <a:rPr lang="en-US" dirty="0"/>
              <a:t>The content contained within this SQL Presentation makes use of the  </a:t>
            </a:r>
            <a:r>
              <a:rPr lang="en-US" dirty="0">
                <a:hlinkClick r:id="rId2"/>
              </a:rPr>
              <a:t>https://www.w3schools.com</a:t>
            </a:r>
            <a:r>
              <a:rPr lang="en-US" dirty="0"/>
              <a:t> website for SQL Statement resources. Many SQL statements make use of statements contained on the site </a:t>
            </a:r>
            <a:r>
              <a:rPr lang="en-US"/>
              <a:t>or are variants </a:t>
            </a:r>
            <a:r>
              <a:rPr lang="en-US" dirty="0"/>
              <a:t>thereof.</a:t>
            </a:r>
            <a:endParaRPr lang="en-US" u="sng" dirty="0"/>
          </a:p>
        </p:txBody>
      </p:sp>
      <p:sp>
        <p:nvSpPr>
          <p:cNvPr id="5" name="Title Placeholder 1"/>
          <p:cNvSpPr txBox="1">
            <a:spLocks/>
          </p:cNvSpPr>
          <p:nvPr/>
        </p:nvSpPr>
        <p:spPr>
          <a:xfrm>
            <a:off x="457200" y="450196"/>
            <a:ext cx="8229600" cy="441666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lnSpc>
                <a:spcPct val="200000"/>
              </a:lnSpc>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3638753471"/>
      </p:ext>
    </p:extLst>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2"/>
            <a:ext cx="9144000" cy="5144921"/>
          </a:xfrm>
          <a:prstGeom prst="rect">
            <a:avLst/>
          </a:prstGeom>
          <a:solidFill>
            <a:srgbClr val="0B131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a:srcRect t="70058"/>
          <a:stretch/>
        </p:blipFill>
        <p:spPr>
          <a:xfrm>
            <a:off x="3877048" y="2054086"/>
            <a:ext cx="1377204" cy="253765"/>
          </a:xfrm>
          <a:prstGeom prst="rect">
            <a:avLst/>
          </a:prstGeom>
        </p:spPr>
      </p:pic>
      <p:sp>
        <p:nvSpPr>
          <p:cNvPr id="4" name="Title Placeholder 1"/>
          <p:cNvSpPr txBox="1">
            <a:spLocks/>
          </p:cNvSpPr>
          <p:nvPr/>
        </p:nvSpPr>
        <p:spPr>
          <a:xfrm>
            <a:off x="3720444" y="3375208"/>
            <a:ext cx="1690412" cy="30329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r>
              <a:rPr lang="en-US" sz="900" dirty="0">
                <a:solidFill>
                  <a:srgbClr val="FFB819"/>
                </a:solidFill>
              </a:rPr>
              <a:t>www.m</a:t>
            </a:r>
            <a:r>
              <a:rPr lang="en-US" sz="900" b="0" i="0" dirty="0">
                <a:solidFill>
                  <a:srgbClr val="FFB819"/>
                </a:solidFill>
              </a:rPr>
              <a:t>andela.ac.za</a:t>
            </a:r>
          </a:p>
        </p:txBody>
      </p:sp>
      <p:pic>
        <p:nvPicPr>
          <p:cNvPr id="5" name="Picture 4"/>
          <p:cNvPicPr>
            <a:picLocks noChangeAspect="1"/>
          </p:cNvPicPr>
          <p:nvPr/>
        </p:nvPicPr>
        <p:blipFill>
          <a:blip r:embed="rId3"/>
          <a:stretch>
            <a:fillRect/>
          </a:stretch>
        </p:blipFill>
        <p:spPr>
          <a:xfrm>
            <a:off x="3720444" y="3064637"/>
            <a:ext cx="1690412" cy="207412"/>
          </a:xfrm>
          <a:prstGeom prst="rect">
            <a:avLst/>
          </a:prstGeom>
        </p:spPr>
      </p:pic>
    </p:spTree>
    <p:extLst>
      <p:ext uri="{BB962C8B-B14F-4D97-AF65-F5344CB8AC3E}">
        <p14:creationId xmlns:p14="http://schemas.microsoft.com/office/powerpoint/2010/main" val="21225162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Data Types in SQL</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latin typeface="Avenir Book"/>
                <a:cs typeface="Avenir Book"/>
              </a:rPr>
              <a:t>Each column in a record has some data type attached to it.</a:t>
            </a:r>
          </a:p>
          <a:p>
            <a:pPr marL="171450" indent="-171450" algn="just">
              <a:buFont typeface="Arial" panose="020B0604020202020204" pitchFamily="34" charset="0"/>
              <a:buChar char="•"/>
            </a:pPr>
            <a:r>
              <a:rPr lang="en-US" sz="1200" dirty="0">
                <a:solidFill>
                  <a:srgbClr val="120D1F"/>
                </a:solidFill>
                <a:latin typeface="Avenir Book"/>
                <a:cs typeface="Avenir Book"/>
              </a:rPr>
              <a:t>It’s important to understand the structure of the dataset in order to know how to access the data. </a:t>
            </a:r>
            <a:endParaRPr lang="en-US" sz="1000" dirty="0">
              <a:solidFill>
                <a:srgbClr val="120D1F"/>
              </a:solidFill>
              <a:latin typeface="Avenir Book"/>
              <a:cs typeface="Avenir Book"/>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52E8F2D9-A02C-473A-8B59-02D735502BAD}"/>
              </a:ext>
            </a:extLst>
          </p:cNvPr>
          <p:cNvPicPr>
            <a:picLocks noChangeAspect="1"/>
          </p:cNvPicPr>
          <p:nvPr/>
        </p:nvPicPr>
        <p:blipFill>
          <a:blip r:embed="rId3"/>
          <a:stretch>
            <a:fillRect/>
          </a:stretch>
        </p:blipFill>
        <p:spPr>
          <a:xfrm>
            <a:off x="2370884" y="1513361"/>
            <a:ext cx="4402231" cy="2857842"/>
          </a:xfrm>
          <a:prstGeom prst="rect">
            <a:avLst/>
          </a:prstGeom>
        </p:spPr>
      </p:pic>
    </p:spTree>
    <p:extLst>
      <p:ext uri="{BB962C8B-B14F-4D97-AF65-F5344CB8AC3E}">
        <p14:creationId xmlns:p14="http://schemas.microsoft.com/office/powerpoint/2010/main" val="182220103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SQL Statements</a:t>
            </a:r>
          </a:p>
        </p:txBody>
      </p:sp>
      <p:sp>
        <p:nvSpPr>
          <p:cNvPr id="6" name="Title Placeholder 1"/>
          <p:cNvSpPr txBox="1">
            <a:spLocks/>
          </p:cNvSpPr>
          <p:nvPr/>
        </p:nvSpPr>
        <p:spPr>
          <a:xfrm>
            <a:off x="457200" y="1056161"/>
            <a:ext cx="8229600" cy="181254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Important to note is that SQL language and its statements are not case sensitive. The “SELECT” command will be read in the same way as the “select” command.</a:t>
            </a:r>
          </a:p>
          <a:p>
            <a:pPr marL="171450" indent="-171450" algn="just">
              <a:buFont typeface="Arial" panose="020B0604020202020204" pitchFamily="34" charset="0"/>
              <a:buChar char="•"/>
            </a:pPr>
            <a:r>
              <a:rPr lang="en-US" sz="1200" dirty="0">
                <a:solidFill>
                  <a:srgbClr val="120D1F"/>
                </a:solidFill>
              </a:rPr>
              <a:t>Many database systems require that each SQL statement is separated by a semicolon ( ; ). For this tutorial we will be following that convention.</a:t>
            </a:r>
          </a:p>
          <a:p>
            <a:pPr marL="171450" indent="-171450" algn="just">
              <a:buFont typeface="Arial" panose="020B0604020202020204" pitchFamily="34" charset="0"/>
              <a:buChar char="•"/>
            </a:pPr>
            <a:r>
              <a:rPr lang="en-US" sz="1200" dirty="0">
                <a:solidFill>
                  <a:srgbClr val="120D1F"/>
                </a:solidFill>
              </a:rPr>
              <a:t>The most important and frequently used statements:</a:t>
            </a:r>
          </a:p>
          <a:p>
            <a:pPr marL="628650" lvl="1" indent="-171450" algn="just">
              <a:buFont typeface="Arial" panose="020B0604020202020204" pitchFamily="34" charset="0"/>
              <a:buChar char="•"/>
            </a:pPr>
            <a:r>
              <a:rPr lang="en-US" sz="1000" dirty="0">
                <a:solidFill>
                  <a:srgbClr val="120D1F"/>
                </a:solidFill>
              </a:rPr>
              <a:t>SELECT</a:t>
            </a:r>
          </a:p>
          <a:p>
            <a:pPr marL="628650" lvl="1" indent="-171450" algn="just">
              <a:buFont typeface="Arial" panose="020B0604020202020204" pitchFamily="34" charset="0"/>
              <a:buChar char="•"/>
            </a:pPr>
            <a:r>
              <a:rPr lang="en-US" sz="1000" dirty="0">
                <a:solidFill>
                  <a:srgbClr val="120D1F"/>
                </a:solidFill>
              </a:rPr>
              <a:t>UPDATE</a:t>
            </a:r>
          </a:p>
          <a:p>
            <a:pPr marL="628650" lvl="1" indent="-171450" algn="just">
              <a:buFont typeface="Arial" panose="020B0604020202020204" pitchFamily="34" charset="0"/>
              <a:buChar char="•"/>
            </a:pPr>
            <a:r>
              <a:rPr lang="en-US" sz="1000" dirty="0">
                <a:solidFill>
                  <a:srgbClr val="120D1F"/>
                </a:solidFill>
              </a:rPr>
              <a:t>INSERT INTO</a:t>
            </a:r>
          </a:p>
          <a:p>
            <a:pPr marL="628650" lvl="1" indent="-171450" algn="just">
              <a:buFont typeface="Arial" panose="020B0604020202020204" pitchFamily="34" charset="0"/>
              <a:buChar char="•"/>
            </a:pPr>
            <a:r>
              <a:rPr lang="en-US" sz="1000" dirty="0">
                <a:solidFill>
                  <a:srgbClr val="120D1F"/>
                </a:solidFill>
              </a:rPr>
              <a:t>DELETE</a:t>
            </a:r>
          </a:p>
          <a:p>
            <a:pPr marL="171450" indent="-171450" algn="just">
              <a:buFont typeface="Arial" panose="020B0604020202020204" pitchFamily="34" charset="0"/>
              <a:buChar char="•"/>
            </a:pPr>
            <a:endParaRPr lang="en-US" sz="1200" dirty="0">
              <a:solidFill>
                <a:srgbClr val="120D1F"/>
              </a:solidFill>
            </a:endParaRPr>
          </a:p>
          <a:p>
            <a:pPr marL="171450" indent="-171450" algn="just">
              <a:buFont typeface="Arial" panose="020B0604020202020204" pitchFamily="34" charset="0"/>
              <a:buChar char="•"/>
            </a:pPr>
            <a:endParaRPr lang="en-US" sz="1000" dirty="0">
              <a:solidFill>
                <a:srgbClr val="120D1F"/>
              </a:solidFill>
              <a:latin typeface="Avenir Book"/>
              <a:cs typeface="Avenir Book"/>
            </a:endParaRPr>
          </a:p>
          <a:p>
            <a:pPr algn="just"/>
            <a:endParaRPr lang="en-US" sz="1200" dirty="0">
              <a:solidFill>
                <a:srgbClr val="FFB819"/>
              </a:solidFill>
            </a:endParaRPr>
          </a:p>
        </p:txBody>
      </p:sp>
    </p:spTree>
    <p:extLst>
      <p:ext uri="{BB962C8B-B14F-4D97-AF65-F5344CB8AC3E}">
        <p14:creationId xmlns:p14="http://schemas.microsoft.com/office/powerpoint/2010/main" val="208850946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Access This Database</a:t>
            </a:r>
          </a:p>
        </p:txBody>
      </p:sp>
      <p:sp>
        <p:nvSpPr>
          <p:cNvPr id="6" name="Title Placeholder 1"/>
          <p:cNvSpPr txBox="1">
            <a:spLocks/>
          </p:cNvSpPr>
          <p:nvPr/>
        </p:nvSpPr>
        <p:spPr>
          <a:xfrm>
            <a:off x="457200" y="1056161"/>
            <a:ext cx="8229600" cy="5485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hlinkClick r:id="rId2"/>
              </a:rPr>
              <a:t>https://www.w3schools.com/sql/trysql.asp?filename=trysql_select_all</a:t>
            </a:r>
            <a:endParaRPr lang="en-US" sz="1200" dirty="0">
              <a:solidFill>
                <a:srgbClr val="120D1F"/>
              </a:solidFill>
            </a:endParaRPr>
          </a:p>
          <a:p>
            <a:pPr algn="just"/>
            <a:endParaRPr lang="en-US" sz="1200" dirty="0">
              <a:solidFill>
                <a:srgbClr val="FFB819"/>
              </a:solidFill>
            </a:endParaRPr>
          </a:p>
        </p:txBody>
      </p:sp>
      <p:pic>
        <p:nvPicPr>
          <p:cNvPr id="2" name="Picture 1">
            <a:extLst>
              <a:ext uri="{FF2B5EF4-FFF2-40B4-BE49-F238E27FC236}">
                <a16:creationId xmlns:a16="http://schemas.microsoft.com/office/drawing/2014/main" id="{45123527-B1AE-4C6F-A76D-5FE9990BFAB0}"/>
              </a:ext>
            </a:extLst>
          </p:cNvPr>
          <p:cNvPicPr>
            <a:picLocks noChangeAspect="1"/>
          </p:cNvPicPr>
          <p:nvPr/>
        </p:nvPicPr>
        <p:blipFill>
          <a:blip r:embed="rId3"/>
          <a:stretch>
            <a:fillRect/>
          </a:stretch>
        </p:blipFill>
        <p:spPr>
          <a:xfrm>
            <a:off x="555518" y="1757082"/>
            <a:ext cx="8032963" cy="2000097"/>
          </a:xfrm>
          <a:prstGeom prst="rect">
            <a:avLst/>
          </a:prstGeom>
        </p:spPr>
      </p:pic>
    </p:spTree>
    <p:extLst>
      <p:ext uri="{BB962C8B-B14F-4D97-AF65-F5344CB8AC3E}">
        <p14:creationId xmlns:p14="http://schemas.microsoft.com/office/powerpoint/2010/main" val="63627542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457200" y="422735"/>
            <a:ext cx="8229600" cy="481026"/>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l"/>
            <a:r>
              <a:rPr lang="en-US" sz="2400" dirty="0">
                <a:solidFill>
                  <a:srgbClr val="120D1F"/>
                </a:solidFill>
              </a:rPr>
              <a:t>The Basic SELECT Statement</a:t>
            </a:r>
          </a:p>
        </p:txBody>
      </p:sp>
      <p:sp>
        <p:nvSpPr>
          <p:cNvPr id="6" name="Title Placeholder 1"/>
          <p:cNvSpPr txBox="1">
            <a:spLocks/>
          </p:cNvSpPr>
          <p:nvPr/>
        </p:nvSpPr>
        <p:spPr>
          <a:xfrm>
            <a:off x="457200" y="1056161"/>
            <a:ext cx="8229600" cy="1794615"/>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algn="just"/>
            <a:r>
              <a:rPr lang="en-US" sz="1200" dirty="0">
                <a:solidFill>
                  <a:srgbClr val="120D1F"/>
                </a:solidFill>
              </a:rPr>
              <a:t>The structure of a SELECT statement can be broken down into:</a:t>
            </a:r>
          </a:p>
          <a:p>
            <a:pPr algn="just"/>
            <a:endParaRPr lang="en-US" sz="1200" dirty="0">
              <a:solidFill>
                <a:srgbClr val="120D1F"/>
              </a:solidFill>
            </a:endParaRPr>
          </a:p>
          <a:p>
            <a:pPr algn="just"/>
            <a:endParaRPr lang="en-US" sz="1200" dirty="0">
              <a:solidFill>
                <a:srgbClr val="120D1F"/>
              </a:solidFill>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column1</a:t>
            </a:r>
            <a:r>
              <a:rPr lang="en-US" sz="1200" dirty="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 column2, ...</a:t>
            </a:r>
            <a:br>
              <a:rPr lang="en-US" sz="1200" dirty="0"/>
            </a:b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table_name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CD"/>
                </a:solidFill>
                <a:latin typeface="Consolas" panose="020B0609020204030204" pitchFamily="49" charset="0"/>
              </a:rPr>
              <a:t>SELECT</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FROM</a:t>
            </a:r>
            <a:r>
              <a:rPr lang="en-US" sz="1200" dirty="0">
                <a:solidFill>
                  <a:srgbClr val="000000"/>
                </a:solidFill>
                <a:latin typeface="Consolas" panose="020B0609020204030204" pitchFamily="49" charset="0"/>
              </a:rPr>
              <a:t> </a:t>
            </a:r>
            <a:r>
              <a:rPr lang="en-US" sz="1200" i="1" dirty="0">
                <a:solidFill>
                  <a:srgbClr val="000000"/>
                </a:solidFill>
                <a:latin typeface="Consolas" panose="020B0609020204030204" pitchFamily="49" charset="0"/>
              </a:rPr>
              <a:t>Customers</a:t>
            </a:r>
            <a:r>
              <a:rPr lang="en-US" sz="1200" dirty="0">
                <a:solidFill>
                  <a:srgbClr val="000000"/>
                </a:solidFill>
                <a:latin typeface="Consolas" panose="020B0609020204030204" pitchFamily="49" charset="0"/>
              </a:rPr>
              <a:t>;</a:t>
            </a:r>
            <a:endParaRPr lang="en-US" sz="1200" dirty="0">
              <a:solidFill>
                <a:srgbClr val="120D1F"/>
              </a:solidFill>
            </a:endParaRPr>
          </a:p>
          <a:p>
            <a:endParaRPr lang="en-US" sz="1200" dirty="0">
              <a:solidFill>
                <a:srgbClr val="120D1F"/>
              </a:solidFill>
            </a:endParaRPr>
          </a:p>
          <a:p>
            <a:pPr algn="just"/>
            <a:endParaRPr lang="en-US" sz="1200" dirty="0">
              <a:solidFill>
                <a:srgbClr val="FFB819"/>
              </a:solidFill>
            </a:endParaRPr>
          </a:p>
        </p:txBody>
      </p:sp>
      <p:sp>
        <p:nvSpPr>
          <p:cNvPr id="7" name="Title Placeholder 1">
            <a:extLst>
              <a:ext uri="{FF2B5EF4-FFF2-40B4-BE49-F238E27FC236}">
                <a16:creationId xmlns:a16="http://schemas.microsoft.com/office/drawing/2014/main" id="{05260469-9152-443D-80CC-20096FD77D0B}"/>
              </a:ext>
            </a:extLst>
          </p:cNvPr>
          <p:cNvSpPr txBox="1">
            <a:spLocks/>
          </p:cNvSpPr>
          <p:nvPr/>
        </p:nvSpPr>
        <p:spPr>
          <a:xfrm>
            <a:off x="457200" y="3109079"/>
            <a:ext cx="8229600" cy="73678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2000" kern="1200" baseline="0">
                <a:solidFill>
                  <a:schemeClr val="bg1"/>
                </a:solidFill>
                <a:latin typeface="Avenir Medium"/>
                <a:ea typeface="+mj-ea"/>
                <a:cs typeface="Avenir Medium"/>
              </a:defRPr>
            </a:lvl1pPr>
          </a:lstStyle>
          <a:p>
            <a:pPr marL="171450" indent="-171450" algn="just">
              <a:buFont typeface="Arial" panose="020B0604020202020204" pitchFamily="34" charset="0"/>
              <a:buChar char="•"/>
            </a:pPr>
            <a:r>
              <a:rPr lang="en-US" sz="1200" dirty="0">
                <a:solidFill>
                  <a:srgbClr val="120D1F"/>
                </a:solidFill>
              </a:rPr>
              <a:t>The statement reads “Select all records from the customers table”</a:t>
            </a:r>
          </a:p>
          <a:p>
            <a:pPr marL="171450" indent="-171450" algn="just">
              <a:buFont typeface="Arial" panose="020B0604020202020204" pitchFamily="34" charset="0"/>
              <a:buChar char="•"/>
            </a:pPr>
            <a:r>
              <a:rPr lang="en-US" sz="1200" dirty="0">
                <a:solidFill>
                  <a:srgbClr val="120D1F"/>
                </a:solidFill>
              </a:rPr>
              <a:t>The “*” statement is used as a shorthand to achieve this.</a:t>
            </a:r>
          </a:p>
          <a:p>
            <a:pPr algn="just"/>
            <a:endParaRPr lang="en-US" sz="1200" dirty="0">
              <a:solidFill>
                <a:srgbClr val="120D1F"/>
              </a:solidFill>
            </a:endParaRPr>
          </a:p>
          <a:p>
            <a:pPr algn="just"/>
            <a:endParaRPr lang="en-US" sz="1200" dirty="0">
              <a:solidFill>
                <a:srgbClr val="FFB819"/>
              </a:solidFill>
            </a:endParaRPr>
          </a:p>
        </p:txBody>
      </p:sp>
    </p:spTree>
    <p:extLst>
      <p:ext uri="{BB962C8B-B14F-4D97-AF65-F5344CB8AC3E}">
        <p14:creationId xmlns:p14="http://schemas.microsoft.com/office/powerpoint/2010/main" val="2566191496"/>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2397</Words>
  <Application>Microsoft Office PowerPoint</Application>
  <PresentationFormat>On-screen Show (16:9)</PresentationFormat>
  <Paragraphs>438</Paragraphs>
  <Slides>58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Avenir Book</vt:lpstr>
      <vt:lpstr>Avenir Medium</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Dunderdale</dc:creator>
  <cp:lastModifiedBy>Christopher Dunderdale</cp:lastModifiedBy>
  <cp:revision>222</cp:revision>
  <dcterms:created xsi:type="dcterms:W3CDTF">2019-10-22T19:45:48Z</dcterms:created>
  <dcterms:modified xsi:type="dcterms:W3CDTF">2019-10-25T13:46:35Z</dcterms:modified>
</cp:coreProperties>
</file>