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45" d="100"/>
          <a:sy n="45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teroskedasticity-consistent_standard_err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sng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Heteroskedasticity-consistent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16848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Weak Law of Large Numbers</a:t>
            </a:r>
            <a:b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</a:b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Its asymptotic properties do not hold in small sample settings. </a:t>
            </a:r>
          </a:p>
        </p:txBody>
      </p:sp>
    </p:spTree>
    <p:extLst>
      <p:ext uri="{BB962C8B-B14F-4D97-AF65-F5344CB8AC3E}">
        <p14:creationId xmlns:p14="http://schemas.microsoft.com/office/powerpoint/2010/main" val="16145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Countries comprising of the whole world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Membership is relatively permanent 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Tropical climate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Realistic set of hypothetical realizations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Some statisticians in the mid 20th century had proposed that a valid statistical analysis must include all of the possible experiments which might have been conducted</a:t>
            </a:r>
          </a:p>
          <a:p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"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Uncertainity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factor"</a:t>
            </a:r>
          </a:p>
          <a:p>
            <a:endParaRPr lang="en-US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Allan Birnbaum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2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under model misspecification we have </a:t>
            </a:r>
            <a:r>
              <a:rPr lang="en-US" dirty="0" err="1"/>
              <a:t>desireable</a:t>
            </a:r>
            <a:r>
              <a:rPr lang="en-US" dirty="0"/>
              <a:t> results like consistency and normality</a:t>
            </a:r>
          </a:p>
        </p:txBody>
      </p:sp>
    </p:spTree>
    <p:extLst>
      <p:ext uri="{BB962C8B-B14F-4D97-AF65-F5344CB8AC3E}">
        <p14:creationId xmlns:p14="http://schemas.microsoft.com/office/powerpoint/2010/main" val="149804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s.mit.edu/sites/default/files/publications/Inference%20for%20Misspecified%20Models%20With%20Fixed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Off val="16847"/>
              </a:schemeClr>
            </a:gs>
            <a:gs pos="100000">
              <a:schemeClr val="accent1">
                <a:lumOff val="-13575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imon Dovan Nguye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Simon Dovan Nguyen</a:t>
            </a:r>
          </a:p>
        </p:txBody>
      </p:sp>
      <p:sp>
        <p:nvSpPr>
          <p:cNvPr id="152" name="Summary Presen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Presentation</a:t>
            </a:r>
          </a:p>
        </p:txBody>
      </p:sp>
      <p:sp>
        <p:nvSpPr>
          <p:cNvPr id="153" name="Inference for Misspecified Models with Fixed Regressirs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Inference for </a:t>
            </a:r>
            <a:r>
              <a:rPr dirty="0" err="1"/>
              <a:t>Misspecified</a:t>
            </a:r>
            <a:r>
              <a:rPr dirty="0"/>
              <a:t> Models with Fixed Regress</a:t>
            </a:r>
            <a:r>
              <a:rPr lang="en-US" dirty="0"/>
              <a:t>o</a:t>
            </a:r>
            <a:r>
              <a:rPr dirty="0"/>
              <a:t>rs</a:t>
            </a:r>
          </a:p>
          <a:p>
            <a:r>
              <a:rPr dirty="0"/>
              <a:t>Abadie, </a:t>
            </a:r>
            <a:r>
              <a:rPr dirty="0" err="1"/>
              <a:t>Imbens</a:t>
            </a:r>
            <a:r>
              <a:rPr dirty="0"/>
              <a:t>, Zheng (2014)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ross State Product (GSP)"/>
          <p:cNvSpPr txBox="1">
            <a:spLocks noGrp="1"/>
          </p:cNvSpPr>
          <p:nvPr>
            <p:ph type="body" idx="21"/>
          </p:nvPr>
        </p:nvSpPr>
        <p:spPr>
          <a:xfrm>
            <a:off x="1206500" y="1947466"/>
            <a:ext cx="9779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Gross State Product (GSP)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Consider regressing the GSP of all 50 states on fiscal policies and state-level characteristics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713829" y="3511904"/>
                <a:ext cx="10764342" cy="8256630"/>
              </a:xfrm>
              <a:prstGeom prst="rect">
                <a:avLst/>
              </a:prstGeom>
            </p:spPr>
            <p:txBody>
              <a:bodyPr anchor="ctr">
                <a:normAutofit lnSpcReduction="10000"/>
              </a:bodyPr>
              <a:lstStyle/>
              <a:p>
                <a:pPr marL="579119" indent="-579119" defTabSz="2316421">
                  <a:spcBef>
                    <a:spcPts val="4200"/>
                  </a:spcBef>
                  <a:defRPr sz="4560"/>
                </a:pPr>
                <a:r>
                  <a:rPr lang="en-US" dirty="0"/>
                  <a:t>Consider regressing the GSP of all 50 states on fiscal policies and state-level characteristics.</a:t>
                </a:r>
              </a:p>
              <a:p>
                <a:pPr marL="579119" indent="-579119" defTabSz="2316421">
                  <a:spcBef>
                    <a:spcPts val="4200"/>
                  </a:spcBef>
                  <a:defRPr sz="4560"/>
                </a:pPr>
                <a:r>
                  <a:rPr lang="en-US" dirty="0"/>
                  <a:t>Such characteristics can budget, share of exports, population, or geography (landlocked vs. coastal).</a:t>
                </a:r>
              </a:p>
              <a:p>
                <a:pPr marL="579119" indent="-579119" defTabSz="2316421">
                  <a:spcBef>
                    <a:spcPts val="4200"/>
                  </a:spcBef>
                  <a:defRPr sz="4560"/>
                </a:pPr>
                <a:r>
                  <a:rPr lang="en-US" dirty="0"/>
                  <a:t>Currently, it is standard practice to use robust standard errors estimates to protect from model misspecification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ar-AE" dirty="0"/>
              </a:p>
              <a:p>
                <a:pPr marL="579119" indent="-579119" defTabSz="2316421">
                  <a:spcBef>
                    <a:spcPts val="4200"/>
                  </a:spcBef>
                  <a:defRPr sz="4560"/>
                </a:pPr>
                <a:r>
                  <a:rPr lang="en-US" dirty="0"/>
                  <a:t>Well known as the sandwich estimator.</a:t>
                </a:r>
                <a:endParaRPr dirty="0"/>
              </a:p>
            </p:txBody>
          </p:sp>
        </mc:Choice>
        <mc:Fallback>
          <p:sp>
            <p:nvSpPr>
              <p:cNvPr id="157" name="Consider regressing the GSP of all 50 states on fiscal policies and state-level characteristic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713829" y="3511904"/>
                <a:ext cx="10764342" cy="8256630"/>
              </a:xfrm>
              <a:prstGeom prst="rect">
                <a:avLst/>
              </a:prstGeom>
              <a:blipFill>
                <a:blip r:embed="rId3"/>
                <a:stretch>
                  <a:fillRect l="-3420" t="-2151" r="-3892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8" name="GDP_by_U.S._state_2023.png" descr="GDP_by_U.S._state_2023.png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979" t="1155" r="979" b="1155"/>
          <a:stretch>
            <a:fillRect/>
          </a:stretch>
        </p:blipFill>
        <p:spPr>
          <a:xfrm>
            <a:off x="12294335" y="3635375"/>
            <a:ext cx="10702961" cy="527675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59" name="Motivating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z="8330" spc="-166"/>
            </a:lvl1pPr>
          </a:lstStyle>
          <a:p>
            <a:r>
              <a:t>Motivating Example</a:t>
            </a:r>
          </a:p>
        </p:txBody>
      </p:sp>
      <p:sp>
        <p:nvSpPr>
          <p:cNvPr id="160" name="By Doll91939 - Own work, CC BY 4.0, https://commons.wikimedia.org/w/index.php?curid=146898535"/>
          <p:cNvSpPr txBox="1"/>
          <p:nvPr/>
        </p:nvSpPr>
        <p:spPr>
          <a:xfrm>
            <a:off x="12145003" y="9077528"/>
            <a:ext cx="11001592" cy="386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By Doll91939 - Own work, CC BY 4.0, https://</a:t>
            </a:r>
            <a:r>
              <a:rPr sz="1800"/>
              <a:t>commons.wikimedia.org</a:t>
            </a:r>
            <a:r>
              <a:t>/w/index.php?curid=146898535</a:t>
            </a:r>
          </a:p>
        </p:txBody>
      </p:sp>
      <p:sp>
        <p:nvSpPr>
          <p:cNvPr id="161" name="Line"/>
          <p:cNvSpPr/>
          <p:nvPr/>
        </p:nvSpPr>
        <p:spPr>
          <a:xfrm>
            <a:off x="51593" y="12319000"/>
            <a:ext cx="2428081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2" name="[1]  Eicker (1967), Huber (1967), White (1982), White (1980a), White (1980b)"/>
          <p:cNvSpPr txBox="1"/>
          <p:nvPr/>
        </p:nvSpPr>
        <p:spPr>
          <a:xfrm>
            <a:off x="490118" y="12765838"/>
            <a:ext cx="1326594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[1]  Eicker (1967), Huber (1967), White (1982), White (1980a), White (1980b)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andwich Estim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Sandwich Estimator</a:t>
            </a:r>
          </a:p>
        </p:txBody>
      </p:sp>
      <p:sp>
        <p:nvSpPr>
          <p:cNvPr id="165" name="Appeals and Problem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Appeals and </a:t>
            </a:r>
            <a:r>
              <a:rPr lang="en-US" dirty="0"/>
              <a:t>Issues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he sandwich estimator corrects for potential heterogeneity by use of empirical residuals.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06500" y="4248504"/>
                <a:ext cx="21971000" cy="7587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sandwich estimator corrects for potential heterogeneity by use of empirical residuals.</a:t>
                </a:r>
              </a:p>
              <a:p>
                <a:r>
                  <a:rPr lang="en-US" dirty="0"/>
                  <a:t>The sandwich estimator is robust to model misspecification as it does not rely on distributional assumptions of model errors </a:t>
                </a:r>
                <a14:m>
                  <m:oMath xmlns:m="http://schemas.openxmlformats.org/officeDocument/2006/math">
                    <m:r>
                      <a:rPr lang="en-US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However, this assumes </a:t>
                </a:r>
                <a:r>
                  <a:rPr lang="en-US" u="sng" dirty="0"/>
                  <a:t>asymptotic</a:t>
                </a:r>
                <a:r>
                  <a:rPr lang="en-US" dirty="0"/>
                  <a:t> consistency of residuals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57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57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ar-AE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r>
                  <a:rPr lang="en-US" dirty="0"/>
                  <a:t>As such, the sandwich estimator can be unstable in small samples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575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7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ar-AE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ar-AE" sz="575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6" name="The sandwich estimator corrects for potential heterogeneity by use of empirical residual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06500" y="4248504"/>
                <a:ext cx="21971000" cy="7587575"/>
              </a:xfrm>
              <a:prstGeom prst="rect">
                <a:avLst/>
              </a:prstGeom>
              <a:blipFill>
                <a:blip r:embed="rId3"/>
                <a:stretch>
                  <a:fillRect l="-1792" t="-4674" r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Line"/>
          <p:cNvSpPr/>
          <p:nvPr/>
        </p:nvSpPr>
        <p:spPr>
          <a:xfrm>
            <a:off x="51593" y="12293600"/>
            <a:ext cx="2428081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68" name="[2] Eicker (1967)…"/>
          <p:cNvSpPr txBox="1"/>
          <p:nvPr/>
        </p:nvSpPr>
        <p:spPr>
          <a:xfrm>
            <a:off x="185318" y="12497121"/>
            <a:ext cx="13265945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000"/>
            </a:pPr>
            <a:r>
              <a:t>[2] Eicker (1967)</a:t>
            </a:r>
          </a:p>
          <a:p>
            <a:pPr algn="l">
              <a:defRPr sz="3000"/>
            </a:pPr>
            <a:r>
              <a:t>[3] Wakefield (2013)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gression standard errors are designed to capture sampling variation.…"/>
              <p:cNvSpPr txBox="1">
                <a:spLocks noGrp="1"/>
              </p:cNvSpPr>
              <p:nvPr>
                <p:ph type="body" sz="half" idx="1"/>
              </p:nvPr>
            </p:nvSpPr>
            <p:spPr>
              <a:xfrm>
                <a:off x="637579" y="3156425"/>
                <a:ext cx="10916842" cy="848265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 marL="566927" indent="-566927" defTabSz="2267655">
                  <a:spcBef>
                    <a:spcPts val="4100"/>
                  </a:spcBef>
                  <a:defRPr sz="4464"/>
                </a:pPr>
                <a:r>
                  <a:rPr lang="en-US" dirty="0"/>
                  <a:t>Regression standard errors are designed to capture sampling variation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53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53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ar-AE" sz="53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ar-AE" dirty="0"/>
              </a:p>
              <a:p>
                <a:pPr marL="566927" indent="-566927" defTabSz="2267655">
                  <a:spcBef>
                    <a:spcPts val="4100"/>
                  </a:spcBef>
                  <a:defRPr sz="4464"/>
                </a:pPr>
                <a:r>
                  <a:rPr lang="en-US" dirty="0"/>
                  <a:t>However, in situations where the data itself is the population, this may add unnecessary variation.</a:t>
                </a:r>
              </a:p>
              <a:p>
                <a:pPr marL="566927" indent="-566927" defTabSz="2267655">
                  <a:spcBef>
                    <a:spcPts val="4100"/>
                  </a:spcBef>
                  <a:defRPr sz="4464"/>
                </a:pPr>
                <a:r>
                  <a:rPr lang="en-US" dirty="0"/>
                  <a:t>In such settings, a subset of covariates may be fixed.</a:t>
                </a:r>
              </a:p>
              <a:p>
                <a:pPr marL="566927" indent="-566927" defTabSz="2267655">
                  <a:spcBef>
                    <a:spcPts val="4100"/>
                  </a:spcBef>
                  <a:defRPr sz="4464"/>
                </a:pPr>
                <a:r>
                  <a:rPr lang="en-US" dirty="0"/>
                  <a:t>As such, we are only concerned with the realistic set of hypothetical replications.</a:t>
                </a:r>
                <a:endParaRPr dirty="0"/>
              </a:p>
            </p:txBody>
          </p:sp>
        </mc:Choice>
        <mc:Fallback>
          <p:sp>
            <p:nvSpPr>
              <p:cNvPr id="170" name="Regression standard errors are designed to capture sampling variation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37579" y="3156425"/>
                <a:ext cx="10916842" cy="8482650"/>
              </a:xfrm>
              <a:prstGeom prst="rect">
                <a:avLst/>
              </a:prstGeom>
              <a:blipFill>
                <a:blip r:embed="rId3"/>
                <a:stretch>
                  <a:fillRect l="-3256" t="-4634" r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sample-population-statistics-research-survey-methodology-selection-concept-vector-97171869.jpeg" descr="sample-population-statistics-research-survey-methodology-selection-concept-vector-97171869.jpeg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l="9063" t="17929" r="5150"/>
          <a:stretch>
            <a:fillRect/>
          </a:stretch>
        </p:blipFill>
        <p:spPr>
          <a:xfrm>
            <a:off x="12326692" y="4115494"/>
            <a:ext cx="11626045" cy="593123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2" name="Fixed Regres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Fixed Regressors</a:t>
            </a:r>
          </a:p>
        </p:txBody>
      </p:sp>
      <p:sp>
        <p:nvSpPr>
          <p:cNvPr id="173" name="https://www.dreamstime.com/stock-illustration-sample-population-statistics-research-survey-methodology-selection-concept-vector-image97171869"/>
          <p:cNvSpPr txBox="1"/>
          <p:nvPr/>
        </p:nvSpPr>
        <p:spPr>
          <a:xfrm>
            <a:off x="12423873" y="10176967"/>
            <a:ext cx="11095940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https://www.dreamstime.com/stock-illustration-sample-population-statistics-research-survey-methodology-selection-concept-vector-image97171869</a:t>
            </a:r>
          </a:p>
        </p:txBody>
      </p:sp>
      <p:sp>
        <p:nvSpPr>
          <p:cNvPr id="174" name="Line"/>
          <p:cNvSpPr/>
          <p:nvPr/>
        </p:nvSpPr>
        <p:spPr>
          <a:xfrm>
            <a:off x="51593" y="12293600"/>
            <a:ext cx="2428081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75" name="[4] Abadie, Athey, Imbens, Wooldridge (2020)"/>
          <p:cNvSpPr txBox="1"/>
          <p:nvPr/>
        </p:nvSpPr>
        <p:spPr>
          <a:xfrm>
            <a:off x="185318" y="12725721"/>
            <a:ext cx="1326594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[4] Abadie, Athey, Imbens, Wooldridge (2020)</a:t>
            </a:r>
          </a:p>
        </p:txBody>
      </p:sp>
      <p:sp>
        <p:nvSpPr>
          <p:cNvPr id="176" name="Superpopulation"/>
          <p:cNvSpPr txBox="1"/>
          <p:nvPr/>
        </p:nvSpPr>
        <p:spPr>
          <a:xfrm>
            <a:off x="14316963" y="9278111"/>
            <a:ext cx="3878073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000000"/>
                </a:solidFill>
              </a:defRPr>
            </a:lvl1pPr>
          </a:lstStyle>
          <a:p>
            <a:r>
              <a:t>Superpopulation</a:t>
            </a:r>
          </a:p>
        </p:txBody>
      </p:sp>
      <p:sp>
        <p:nvSpPr>
          <p:cNvPr id="177" name="X"/>
          <p:cNvSpPr txBox="1"/>
          <p:nvPr/>
        </p:nvSpPr>
        <p:spPr>
          <a:xfrm>
            <a:off x="13870939" y="2541706"/>
            <a:ext cx="4770121" cy="8981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uiExpand="1" build="p"/>
      <p:bldP spid="177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In our example, the data units are the 50 states that comprise the entire population of the United States.…"/>
          <p:cNvSpPr txBox="1">
            <a:spLocks noGrp="1"/>
          </p:cNvSpPr>
          <p:nvPr>
            <p:ph type="body" sz="half" idx="1"/>
          </p:nvPr>
        </p:nvSpPr>
        <p:spPr>
          <a:xfrm>
            <a:off x="244921" y="2318225"/>
            <a:ext cx="11335953" cy="95912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sz="3800" dirty="0"/>
              <a:t>In our example, the data units are the 50 states that comprise the entire population of the United States.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sz="3800" dirty="0"/>
              <a:t>In this case, it would be reasonable to view geography (landlocked vs. coastal) as fixed.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sz="3800" dirty="0"/>
              <a:t>Our hypothetical set of replications does not need to consider a landlocked California or coastal Arizona.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sz="3800" dirty="0"/>
              <a:t>It would be more realistic to view the number of coastal and landlocked states as fixed rather than random.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 lang="en-US" sz="3800" dirty="0"/>
              <a:t>This removes any unnecessary sampling variation.</a:t>
            </a:r>
          </a:p>
        </p:txBody>
      </p:sp>
      <p:pic>
        <p:nvPicPr>
          <p:cNvPr id="180" name="USA_topo_en.jpg" descr="USA_topo_en.jpg"/>
          <p:cNvPicPr>
            <a:picLocks noGrp="1" noChangeAspect="1"/>
          </p:cNvPicPr>
          <p:nvPr>
            <p:ph type="pic" idx="22"/>
          </p:nvPr>
        </p:nvPicPr>
        <p:blipFill>
          <a:blip r:embed="rId3"/>
          <a:srcRect l="2539" t="4739" r="2539" b="3204"/>
          <a:stretch>
            <a:fillRect/>
          </a:stretch>
        </p:blipFill>
        <p:spPr>
          <a:xfrm>
            <a:off x="12176960" y="2207494"/>
            <a:ext cx="11335953" cy="7492698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81" name="Back to our GSP Example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defRPr sz="6290" spc="-125"/>
            </a:lvl1pPr>
          </a:lstStyle>
          <a:p>
            <a:r>
              <a:t>Back to our GSP Example!</a:t>
            </a:r>
          </a:p>
        </p:txBody>
      </p:sp>
      <p:sp>
        <p:nvSpPr>
          <p:cNvPr id="182" name="CC BY-SA 3.0, https://commons.wikimedia.org/w/index.php?curid=1337120"/>
          <p:cNvSpPr txBox="1"/>
          <p:nvPr/>
        </p:nvSpPr>
        <p:spPr>
          <a:xfrm>
            <a:off x="12097829" y="9903917"/>
            <a:ext cx="1109594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CC BY-SA 3.0, https://commons.wikimedia.org/w/index.php?curid=1337120</a:t>
            </a:r>
          </a:p>
        </p:txBody>
      </p:sp>
      <p:sp>
        <p:nvSpPr>
          <p:cNvPr id="183" name="Line"/>
          <p:cNvSpPr/>
          <p:nvPr/>
        </p:nvSpPr>
        <p:spPr>
          <a:xfrm>
            <a:off x="51593" y="12293600"/>
            <a:ext cx="2428081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4" name="[5] Birnaum (1962)"/>
          <p:cNvSpPr txBox="1"/>
          <p:nvPr/>
        </p:nvSpPr>
        <p:spPr>
          <a:xfrm>
            <a:off x="185318" y="12725721"/>
            <a:ext cx="13265945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t>[5] Birnaum (1962)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Inference for Misspecified Models With Fixed Regress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77520">
              <a:defRPr sz="6544" i="1" spc="-130">
                <a:hlinkClick r:id="rId3"/>
              </a:defRPr>
            </a:lvl1pPr>
          </a:lstStyle>
          <a:p>
            <a:r>
              <a:rPr>
                <a:hlinkClick r:id="rId3"/>
              </a:rPr>
              <a:t>Inference for Misspecified Models With Fixed Regressors</a:t>
            </a:r>
          </a:p>
        </p:txBody>
      </p:sp>
      <p:sp>
        <p:nvSpPr>
          <p:cNvPr id="187" name="Abadie, Imbens, Zheng (2014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Abadie, Imbens, Zheng (2014)</a:t>
            </a:r>
          </a:p>
        </p:txBody>
      </p:sp>
      <p:sp>
        <p:nvSpPr>
          <p:cNvPr id="188" name="Abadie, Imbens, and Zheng extends the results of Eicker, Huber, and White to the setting of fixed regres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Abadie, </a:t>
            </a:r>
            <a:r>
              <a:rPr dirty="0" err="1"/>
              <a:t>Imbens</a:t>
            </a:r>
            <a:r>
              <a:rPr dirty="0"/>
              <a:t>, and Zheng extends the results of </a:t>
            </a:r>
            <a:r>
              <a:rPr dirty="0" err="1"/>
              <a:t>Eicker</a:t>
            </a:r>
            <a:r>
              <a:rPr dirty="0"/>
              <a:t>, Huber, and White to the setting of fixed regressors.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We will call their main contribution, the “</a:t>
            </a:r>
            <a:r>
              <a:rPr b="1" dirty="0"/>
              <a:t>conditional</a:t>
            </a:r>
            <a:r>
              <a:rPr dirty="0"/>
              <a:t> best linear predictor.”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In particular, this work will then generalize this contribution to maximum likelihood estimation and method of moment estimation.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This work will then derive asymptotic distributional results.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We will see that in </a:t>
            </a:r>
            <a:r>
              <a:rPr dirty="0" err="1"/>
              <a:t>misspecified</a:t>
            </a:r>
            <a:r>
              <a:rPr dirty="0"/>
              <a:t> models, the robust variance of the conditional </a:t>
            </a:r>
            <a:r>
              <a:rPr dirty="0" err="1"/>
              <a:t>estimand</a:t>
            </a:r>
            <a:r>
              <a:rPr dirty="0"/>
              <a:t> is no larger than the sandwich estimator proposed by </a:t>
            </a:r>
            <a:r>
              <a:rPr dirty="0" err="1"/>
              <a:t>Eicker</a:t>
            </a:r>
            <a:r>
              <a:rPr dirty="0"/>
              <a:t>, Huber, and White.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rPr dirty="0"/>
              <a:t>This work then proposes consistent estimators for the </a:t>
            </a:r>
            <a:r>
              <a:rPr dirty="0" err="1"/>
              <a:t>estimands</a:t>
            </a:r>
            <a:r>
              <a:rPr dirty="0"/>
              <a:t> and its variance so that proper inference can be performed.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uiExpand="1" build="p" bldLvl="5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629</Words>
  <Application>Microsoft Macintosh PowerPoint</Application>
  <PresentationFormat>Custom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</vt:lpstr>
      <vt:lpstr>Cambria Math</vt:lpstr>
      <vt:lpstr>Helvetica Neue</vt:lpstr>
      <vt:lpstr>Helvetica Neue Medium</vt:lpstr>
      <vt:lpstr>Roboto</vt:lpstr>
      <vt:lpstr>21_BasicWhite</vt:lpstr>
      <vt:lpstr>Summary Presentation</vt:lpstr>
      <vt:lpstr>Motivating Example</vt:lpstr>
      <vt:lpstr>Sandwich Estimator</vt:lpstr>
      <vt:lpstr>Fixed Regressors</vt:lpstr>
      <vt:lpstr>Back to our GSP Example!</vt:lpstr>
      <vt:lpstr>Inference for Misspecified Models With Fixed Regressors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Presentation</dc:title>
  <cp:lastModifiedBy>Simon D Nguyen</cp:lastModifiedBy>
  <cp:revision>13</cp:revision>
  <cp:lastPrinted>2024-04-13T04:03:41Z</cp:lastPrinted>
  <dcterms:modified xsi:type="dcterms:W3CDTF">2024-04-13T05:43:22Z</dcterms:modified>
</cp:coreProperties>
</file>