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3" r:id="rId2"/>
    <p:sldMasterId id="2147483656" r:id="rId3"/>
  </p:sldMasterIdLst>
  <p:notesMasterIdLst>
    <p:notesMasterId r:id="rId37"/>
  </p:notesMasterIdLst>
  <p:sldIdLst>
    <p:sldId id="259" r:id="rId4"/>
    <p:sldId id="308" r:id="rId5"/>
    <p:sldId id="260" r:id="rId6"/>
    <p:sldId id="296" r:id="rId7"/>
    <p:sldId id="261" r:id="rId8"/>
    <p:sldId id="330" r:id="rId9"/>
    <p:sldId id="264" r:id="rId10"/>
    <p:sldId id="263" r:id="rId11"/>
    <p:sldId id="297" r:id="rId12"/>
    <p:sldId id="298" r:id="rId13"/>
    <p:sldId id="299" r:id="rId14"/>
    <p:sldId id="282" r:id="rId15"/>
    <p:sldId id="301" r:id="rId16"/>
    <p:sldId id="302" r:id="rId17"/>
    <p:sldId id="300" r:id="rId18"/>
    <p:sldId id="265" r:id="rId19"/>
    <p:sldId id="303" r:id="rId20"/>
    <p:sldId id="304" r:id="rId21"/>
    <p:sldId id="305" r:id="rId22"/>
    <p:sldId id="314" r:id="rId23"/>
    <p:sldId id="279" r:id="rId24"/>
    <p:sldId id="280" r:id="rId25"/>
    <p:sldId id="281" r:id="rId26"/>
    <p:sldId id="276" r:id="rId27"/>
    <p:sldId id="328" r:id="rId28"/>
    <p:sldId id="319" r:id="rId29"/>
    <p:sldId id="315" r:id="rId30"/>
    <p:sldId id="316" r:id="rId31"/>
    <p:sldId id="317" r:id="rId32"/>
    <p:sldId id="318" r:id="rId33"/>
    <p:sldId id="292" r:id="rId34"/>
    <p:sldId id="326" r:id="rId35"/>
    <p:sldId id="327" r:id="rId36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42"/>
    <a:srgbClr val="009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4" d="100"/>
          <a:sy n="84" d="100"/>
        </p:scale>
        <p:origin x="1426" y="77"/>
      </p:cViewPr>
      <p:guideLst>
        <p:guide orient="horz" pos="1207"/>
        <p:guide pos="2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92CE4-7FB4-4658-9A30-CCD4AE7B95A9}" type="datetimeFigureOut">
              <a:rPr lang="pt-BR" smtClean="0"/>
              <a:pPr/>
              <a:t>03/02/2017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25483-E7DD-4FC5-802F-DE3B3CA723C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926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25483-E7DD-4FC5-802F-DE3B3CA723CC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411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500042"/>
            <a:ext cx="8228707" cy="571504"/>
          </a:xfrm>
          <a:prstGeom prst="rect">
            <a:avLst/>
          </a:prstGeom>
        </p:spPr>
        <p:txBody>
          <a:bodyPr vert="horz" lIns="64291" tIns="32146" rIns="64291" bIns="32146" anchor="ctr"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1759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457200" y="1916113"/>
            <a:ext cx="8229600" cy="42275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1611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274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1611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952868"/>
            <a:ext cx="3643338" cy="1000132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br/url?sa=i&amp;rct=j&amp;q=&amp;esrc=s&amp;source=images&amp;cd=&amp;cad=rja&amp;uact=8&amp;ved=0ahUKEwiujozCgfXRAhWFnJAKHRnEBzoQjRwIBw&amp;url=http://zbra.com.br/&amp;psig=AFQjCNF_WWKP5spKBmvioUd3a9rKZ36Gcg&amp;ust=1486248567431570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hyperlink" Target="http://www.enotecabrasil.com.br/c/politica-de-privacidade" TargetMode="Externa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arvinferrei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twitter.com/ferreiramarvin" TargetMode="External"/><Relationship Id="rId4" Type="http://schemas.openxmlformats.org/officeDocument/2006/relationships/hyperlink" Target="http://www.marvinferreira.com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Bibliografia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916112"/>
            <a:ext cx="5987008" cy="4753247"/>
          </a:xfrm>
        </p:spPr>
        <p:txBody>
          <a:bodyPr/>
          <a:lstStyle/>
          <a:p>
            <a:r>
              <a:rPr lang="en-US" dirty="0" err="1" smtClean="0"/>
              <a:t>Básica</a:t>
            </a:r>
            <a:endParaRPr lang="en-US" dirty="0" smtClean="0"/>
          </a:p>
          <a:p>
            <a:pPr lvl="1"/>
            <a:r>
              <a:rPr lang="en-US" dirty="0"/>
              <a:t>BALDWIN, Douglas; SCRAGG, Gregg. Algorithms and Data Structures : The Science of Computing. </a:t>
            </a:r>
            <a:r>
              <a:rPr lang="pt-BR" dirty="0" err="1"/>
              <a:t>Hingham</a:t>
            </a:r>
            <a:r>
              <a:rPr lang="pt-BR" dirty="0"/>
              <a:t>: Charles River Media, 2004. </a:t>
            </a:r>
            <a:endParaRPr lang="pt-BR" dirty="0" smtClean="0"/>
          </a:p>
        </p:txBody>
      </p:sp>
      <p:pic>
        <p:nvPicPr>
          <p:cNvPr id="4" name="Picture 3" descr="51nLuvSp95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060848"/>
            <a:ext cx="2462400" cy="309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9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Bibliografia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916112"/>
            <a:ext cx="5915000" cy="4753247"/>
          </a:xfrm>
        </p:spPr>
        <p:txBody>
          <a:bodyPr/>
          <a:lstStyle/>
          <a:p>
            <a:r>
              <a:rPr lang="en-US" dirty="0" err="1" smtClean="0"/>
              <a:t>Básica</a:t>
            </a:r>
            <a:endParaRPr lang="en-US" dirty="0" smtClean="0"/>
          </a:p>
          <a:p>
            <a:pPr lvl="1"/>
            <a:r>
              <a:rPr lang="pt-BR" dirty="0"/>
              <a:t>GOODRICH, Michael T</a:t>
            </a:r>
            <a:r>
              <a:rPr lang="pt-BR" dirty="0" smtClean="0"/>
              <a:t>.; TAMASSIA</a:t>
            </a:r>
            <a:r>
              <a:rPr lang="pt-BR" dirty="0"/>
              <a:t>, </a:t>
            </a:r>
            <a:r>
              <a:rPr lang="pt-BR" dirty="0" smtClean="0"/>
              <a:t>Roberto</a:t>
            </a:r>
            <a:r>
              <a:rPr lang="pt-BR" dirty="0"/>
              <a:t>.</a:t>
            </a:r>
            <a:r>
              <a:rPr lang="pt-BR" dirty="0" smtClean="0"/>
              <a:t> </a:t>
            </a:r>
            <a:r>
              <a:rPr lang="en-US" dirty="0" err="1"/>
              <a:t>Estruturas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/>
              <a:t>Dados &amp; </a:t>
            </a:r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e</a:t>
            </a:r>
            <a:r>
              <a:rPr lang="en-US" dirty="0" err="1" smtClean="0"/>
              <a:t>m</a:t>
            </a:r>
            <a:r>
              <a:rPr lang="en-US" dirty="0" smtClean="0"/>
              <a:t> Java</a:t>
            </a:r>
            <a:r>
              <a:rPr lang="pt-BR" dirty="0" smtClean="0"/>
              <a:t>. </a:t>
            </a:r>
            <a:r>
              <a:rPr lang="pt-BR" dirty="0"/>
              <a:t>5ª </a:t>
            </a:r>
            <a:r>
              <a:rPr lang="pt-BR" dirty="0" err="1" smtClean="0"/>
              <a:t>ed</a:t>
            </a:r>
            <a:r>
              <a:rPr lang="pt-BR" dirty="0" smtClean="0"/>
              <a:t> - São </a:t>
            </a:r>
            <a:r>
              <a:rPr lang="pt-BR" dirty="0"/>
              <a:t>Paulo, </a:t>
            </a:r>
            <a:r>
              <a:rPr lang="pt-BR" dirty="0" err="1"/>
              <a:t>Bookman</a:t>
            </a:r>
            <a:r>
              <a:rPr lang="pt-BR" dirty="0"/>
              <a:t> Companhia ED, </a:t>
            </a:r>
            <a:r>
              <a:rPr lang="pt-BR" dirty="0" smtClean="0"/>
              <a:t>2013.</a:t>
            </a:r>
          </a:p>
        </p:txBody>
      </p:sp>
      <p:pic>
        <p:nvPicPr>
          <p:cNvPr id="5" name="Picture 4" descr="115145541_1G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118752"/>
            <a:ext cx="3182456" cy="318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4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Bibliografia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916112"/>
            <a:ext cx="5987008" cy="4753247"/>
          </a:xfrm>
        </p:spPr>
        <p:txBody>
          <a:bodyPr/>
          <a:lstStyle/>
          <a:p>
            <a:r>
              <a:rPr lang="en-US" dirty="0" err="1" smtClean="0"/>
              <a:t>Complementar</a:t>
            </a:r>
            <a:endParaRPr lang="en-US" dirty="0" smtClean="0"/>
          </a:p>
          <a:p>
            <a:pPr lvl="1"/>
            <a:r>
              <a:rPr lang="pt-BR" dirty="0"/>
              <a:t>PEREIRA, Silvio do Lago, Estrutura de Dados Fundamentais. São Paulo, Érica, </a:t>
            </a:r>
            <a:r>
              <a:rPr lang="pt-BR" dirty="0" smtClean="0"/>
              <a:t>2008.</a:t>
            </a:r>
            <a:endParaRPr lang="en-US" dirty="0" smtClean="0"/>
          </a:p>
        </p:txBody>
      </p:sp>
      <p:pic>
        <p:nvPicPr>
          <p:cNvPr id="5" name="Picture 4" descr="imag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060848"/>
            <a:ext cx="2458800" cy="351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86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quivoExibir.asp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764219"/>
            <a:ext cx="3392973" cy="33929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Bibliografia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916112"/>
            <a:ext cx="5987008" cy="4753247"/>
          </a:xfrm>
        </p:spPr>
        <p:txBody>
          <a:bodyPr/>
          <a:lstStyle/>
          <a:p>
            <a:r>
              <a:rPr lang="en-US" dirty="0" err="1" smtClean="0"/>
              <a:t>Complementar</a:t>
            </a:r>
            <a:endParaRPr lang="en-US" dirty="0" smtClean="0"/>
          </a:p>
          <a:p>
            <a:pPr lvl="1"/>
            <a:r>
              <a:rPr lang="pt-BR" dirty="0"/>
              <a:t>LAFORE, Robert, Estrutura de Dados e Algoritmos em Java. </a:t>
            </a:r>
            <a:r>
              <a:rPr lang="en-US" dirty="0"/>
              <a:t>São Paulo, </a:t>
            </a:r>
            <a:r>
              <a:rPr lang="en-US" dirty="0" err="1"/>
              <a:t>Ciência</a:t>
            </a:r>
            <a:r>
              <a:rPr lang="en-US" dirty="0"/>
              <a:t> </a:t>
            </a:r>
            <a:r>
              <a:rPr lang="en-US" dirty="0" err="1"/>
              <a:t>Moderna</a:t>
            </a:r>
            <a:r>
              <a:rPr lang="en-US" dirty="0"/>
              <a:t>, 2005.</a:t>
            </a:r>
            <a:r>
              <a:rPr lang="pt-BR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3084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Bibliografia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916112"/>
            <a:ext cx="5987008" cy="4753247"/>
          </a:xfrm>
        </p:spPr>
        <p:txBody>
          <a:bodyPr/>
          <a:lstStyle/>
          <a:p>
            <a:r>
              <a:rPr lang="en-US" dirty="0" err="1" smtClean="0"/>
              <a:t>Complementar</a:t>
            </a:r>
            <a:endParaRPr lang="en-US" dirty="0" smtClean="0"/>
          </a:p>
          <a:p>
            <a:pPr lvl="1"/>
            <a:r>
              <a:rPr lang="en-US" dirty="0"/>
              <a:t>SEDGEWICK, </a:t>
            </a:r>
            <a:r>
              <a:rPr lang="en-US" dirty="0" smtClean="0"/>
              <a:t>Robert. Algorithms in Java, parts 1-4. 3a ed. Boston</a:t>
            </a:r>
            <a:r>
              <a:rPr lang="en-US" dirty="0"/>
              <a:t>, Addison-Wesley, </a:t>
            </a:r>
            <a:r>
              <a:rPr lang="en-US" dirty="0" smtClean="0"/>
              <a:t>2004.</a:t>
            </a:r>
          </a:p>
        </p:txBody>
      </p:sp>
      <p:pic>
        <p:nvPicPr>
          <p:cNvPr id="5" name="Picture 4" descr="51P5776QJSL._SX258_BO1,204,203,200_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259" y="2060848"/>
            <a:ext cx="2473200" cy="30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18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Bibliografia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916112"/>
            <a:ext cx="5987008" cy="4753247"/>
          </a:xfrm>
        </p:spPr>
        <p:txBody>
          <a:bodyPr/>
          <a:lstStyle/>
          <a:p>
            <a:r>
              <a:rPr lang="en-US" dirty="0" err="1" smtClean="0"/>
              <a:t>Complementar</a:t>
            </a:r>
            <a:endParaRPr lang="en-US" dirty="0" smtClean="0"/>
          </a:p>
          <a:p>
            <a:pPr lvl="1"/>
            <a:r>
              <a:rPr lang="en-US" dirty="0"/>
              <a:t>DEITEL, Paul; DEITEL, Harvey. Java, Como </a:t>
            </a:r>
            <a:r>
              <a:rPr lang="en-US" dirty="0" err="1"/>
              <a:t>Programar</a:t>
            </a:r>
            <a:r>
              <a:rPr lang="en-US" dirty="0"/>
              <a:t>. </a:t>
            </a:r>
            <a:r>
              <a:rPr lang="en-US" dirty="0" smtClean="0"/>
              <a:t>8a </a:t>
            </a:r>
            <a:r>
              <a:rPr lang="en-US" dirty="0"/>
              <a:t>ed. </a:t>
            </a:r>
            <a:r>
              <a:rPr lang="en-US" dirty="0" err="1"/>
              <a:t>São</a:t>
            </a:r>
            <a:r>
              <a:rPr lang="en-US" dirty="0"/>
              <a:t> Paulo : Pearson Prentice Hall </a:t>
            </a:r>
            <a:r>
              <a:rPr lang="en-US" dirty="0" err="1"/>
              <a:t>Brasil</a:t>
            </a:r>
            <a:r>
              <a:rPr lang="en-US" dirty="0"/>
              <a:t>, 2010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*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en-US" dirty="0" smtClean="0"/>
              <a:t>Online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sp_java_programar_8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060848"/>
            <a:ext cx="2458800" cy="330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30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Bibliografia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916113"/>
            <a:ext cx="6131024" cy="4227512"/>
          </a:xfrm>
        </p:spPr>
        <p:txBody>
          <a:bodyPr/>
          <a:lstStyle/>
          <a:p>
            <a:r>
              <a:rPr lang="en-US" dirty="0" err="1" smtClean="0"/>
              <a:t>Complementar</a:t>
            </a:r>
            <a:endParaRPr lang="en-US" dirty="0" smtClean="0"/>
          </a:p>
          <a:p>
            <a:pPr lvl="1"/>
            <a:r>
              <a:rPr lang="en-US" dirty="0" smtClean="0"/>
              <a:t>PUGA</a:t>
            </a:r>
            <a:r>
              <a:rPr lang="en-US" dirty="0"/>
              <a:t>, Sandra; RISSETTI, </a:t>
            </a:r>
            <a:r>
              <a:rPr lang="en-US" dirty="0" err="1"/>
              <a:t>Gerson</a:t>
            </a:r>
            <a:r>
              <a:rPr lang="en-US" dirty="0"/>
              <a:t>. </a:t>
            </a:r>
            <a:r>
              <a:rPr lang="en-US" dirty="0" err="1"/>
              <a:t>Lógica</a:t>
            </a:r>
            <a:r>
              <a:rPr lang="en-US" dirty="0"/>
              <a:t> de </a:t>
            </a:r>
            <a:r>
              <a:rPr lang="en-US" dirty="0" err="1"/>
              <a:t>programação</a:t>
            </a:r>
            <a:r>
              <a:rPr lang="en-US" dirty="0"/>
              <a:t> e </a:t>
            </a:r>
            <a:r>
              <a:rPr lang="en-US" dirty="0" err="1"/>
              <a:t>estruturas</a:t>
            </a:r>
            <a:r>
              <a:rPr lang="en-US" dirty="0"/>
              <a:t> de dados com </a:t>
            </a:r>
            <a:r>
              <a:rPr lang="en-US" dirty="0" err="1"/>
              <a:t>aplicações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Java. 2a ed. </a:t>
            </a:r>
            <a:r>
              <a:rPr lang="en-US" dirty="0" err="1"/>
              <a:t>São</a:t>
            </a:r>
            <a:r>
              <a:rPr lang="en-US" dirty="0"/>
              <a:t> Paulo : Pearson Prentice Hall, 2009. 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* </a:t>
            </a:r>
            <a:r>
              <a:rPr lang="en-US" dirty="0" err="1" smtClean="0"/>
              <a:t>Disponível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Biblioteca</a:t>
            </a:r>
            <a:r>
              <a:rPr lang="en-US" dirty="0" smtClean="0"/>
              <a:t> Online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9788576052074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93" y="2060848"/>
            <a:ext cx="2447032" cy="34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71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Bibliografia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916113"/>
            <a:ext cx="6131024" cy="4227512"/>
          </a:xfrm>
        </p:spPr>
        <p:txBody>
          <a:bodyPr/>
          <a:lstStyle/>
          <a:p>
            <a:r>
              <a:rPr lang="en-US" dirty="0" smtClean="0"/>
              <a:t>Extra</a:t>
            </a:r>
          </a:p>
          <a:p>
            <a:pPr lvl="1"/>
            <a:r>
              <a:rPr lang="en-US" dirty="0" smtClean="0"/>
              <a:t>ASCENCIO, Ana F. G., ARAÚJO, </a:t>
            </a:r>
            <a:r>
              <a:rPr lang="en-US" dirty="0" err="1" smtClean="0"/>
              <a:t>Graziela</a:t>
            </a:r>
            <a:r>
              <a:rPr lang="en-US" dirty="0" smtClean="0"/>
              <a:t> S. </a:t>
            </a:r>
            <a:r>
              <a:rPr lang="en-US" dirty="0" err="1" smtClean="0"/>
              <a:t>Estruturas</a:t>
            </a:r>
            <a:r>
              <a:rPr lang="en-US" dirty="0" smtClean="0"/>
              <a:t> de dados: </a:t>
            </a:r>
            <a:r>
              <a:rPr lang="en-US" dirty="0" err="1" smtClean="0"/>
              <a:t>algoritmos</a:t>
            </a:r>
            <a:r>
              <a:rPr lang="en-US" dirty="0" smtClean="0"/>
              <a:t>, </a:t>
            </a:r>
            <a:r>
              <a:rPr lang="en-US" dirty="0" err="1" smtClean="0"/>
              <a:t>análise</a:t>
            </a:r>
            <a:r>
              <a:rPr lang="en-US" dirty="0" smtClean="0"/>
              <a:t> da </a:t>
            </a:r>
            <a:r>
              <a:rPr lang="en-US" dirty="0" err="1" smtClean="0"/>
              <a:t>complexidade</a:t>
            </a:r>
            <a:r>
              <a:rPr lang="en-US" dirty="0" smtClean="0"/>
              <a:t> e </a:t>
            </a:r>
            <a:r>
              <a:rPr lang="en-US" dirty="0" err="1" smtClean="0"/>
              <a:t>implementações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 e C/C++. São Paulo : Pearson Prentice Hall, 2010.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* </a:t>
            </a:r>
            <a:r>
              <a:rPr lang="en-US" dirty="0" err="1" smtClean="0"/>
              <a:t>Disponível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Biblioteca</a:t>
            </a:r>
            <a:r>
              <a:rPr lang="en-US" dirty="0" smtClean="0"/>
              <a:t> Online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estruturas-de-dados-ascencio-ana-fernanda-gomes-araujo-graziela-santos-de-8576058812_200x200-PU6eb8d0f9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348795"/>
            <a:ext cx="2685600" cy="26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82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Bibliografia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916113"/>
            <a:ext cx="6131024" cy="4227512"/>
          </a:xfrm>
        </p:spPr>
        <p:txBody>
          <a:bodyPr/>
          <a:lstStyle/>
          <a:p>
            <a:r>
              <a:rPr lang="en-US" dirty="0" smtClean="0"/>
              <a:t>Extra</a:t>
            </a:r>
          </a:p>
          <a:p>
            <a:pPr lvl="1"/>
            <a:r>
              <a:rPr lang="en-US" dirty="0" smtClean="0"/>
              <a:t>PREISS, Bruno R. </a:t>
            </a:r>
            <a:r>
              <a:rPr lang="en-US" dirty="0" err="1" smtClean="0"/>
              <a:t>Estruturas</a:t>
            </a:r>
            <a:r>
              <a:rPr lang="en-US" dirty="0" smtClean="0"/>
              <a:t> de dados e </a:t>
            </a:r>
            <a:r>
              <a:rPr lang="en-US" dirty="0" err="1" smtClean="0"/>
              <a:t>algoritmos</a:t>
            </a:r>
            <a:r>
              <a:rPr lang="en-US" dirty="0" smtClean="0"/>
              <a:t>: </a:t>
            </a:r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dirty="0" err="1" smtClean="0"/>
              <a:t>projetos</a:t>
            </a:r>
            <a:r>
              <a:rPr lang="en-US" dirty="0" smtClean="0"/>
              <a:t> </a:t>
            </a:r>
            <a:r>
              <a:rPr lang="en-US" dirty="0" err="1" smtClean="0"/>
              <a:t>orientados</a:t>
            </a:r>
            <a:r>
              <a:rPr lang="en-US" dirty="0" smtClean="0"/>
              <a:t> a </a:t>
            </a:r>
            <a:r>
              <a:rPr lang="en-US" dirty="0" err="1" smtClean="0"/>
              <a:t>objeto</a:t>
            </a:r>
            <a:r>
              <a:rPr lang="en-US" dirty="0" smtClean="0"/>
              <a:t> com Java. Rio de Janeiro : Elsevier, 2000.</a:t>
            </a:r>
            <a:endParaRPr lang="en-US" dirty="0"/>
          </a:p>
        </p:txBody>
      </p:sp>
      <p:pic>
        <p:nvPicPr>
          <p:cNvPr id="4" name="Picture 3" descr="imagem.asp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364" y="2132856"/>
            <a:ext cx="2170100" cy="31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02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Bibliografia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916113"/>
            <a:ext cx="5987008" cy="4227512"/>
          </a:xfrm>
        </p:spPr>
        <p:txBody>
          <a:bodyPr/>
          <a:lstStyle/>
          <a:p>
            <a:r>
              <a:rPr lang="en-US" dirty="0" smtClean="0"/>
              <a:t>Extra</a:t>
            </a:r>
          </a:p>
          <a:p>
            <a:pPr lvl="1"/>
            <a:r>
              <a:rPr lang="en-US" dirty="0" smtClean="0"/>
              <a:t>PIVA </a:t>
            </a:r>
            <a:r>
              <a:rPr lang="en-US" dirty="0" err="1" smtClean="0"/>
              <a:t>Jr</a:t>
            </a:r>
            <a:r>
              <a:rPr lang="en-US" dirty="0" smtClean="0"/>
              <a:t>, </a:t>
            </a:r>
            <a:r>
              <a:rPr lang="en-US" dirty="0" err="1" smtClean="0"/>
              <a:t>Dilermando</a:t>
            </a:r>
            <a:r>
              <a:rPr lang="en-US" dirty="0" smtClean="0"/>
              <a:t>, et al. </a:t>
            </a:r>
            <a:r>
              <a:rPr lang="en-US" dirty="0" err="1" smtClean="0"/>
              <a:t>Estrutura</a:t>
            </a:r>
            <a:r>
              <a:rPr lang="en-US" dirty="0" smtClean="0"/>
              <a:t> de dados e </a:t>
            </a:r>
            <a:r>
              <a:rPr lang="en-US" dirty="0" err="1" smtClean="0"/>
              <a:t>técnicas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. Rio de Janeiro : Elsevier, 2014.</a:t>
            </a:r>
            <a:endParaRPr lang="en-US" dirty="0"/>
          </a:p>
        </p:txBody>
      </p:sp>
      <p:pic>
        <p:nvPicPr>
          <p:cNvPr id="5" name="Picture 4" descr="97885352743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926810"/>
            <a:ext cx="2388520" cy="337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3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916113"/>
            <a:ext cx="8712968" cy="1143000"/>
          </a:xfrm>
        </p:spPr>
        <p:txBody>
          <a:bodyPr/>
          <a:lstStyle/>
          <a:p>
            <a:r>
              <a:rPr lang="pt-BR" dirty="0" smtClean="0"/>
              <a:t>Estrutura de Dados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3600" dirty="0" smtClean="0"/>
              <a:t>Prof. </a:t>
            </a:r>
            <a:r>
              <a:rPr lang="pt-BR" sz="3600" dirty="0" err="1" smtClean="0"/>
              <a:t>Msc</a:t>
            </a:r>
            <a:r>
              <a:rPr lang="pt-BR" sz="3600" dirty="0" smtClean="0"/>
              <a:t>. Marvin Ferreira da Silva</a:t>
            </a:r>
            <a:br>
              <a:rPr lang="pt-BR" sz="3600" dirty="0" smtClean="0"/>
            </a:br>
            <a:r>
              <a:rPr lang="pt-BR" sz="3200" dirty="0" smtClean="0"/>
              <a:t>mfsilva@Anhembi.br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808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Bibliografia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916113"/>
            <a:ext cx="7787208" cy="4227512"/>
          </a:xfrm>
        </p:spPr>
        <p:txBody>
          <a:bodyPr/>
          <a:lstStyle/>
          <a:p>
            <a:r>
              <a:rPr lang="en-US" dirty="0" err="1" smtClean="0"/>
              <a:t>Bíblia</a:t>
            </a:r>
            <a:r>
              <a:rPr lang="en-US" dirty="0" smtClean="0"/>
              <a:t> </a:t>
            </a:r>
            <a:r>
              <a:rPr lang="en-US" dirty="0" err="1" smtClean="0"/>
              <a:t>Sagrada</a:t>
            </a:r>
            <a:endParaRPr lang="en-US" dirty="0" smtClean="0"/>
          </a:p>
          <a:p>
            <a:pPr lvl="1"/>
            <a:r>
              <a:rPr lang="en-US" dirty="0" smtClean="0"/>
              <a:t>KNUTH, Donald E.</a:t>
            </a:r>
            <a:br>
              <a:rPr lang="en-US" dirty="0" smtClean="0"/>
            </a:br>
            <a:r>
              <a:rPr lang="en-US" dirty="0" smtClean="0"/>
              <a:t>The art of computer </a:t>
            </a:r>
            <a:br>
              <a:rPr lang="en-US" dirty="0" smtClean="0"/>
            </a:br>
            <a:r>
              <a:rPr lang="en-US" dirty="0" smtClean="0"/>
              <a:t>Programming.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Site </a:t>
            </a:r>
            <a:r>
              <a:rPr lang="en-US" dirty="0" err="1" smtClean="0"/>
              <a:t>oficial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http://</a:t>
            </a:r>
            <a:r>
              <a:rPr lang="en-US" dirty="0" smtClean="0"/>
              <a:t>www-cs-faculty.stanford.edu</a:t>
            </a:r>
            <a:r>
              <a:rPr lang="en-US" dirty="0"/>
              <a:t>/~uno/</a:t>
            </a:r>
          </a:p>
        </p:txBody>
      </p:sp>
      <p:pic>
        <p:nvPicPr>
          <p:cNvPr id="1026" name="Picture 2" descr="Resultado de imagem para the art of computer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060" y="1772816"/>
            <a:ext cx="28575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498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17596"/>
          </a:xfrm>
        </p:spPr>
        <p:txBody>
          <a:bodyPr/>
          <a:lstStyle/>
          <a:p>
            <a:r>
              <a:rPr lang="en-US" dirty="0" err="1" smtClean="0"/>
              <a:t>Acesso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biblioteca</a:t>
            </a:r>
            <a:r>
              <a:rPr lang="en-US" dirty="0" smtClean="0"/>
              <a:t> digital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980728"/>
            <a:ext cx="9144000" cy="5218335"/>
            <a:chOff x="0" y="980728"/>
            <a:chExt cx="9144000" cy="521833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80728"/>
              <a:ext cx="9144000" cy="521833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436096" y="2132856"/>
              <a:ext cx="1656184" cy="1440160"/>
            </a:xfrm>
            <a:prstGeom prst="rect">
              <a:avLst/>
            </a:prstGeom>
            <a:noFill/>
            <a:ln w="762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eft Arrow 5"/>
            <p:cNvSpPr/>
            <p:nvPr/>
          </p:nvSpPr>
          <p:spPr>
            <a:xfrm rot="13222042">
              <a:off x="4860702" y="1709703"/>
              <a:ext cx="576064" cy="432048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7312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17596"/>
          </a:xfrm>
        </p:spPr>
        <p:txBody>
          <a:bodyPr/>
          <a:lstStyle/>
          <a:p>
            <a:r>
              <a:rPr lang="en-US" dirty="0" err="1" smtClean="0"/>
              <a:t>Acesso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biblioteca</a:t>
            </a:r>
            <a:r>
              <a:rPr lang="en-US" dirty="0" smtClean="0"/>
              <a:t> digital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1021804"/>
            <a:ext cx="9144000" cy="5143500"/>
            <a:chOff x="0" y="1021804"/>
            <a:chExt cx="9144000" cy="51435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21804"/>
              <a:ext cx="9144000" cy="5143500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619672" y="4077072"/>
              <a:ext cx="5688632" cy="936104"/>
            </a:xfrm>
            <a:prstGeom prst="roundRect">
              <a:avLst/>
            </a:prstGeom>
            <a:noFill/>
            <a:ln w="762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rot="2419285">
              <a:off x="1113421" y="3649815"/>
              <a:ext cx="576064" cy="432048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6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biblioteca</a:t>
            </a:r>
            <a:r>
              <a:rPr lang="en-US" dirty="0"/>
              <a:t> digital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bibliotecas</a:t>
            </a:r>
            <a:endParaRPr lang="en-US" dirty="0" smtClean="0"/>
          </a:p>
          <a:p>
            <a:pPr lvl="1"/>
            <a:r>
              <a:rPr lang="en-US" dirty="0" err="1" smtClean="0"/>
              <a:t>Biblioteca</a:t>
            </a:r>
            <a:r>
              <a:rPr lang="en-US" dirty="0" smtClean="0"/>
              <a:t> Virtual 3.0</a:t>
            </a:r>
          </a:p>
          <a:p>
            <a:pPr lvl="1"/>
            <a:r>
              <a:rPr lang="en-US" dirty="0" err="1" smtClean="0"/>
              <a:t>Minha</a:t>
            </a:r>
            <a:r>
              <a:rPr lang="en-US" dirty="0" smtClean="0"/>
              <a:t> </a:t>
            </a:r>
            <a:r>
              <a:rPr lang="en-US" dirty="0" err="1" smtClean="0"/>
              <a:t>Biblioteca</a:t>
            </a:r>
            <a:endParaRPr lang="en-US" dirty="0" smtClean="0"/>
          </a:p>
          <a:p>
            <a:pPr lvl="1"/>
            <a:r>
              <a:rPr lang="en-US" dirty="0" err="1" smtClean="0"/>
              <a:t>SciELO</a:t>
            </a:r>
            <a:r>
              <a:rPr lang="en-US" dirty="0" smtClean="0"/>
              <a:t> – Scientific </a:t>
            </a:r>
            <a:r>
              <a:rPr lang="en-US" dirty="0" err="1" smtClean="0"/>
              <a:t>Eletronic</a:t>
            </a:r>
            <a:r>
              <a:rPr lang="en-US" dirty="0" smtClean="0"/>
              <a:t> Library Online</a:t>
            </a:r>
          </a:p>
          <a:p>
            <a:pPr lvl="1"/>
            <a:r>
              <a:rPr lang="en-US" dirty="0" smtClean="0"/>
              <a:t>VTC – Virtual Training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86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Plano de Aula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Unidade</a:t>
            </a:r>
            <a:r>
              <a:rPr lang="en-US" dirty="0"/>
              <a:t> Web.</a:t>
            </a:r>
          </a:p>
          <a:p>
            <a:endParaRPr lang="en-US" dirty="0" smtClean="0"/>
          </a:p>
          <a:p>
            <a:r>
              <a:rPr lang="en-US" dirty="0" err="1" smtClean="0"/>
              <a:t>Possui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datas</a:t>
            </a:r>
            <a:r>
              <a:rPr lang="en-US" dirty="0" smtClean="0"/>
              <a:t> de </a:t>
            </a:r>
            <a:r>
              <a:rPr lang="en-US" dirty="0" err="1" smtClean="0"/>
              <a:t>provas</a:t>
            </a:r>
            <a:r>
              <a:rPr lang="en-US" dirty="0" smtClean="0"/>
              <a:t> e </a:t>
            </a:r>
            <a:r>
              <a:rPr lang="en-US" dirty="0" err="1" smtClean="0"/>
              <a:t>entregas</a:t>
            </a:r>
            <a:r>
              <a:rPr lang="en-US" dirty="0" smtClean="0"/>
              <a:t> de </a:t>
            </a:r>
            <a:r>
              <a:rPr lang="en-US" dirty="0" err="1" smtClean="0"/>
              <a:t>trabalho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Normativa de avaliação</a:t>
            </a:r>
            <a:endParaRPr lang="pt-BR" dirty="0"/>
          </a:p>
        </p:txBody>
      </p:sp>
      <p:sp>
        <p:nvSpPr>
          <p:cNvPr id="4" name="Retângulo 4"/>
          <p:cNvSpPr/>
          <p:nvPr/>
        </p:nvSpPr>
        <p:spPr>
          <a:xfrm>
            <a:off x="323528" y="1383475"/>
            <a:ext cx="856895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pt-BR" sz="2400" dirty="0"/>
              <a:t>MF = N1 x 0,4 + N2 x 0,6</a:t>
            </a:r>
          </a:p>
          <a:p>
            <a:pPr marL="0" lvl="1" algn="ctr"/>
            <a:r>
              <a:rPr lang="pt-BR" sz="2400" dirty="0"/>
              <a:t>Média para aprovação = 5,0</a:t>
            </a:r>
          </a:p>
          <a:p>
            <a:pPr algn="ctr"/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/>
              <a:t>Composição da N1</a:t>
            </a:r>
            <a:r>
              <a:rPr lang="pt-BR" dirty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/>
              <a:t>Teste de Progresso </a:t>
            </a:r>
            <a:r>
              <a:rPr lang="pt-BR" dirty="0">
                <a:solidFill>
                  <a:srgbClr val="FF0000"/>
                </a:solidFill>
              </a:rPr>
              <a:t>(AV1)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/>
              <a:t>Prova INDIVIDUAL composta somente por questões dissertativas </a:t>
            </a:r>
            <a:r>
              <a:rPr lang="pt-BR" dirty="0">
                <a:solidFill>
                  <a:srgbClr val="FF0000"/>
                </a:solidFill>
              </a:rPr>
              <a:t>(AV2)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/>
              <a:t>Atividade a critério do professor (prova, trabalho, lista de exercícios, seminários, projetos, avaliação continuada, </a:t>
            </a:r>
            <a:r>
              <a:rPr lang="pt-BR" dirty="0" err="1"/>
              <a:t>etc</a:t>
            </a:r>
            <a:r>
              <a:rPr lang="pt-BR" dirty="0"/>
              <a:t>). </a:t>
            </a:r>
            <a:r>
              <a:rPr lang="pt-BR" dirty="0" smtClean="0">
                <a:solidFill>
                  <a:srgbClr val="FF0000"/>
                </a:solidFill>
              </a:rPr>
              <a:t>(</a:t>
            </a:r>
            <a:r>
              <a:rPr lang="pt-BR" dirty="0">
                <a:solidFill>
                  <a:srgbClr val="FF0000"/>
                </a:solidFill>
              </a:rPr>
              <a:t>AV3)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b="1" dirty="0"/>
              <a:t>Nota N1 = (AV1 + AV2 + AV3) / 3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/>
              <a:t>Não há arredondamento no cálculo da média final (uma casa decimal de precisão)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u="sng" dirty="0"/>
              <a:t>Não há descarte de nota</a:t>
            </a:r>
            <a:r>
              <a:rPr lang="pt-BR" dirty="0"/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/>
              <a:t>Caso o aluno perca a prova individual, o professor deverá gerenciar a aplicação de uma prova substitutiva a este aluno.</a:t>
            </a:r>
          </a:p>
        </p:txBody>
      </p:sp>
    </p:spTree>
    <p:extLst>
      <p:ext uri="{BB962C8B-B14F-4D97-AF65-F5344CB8AC3E}">
        <p14:creationId xmlns:p14="http://schemas.microsoft.com/office/powerpoint/2010/main" val="2974665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sou eu?</a:t>
            </a:r>
            <a:endParaRPr lang="pt-BR" dirty="0"/>
          </a:p>
        </p:txBody>
      </p:sp>
      <p:pic>
        <p:nvPicPr>
          <p:cNvPr id="2050" name="Picture 2" descr="Resultado de imagem para senta que la vem histó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60848"/>
            <a:ext cx="5715000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593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sou eu?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340768"/>
            <a:ext cx="8229600" cy="4802857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/>
              <a:t>Marvin Ferreira da Silva...</a:t>
            </a:r>
          </a:p>
          <a:p>
            <a:pPr>
              <a:buFontTx/>
              <a:buChar char="-"/>
            </a:pPr>
            <a:r>
              <a:rPr lang="pt-BR" sz="2400" dirty="0" smtClean="0"/>
              <a:t>Primeiras linhas de código aos 12 anos</a:t>
            </a:r>
          </a:p>
          <a:p>
            <a:pPr>
              <a:buFontTx/>
              <a:buChar char="-"/>
            </a:pPr>
            <a:r>
              <a:rPr lang="pt-BR" sz="2400" dirty="0" smtClean="0"/>
              <a:t>Entre os 12 e os 16: 2 cursos técnicos, </a:t>
            </a:r>
            <a:r>
              <a:rPr lang="pt-BR" sz="2400" dirty="0"/>
              <a:t>A</a:t>
            </a:r>
            <a:r>
              <a:rPr lang="pt-BR" sz="2400" dirty="0" smtClean="0"/>
              <a:t>dministração e Tecnologia da Informação</a:t>
            </a:r>
          </a:p>
          <a:p>
            <a:pPr>
              <a:buFontTx/>
              <a:buChar char="-"/>
            </a:pPr>
            <a:r>
              <a:rPr lang="pt-BR" sz="2400" dirty="0" smtClean="0"/>
              <a:t>Entre os 17 e 18: 3 certificações Impacta</a:t>
            </a:r>
          </a:p>
          <a:p>
            <a:pPr>
              <a:buFontTx/>
              <a:buChar char="-"/>
            </a:pPr>
            <a:r>
              <a:rPr lang="pt-BR" sz="2400" dirty="0" smtClean="0"/>
              <a:t>Aos 21: 5 certificações oficiais Microsoft, incluindo Microsoft </a:t>
            </a:r>
            <a:r>
              <a:rPr lang="pt-BR" sz="2400" dirty="0" err="1" smtClean="0"/>
              <a:t>Certified</a:t>
            </a:r>
            <a:r>
              <a:rPr lang="pt-BR" sz="2400" dirty="0" smtClean="0"/>
              <a:t> </a:t>
            </a:r>
            <a:r>
              <a:rPr lang="pt-BR" sz="2400" dirty="0" err="1" smtClean="0"/>
              <a:t>Trainer</a:t>
            </a:r>
            <a:endParaRPr lang="pt-BR" sz="2400" dirty="0" smtClean="0"/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3074" name="Picture 2" descr="Resultado de imagem para microsoft certified professional develo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60515"/>
            <a:ext cx="2184177" cy="168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microsoft certified train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317" y="4457766"/>
            <a:ext cx="2197967" cy="228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432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sou eu?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 smtClean="0"/>
              <a:t>BSc</a:t>
            </a:r>
            <a:r>
              <a:rPr lang="pt-BR" dirty="0" smtClean="0"/>
              <a:t>. Computer Science (2009-2012)</a:t>
            </a:r>
          </a:p>
          <a:p>
            <a:pPr marL="0" indent="0">
              <a:buNone/>
            </a:pPr>
            <a:r>
              <a:rPr lang="pt-BR" dirty="0" err="1" smtClean="0"/>
              <a:t>MSc</a:t>
            </a:r>
            <a:r>
              <a:rPr lang="pt-BR" dirty="0" smtClean="0"/>
              <a:t>. Computer Engineering (2013-2016)</a:t>
            </a:r>
          </a:p>
          <a:p>
            <a:pPr marL="0" indent="0">
              <a:buNone/>
            </a:pPr>
            <a:r>
              <a:rPr lang="pt-BR" dirty="0" smtClean="0"/>
              <a:t>PhD. Computer Engineering (2017-????)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098" name="Picture 2" descr="Resultado de imagem para puc são Pau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43800"/>
            <a:ext cx="1816536" cy="289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esultado de imagem para USP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408" y="4031744"/>
            <a:ext cx="2421592" cy="242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222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sou eu?</a:t>
            </a:r>
            <a:endParaRPr lang="pt-BR" dirty="0"/>
          </a:p>
        </p:txBody>
      </p:sp>
      <p:pic>
        <p:nvPicPr>
          <p:cNvPr id="5122" name="Picture 2" descr="Resultado de imagem para poli usp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512" y="1644166"/>
            <a:ext cx="5179335" cy="163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cest poli us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512" y="3501008"/>
            <a:ext cx="5280488" cy="218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20447" y="5644834"/>
            <a:ext cx="403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Centro de Estudo Sociedade e Tecnologia</a:t>
            </a:r>
          </a:p>
          <a:p>
            <a:pPr algn="ctr"/>
            <a:r>
              <a:rPr lang="pt-BR" dirty="0"/>
              <a:t>http://www.cest.poli.usp.br/</a:t>
            </a:r>
          </a:p>
        </p:txBody>
      </p:sp>
    </p:spTree>
    <p:extLst>
      <p:ext uri="{BB962C8B-B14F-4D97-AF65-F5344CB8AC3E}">
        <p14:creationId xmlns:p14="http://schemas.microsoft.com/office/powerpoint/2010/main" val="155381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004" y="385192"/>
            <a:ext cx="2857500" cy="29718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889248" y="1916832"/>
            <a:ext cx="6275040" cy="2665015"/>
          </a:xfrm>
        </p:spPr>
        <p:txBody>
          <a:bodyPr/>
          <a:lstStyle/>
          <a:p>
            <a:r>
              <a:rPr lang="en-US" dirty="0" err="1"/>
              <a:t>Possibilitar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alunos</a:t>
            </a:r>
            <a:r>
              <a:rPr lang="en-US" dirty="0"/>
              <a:t> a </a:t>
            </a:r>
            <a:r>
              <a:rPr lang="en-US" dirty="0" err="1"/>
              <a:t>utilização</a:t>
            </a:r>
            <a:r>
              <a:rPr lang="en-US" dirty="0"/>
              <a:t> das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estruturas</a:t>
            </a:r>
            <a:r>
              <a:rPr lang="en-US" dirty="0"/>
              <a:t> de dados </a:t>
            </a:r>
            <a:r>
              <a:rPr lang="en-US" dirty="0" err="1"/>
              <a:t>apresentadas</a:t>
            </a:r>
            <a:r>
              <a:rPr lang="en-US" dirty="0"/>
              <a:t>, </a:t>
            </a:r>
            <a:r>
              <a:rPr lang="en-US" dirty="0" err="1"/>
              <a:t>levando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consideração</a:t>
            </a:r>
            <a:r>
              <a:rPr lang="en-US" dirty="0"/>
              <a:t> o </a:t>
            </a:r>
            <a:r>
              <a:rPr lang="en-US" dirty="0" err="1"/>
              <a:t>problema</a:t>
            </a:r>
            <a:r>
              <a:rPr lang="en-US" dirty="0"/>
              <a:t> 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resolvido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sou eu?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417638"/>
            <a:ext cx="8229600" cy="4227512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Atualmente: </a:t>
            </a:r>
            <a:br>
              <a:rPr lang="pt-BR" dirty="0" smtClean="0"/>
            </a:br>
            <a:r>
              <a:rPr lang="pt-BR" dirty="0" smtClean="0"/>
              <a:t>Software </a:t>
            </a:r>
            <a:r>
              <a:rPr lang="pt-BR" dirty="0" err="1" smtClean="0"/>
              <a:t>Engineer</a:t>
            </a:r>
            <a:r>
              <a:rPr lang="pt-BR" dirty="0" smtClean="0"/>
              <a:t> / Team Lead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No passado...</a:t>
            </a:r>
          </a:p>
        </p:txBody>
      </p:sp>
      <p:pic>
        <p:nvPicPr>
          <p:cNvPr id="6146" name="Picture 2" descr="Webmotors, a marca número 1 em venda e compra de carros novos e usados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96" y="2780928"/>
            <a:ext cx="4114800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Resultado de imagem para zbra solutions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4" y="5286374"/>
            <a:ext cx="21907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Resultado de imagem para clearsale logo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014862"/>
            <a:ext cx="4091323" cy="87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71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5400" dirty="0" smtClean="0"/>
              <a:t>E </a:t>
            </a:r>
            <a:r>
              <a:rPr lang="en-US" sz="5400" dirty="0" err="1" smtClean="0"/>
              <a:t>quem</a:t>
            </a:r>
            <a:r>
              <a:rPr lang="en-US" sz="5400" dirty="0" smtClean="0"/>
              <a:t> </a:t>
            </a:r>
            <a:r>
              <a:rPr lang="en-US" sz="5400" dirty="0" err="1" smtClean="0"/>
              <a:t>são</a:t>
            </a:r>
            <a:r>
              <a:rPr lang="en-US" sz="5400" dirty="0" smtClean="0"/>
              <a:t> </a:t>
            </a:r>
            <a:r>
              <a:rPr lang="en-US" sz="5400" dirty="0" err="1" smtClean="0"/>
              <a:t>vocês</a:t>
            </a:r>
            <a:r>
              <a:rPr lang="en-U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4028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me encontrar?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268760"/>
            <a:ext cx="8229600" cy="4227512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 smtClean="0"/>
              <a:t>Produções acadêmicas e referências detalhadas:</a:t>
            </a:r>
          </a:p>
          <a:p>
            <a:pPr marL="0" indent="0">
              <a:buNone/>
            </a:pPr>
            <a:r>
              <a:rPr lang="pt-BR" sz="2400" dirty="0" smtClean="0">
                <a:hlinkClick r:id="rId3"/>
              </a:rPr>
              <a:t>https</a:t>
            </a:r>
            <a:r>
              <a:rPr lang="pt-BR" sz="2400" dirty="0">
                <a:hlinkClick r:id="rId3"/>
              </a:rPr>
              <a:t>://</a:t>
            </a:r>
            <a:r>
              <a:rPr lang="pt-BR" sz="2400" dirty="0" smtClean="0">
                <a:hlinkClick r:id="rId3"/>
              </a:rPr>
              <a:t>www.linkedin.com/in/marvinferreira</a:t>
            </a: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Publicações </a:t>
            </a:r>
            <a:r>
              <a:rPr lang="pt-BR" sz="2400" dirty="0" err="1" smtClean="0"/>
              <a:t>extra-acadêmicas</a:t>
            </a:r>
            <a:r>
              <a:rPr lang="pt-BR" sz="2400" dirty="0" smtClean="0"/>
              <a:t>:</a:t>
            </a:r>
          </a:p>
          <a:p>
            <a:pPr marL="0" indent="0">
              <a:buNone/>
            </a:pPr>
            <a:r>
              <a:rPr lang="pt-BR" sz="2400" dirty="0" smtClean="0">
                <a:hlinkClick r:id="rId4"/>
              </a:rPr>
              <a:t>http://www.marvinferreira.com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>
                <a:hlinkClick r:id="rId5"/>
              </a:rPr>
              <a:t>http://twitter.com/ferreiramarvin</a:t>
            </a: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800" b="1" dirty="0" err="1" smtClean="0"/>
              <a:t>Email</a:t>
            </a:r>
            <a:r>
              <a:rPr lang="pt-BR" sz="2800" b="1" dirty="0" smtClean="0"/>
              <a:t>: </a:t>
            </a:r>
            <a:r>
              <a:rPr lang="pt-BR" sz="2800" b="1" dirty="0" smtClean="0">
                <a:solidFill>
                  <a:srgbClr val="FF0000"/>
                </a:solidFill>
              </a:rPr>
              <a:t>mfsilva@anhembi.br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77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574032"/>
            <a:ext cx="8712968" cy="1143000"/>
          </a:xfrm>
        </p:spPr>
        <p:txBody>
          <a:bodyPr/>
          <a:lstStyle/>
          <a:p>
            <a:r>
              <a:rPr lang="pt-BR" sz="3600" strike="sngStrike" dirty="0" smtClean="0">
                <a:solidFill>
                  <a:srgbClr val="FF0000"/>
                </a:solidFill>
              </a:rPr>
              <a:t>Que comecem os jogos!</a:t>
            </a:r>
            <a:r>
              <a:rPr lang="pt-BR" sz="3600" dirty="0"/>
              <a:t/>
            </a:r>
            <a:br>
              <a:rPr lang="pt-BR" sz="3600" dirty="0"/>
            </a:br>
            <a:r>
              <a:rPr lang="pt-BR" sz="3600" dirty="0"/>
              <a:t>Bom semestre para todos</a:t>
            </a:r>
            <a:r>
              <a:rPr lang="pt-BR" sz="3600" dirty="0" smtClean="0"/>
              <a:t/>
            </a:r>
            <a:br>
              <a:rPr lang="pt-BR" sz="3600" dirty="0" smtClean="0"/>
            </a:b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27337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objetivo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916113"/>
            <a:ext cx="8363272" cy="4227512"/>
          </a:xfrm>
        </p:spPr>
        <p:txBody>
          <a:bodyPr/>
          <a:lstStyle/>
          <a:p>
            <a:r>
              <a:rPr lang="en-US" dirty="0" err="1"/>
              <a:t>Tratar</a:t>
            </a:r>
            <a:r>
              <a:rPr lang="en-US" dirty="0"/>
              <a:t> das </a:t>
            </a:r>
            <a:r>
              <a:rPr lang="en-US" dirty="0" err="1"/>
              <a:t>especificidades</a:t>
            </a:r>
            <a:r>
              <a:rPr lang="en-US" dirty="0"/>
              <a:t> da </a:t>
            </a:r>
            <a:r>
              <a:rPr lang="en-US" dirty="0" err="1"/>
              <a:t>linguagem</a:t>
            </a:r>
            <a:r>
              <a:rPr lang="en-US" dirty="0"/>
              <a:t> Java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fujam</a:t>
            </a:r>
            <a:r>
              <a:rPr lang="en-US" dirty="0"/>
              <a:t> do </a:t>
            </a:r>
            <a:r>
              <a:rPr lang="en-US" dirty="0" err="1"/>
              <a:t>aspecto</a:t>
            </a:r>
            <a:r>
              <a:rPr lang="en-US" dirty="0"/>
              <a:t> </a:t>
            </a:r>
            <a:r>
              <a:rPr lang="en-US" dirty="0" err="1"/>
              <a:t>algorítmico</a:t>
            </a:r>
            <a:r>
              <a:rPr lang="en-US" dirty="0"/>
              <a:t> da </a:t>
            </a:r>
            <a:r>
              <a:rPr lang="en-US" dirty="0" err="1"/>
              <a:t>programação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Estudar</a:t>
            </a:r>
            <a:r>
              <a:rPr lang="en-US" dirty="0"/>
              <a:t>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linguagens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(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disciplinas</a:t>
            </a:r>
            <a:r>
              <a:rPr lang="en-US" dirty="0"/>
              <a:t> </a:t>
            </a:r>
            <a:r>
              <a:rPr lang="en-US" dirty="0" err="1"/>
              <a:t>voltadas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fim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longo</a:t>
            </a:r>
            <a:r>
              <a:rPr lang="en-US" dirty="0"/>
              <a:t> do </a:t>
            </a:r>
            <a:r>
              <a:rPr lang="en-US" dirty="0" err="1"/>
              <a:t>curso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3121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Conteúdo</a:t>
            </a:r>
            <a:r>
              <a:rPr lang="en-US" dirty="0"/>
              <a:t> da </a:t>
            </a:r>
            <a:r>
              <a:rPr lang="en-US" dirty="0" err="1"/>
              <a:t>disciplina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57200" y="1916113"/>
            <a:ext cx="8229600" cy="4249191"/>
          </a:xfrm>
        </p:spPr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Abstratos</a:t>
            </a:r>
            <a:r>
              <a:rPr lang="en-US" dirty="0" smtClean="0"/>
              <a:t> de Dados – TAD</a:t>
            </a:r>
          </a:p>
          <a:p>
            <a:r>
              <a:rPr lang="en-US" dirty="0" err="1" smtClean="0"/>
              <a:t>Alocação</a:t>
            </a:r>
            <a:r>
              <a:rPr lang="en-US" dirty="0" smtClean="0"/>
              <a:t> </a:t>
            </a:r>
            <a:r>
              <a:rPr lang="en-US" dirty="0" err="1" smtClean="0"/>
              <a:t>estática</a:t>
            </a:r>
            <a:r>
              <a:rPr lang="en-US" dirty="0" smtClean="0"/>
              <a:t> e </a:t>
            </a:r>
            <a:r>
              <a:rPr lang="en-US" dirty="0" err="1" smtClean="0"/>
              <a:t>dinâmica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 smtClean="0"/>
          </a:p>
          <a:p>
            <a:r>
              <a:rPr lang="en-US" dirty="0" err="1" smtClean="0"/>
              <a:t>Pilha</a:t>
            </a:r>
            <a:endParaRPr lang="en-US" dirty="0" smtClean="0"/>
          </a:p>
          <a:p>
            <a:r>
              <a:rPr lang="en-US" dirty="0" smtClean="0"/>
              <a:t>Fila</a:t>
            </a:r>
          </a:p>
          <a:p>
            <a:r>
              <a:rPr lang="en-US" dirty="0" err="1" smtClean="0"/>
              <a:t>Lista</a:t>
            </a:r>
            <a:endParaRPr lang="en-US" dirty="0" smtClean="0"/>
          </a:p>
          <a:p>
            <a:r>
              <a:rPr lang="en-US" dirty="0" err="1" smtClean="0"/>
              <a:t>Árvores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041" y="3645024"/>
            <a:ext cx="32766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0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Pré-requisitos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772816"/>
            <a:ext cx="8229600" cy="4227512"/>
          </a:xfrm>
        </p:spPr>
        <p:txBody>
          <a:bodyPr/>
          <a:lstStyle/>
          <a:p>
            <a:r>
              <a:rPr lang="en-US" dirty="0" err="1" smtClean="0"/>
              <a:t>Programação</a:t>
            </a:r>
            <a:endParaRPr lang="en-US" dirty="0" smtClean="0"/>
          </a:p>
          <a:p>
            <a:pPr lvl="1"/>
            <a:r>
              <a:rPr lang="en-US" dirty="0" err="1" smtClean="0"/>
              <a:t>Estruturas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condição</a:t>
            </a:r>
            <a:endParaRPr lang="en-US" dirty="0" smtClean="0"/>
          </a:p>
          <a:p>
            <a:pPr lvl="1"/>
            <a:r>
              <a:rPr lang="en-US" dirty="0" err="1" smtClean="0"/>
              <a:t>Estruturas</a:t>
            </a:r>
            <a:r>
              <a:rPr lang="en-US" dirty="0" smtClean="0"/>
              <a:t> de </a:t>
            </a:r>
            <a:r>
              <a:rPr lang="en-US" dirty="0" err="1" smtClean="0"/>
              <a:t>repetição</a:t>
            </a:r>
            <a:endParaRPr lang="en-US" dirty="0" smtClean="0"/>
          </a:p>
          <a:p>
            <a:pPr lvl="1"/>
            <a:r>
              <a:rPr lang="en-US" dirty="0" err="1" smtClean="0"/>
              <a:t>Vetor</a:t>
            </a:r>
            <a:endParaRPr lang="en-US" dirty="0" smtClean="0"/>
          </a:p>
          <a:p>
            <a:pPr lvl="1"/>
            <a:r>
              <a:rPr lang="en-US" dirty="0" err="1" smtClean="0"/>
              <a:t>Métodos</a:t>
            </a:r>
            <a:endParaRPr lang="en-US" dirty="0" smtClean="0"/>
          </a:p>
          <a:p>
            <a:pPr lvl="1"/>
            <a:r>
              <a:rPr lang="en-US" dirty="0" err="1" smtClean="0"/>
              <a:t>Encapsulamento</a:t>
            </a:r>
            <a:endParaRPr lang="en-US" dirty="0" smtClean="0"/>
          </a:p>
          <a:p>
            <a:pPr lvl="1"/>
            <a:r>
              <a:rPr lang="en-US" dirty="0" err="1" smtClean="0"/>
              <a:t>Associação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5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Plano de </a:t>
            </a:r>
            <a:r>
              <a:rPr lang="en-US" dirty="0" err="1" smtClean="0"/>
              <a:t>Ensino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916113"/>
            <a:ext cx="8229600" cy="4753247"/>
          </a:xfrm>
        </p:spPr>
        <p:txBody>
          <a:bodyPr/>
          <a:lstStyle/>
          <a:p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Unidade</a:t>
            </a:r>
            <a:r>
              <a:rPr lang="en-US" dirty="0"/>
              <a:t> Web.</a:t>
            </a:r>
          </a:p>
          <a:p>
            <a:pPr lvl="1"/>
            <a:r>
              <a:rPr lang="en-US" dirty="0"/>
              <a:t>Menu a </a:t>
            </a:r>
            <a:r>
              <a:rPr lang="en-US" dirty="0" err="1"/>
              <a:t>esquerda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Plano de </a:t>
            </a:r>
            <a:r>
              <a:rPr lang="en-US" dirty="0" err="1">
                <a:sym typeface="Wingdings"/>
              </a:rPr>
              <a:t>Ensino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5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844105"/>
            <a:ext cx="8229600" cy="3673127"/>
          </a:xfrm>
        </p:spPr>
        <p:txBody>
          <a:bodyPr/>
          <a:lstStyle/>
          <a:p>
            <a:r>
              <a:rPr lang="en-US" dirty="0" smtClean="0"/>
              <a:t>Aula </a:t>
            </a:r>
            <a:r>
              <a:rPr lang="en-US" dirty="0" err="1" smtClean="0"/>
              <a:t>expositiva</a:t>
            </a:r>
            <a:endParaRPr lang="en-US" dirty="0" smtClean="0"/>
          </a:p>
          <a:p>
            <a:pPr lvl="1"/>
            <a:r>
              <a:rPr lang="en-US" dirty="0" err="1" smtClean="0"/>
              <a:t>Programa</a:t>
            </a:r>
            <a:endParaRPr lang="en-US" dirty="0" smtClean="0"/>
          </a:p>
          <a:p>
            <a:pPr lvl="1"/>
            <a:r>
              <a:rPr lang="en-US" dirty="0" err="1" smtClean="0"/>
              <a:t>Teste</a:t>
            </a:r>
            <a:r>
              <a:rPr lang="en-US" dirty="0" smtClean="0"/>
              <a:t> de mesa</a:t>
            </a:r>
          </a:p>
          <a:p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grupo</a:t>
            </a:r>
            <a:endParaRPr lang="en-US" dirty="0"/>
          </a:p>
          <a:p>
            <a:r>
              <a:rPr lang="en-US" dirty="0" err="1"/>
              <a:t>Aulas</a:t>
            </a:r>
            <a:r>
              <a:rPr lang="en-US" dirty="0"/>
              <a:t> de </a:t>
            </a:r>
            <a:r>
              <a:rPr lang="en-US" dirty="0" err="1"/>
              <a:t>laboratório</a:t>
            </a:r>
            <a:endParaRPr lang="en-US" dirty="0"/>
          </a:p>
          <a:p>
            <a:r>
              <a:rPr lang="en-US" dirty="0" err="1"/>
              <a:t>Resolução</a:t>
            </a:r>
            <a:r>
              <a:rPr lang="en-US" dirty="0"/>
              <a:t> de </a:t>
            </a:r>
            <a:r>
              <a:rPr lang="en-US" dirty="0" err="1"/>
              <a:t>exercícios</a:t>
            </a:r>
            <a:endParaRPr lang="en-US" dirty="0"/>
          </a:p>
          <a:p>
            <a:r>
              <a:rPr lang="en-US" dirty="0" err="1"/>
              <a:t>Discussão</a:t>
            </a:r>
            <a:r>
              <a:rPr lang="en-US" dirty="0"/>
              <a:t> de </a:t>
            </a:r>
            <a:r>
              <a:rPr lang="en-US" dirty="0" err="1"/>
              <a:t>s</a:t>
            </a:r>
            <a:r>
              <a:rPr lang="en-US" dirty="0" err="1" smtClean="0"/>
              <a:t>oluções</a:t>
            </a:r>
            <a:endParaRPr lang="en-US" dirty="0"/>
          </a:p>
          <a:p>
            <a:r>
              <a:rPr lang="en-US" dirty="0" err="1"/>
              <a:t>Atividades</a:t>
            </a:r>
            <a:r>
              <a:rPr lang="en-US" dirty="0"/>
              <a:t> On-</a:t>
            </a:r>
            <a:r>
              <a:rPr lang="en-US" dirty="0" smtClean="0"/>
              <a:t>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167706"/>
            <a:ext cx="3492252" cy="327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7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quivoExibir.asp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060848"/>
            <a:ext cx="3096064" cy="3096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Bibliografia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916112"/>
            <a:ext cx="5987008" cy="4753247"/>
          </a:xfrm>
        </p:spPr>
        <p:txBody>
          <a:bodyPr/>
          <a:lstStyle/>
          <a:p>
            <a:r>
              <a:rPr lang="en-US" dirty="0" err="1" smtClean="0"/>
              <a:t>Básica</a:t>
            </a:r>
            <a:endParaRPr lang="en-US" dirty="0" smtClean="0"/>
          </a:p>
          <a:p>
            <a:pPr lvl="1"/>
            <a:r>
              <a:rPr lang="pt-BR" dirty="0"/>
              <a:t>CORMEN, Thomas H</a:t>
            </a:r>
            <a:r>
              <a:rPr lang="pt-BR" dirty="0" smtClean="0"/>
              <a:t>.; </a:t>
            </a:r>
            <a:r>
              <a:rPr lang="en-US" dirty="0" smtClean="0"/>
              <a:t>LEISERSON, Charles E.; RIVEST, Ronald L.; STEIN, Clifford.</a:t>
            </a:r>
            <a:r>
              <a:rPr lang="pt-BR" dirty="0" smtClean="0"/>
              <a:t> Algoritmos: teoria e prática. 3ª </a:t>
            </a:r>
            <a:r>
              <a:rPr lang="pt-BR" dirty="0" err="1" smtClean="0"/>
              <a:t>ed</a:t>
            </a:r>
            <a:r>
              <a:rPr lang="pt-BR" dirty="0"/>
              <a:t> </a:t>
            </a:r>
            <a:r>
              <a:rPr lang="pt-BR" dirty="0" smtClean="0"/>
              <a:t>- Rio </a:t>
            </a:r>
            <a:r>
              <a:rPr lang="pt-BR" dirty="0"/>
              <a:t>de Janeiro, Campus, </a:t>
            </a:r>
            <a:r>
              <a:rPr lang="pt-BR" dirty="0" smtClean="0"/>
              <a:t>2012.</a:t>
            </a:r>
          </a:p>
        </p:txBody>
      </p:sp>
    </p:spTree>
    <p:extLst>
      <p:ext uri="{BB962C8B-B14F-4D97-AF65-F5344CB8AC3E}">
        <p14:creationId xmlns:p14="http://schemas.microsoft.com/office/powerpoint/2010/main" val="164468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779</Words>
  <Application>Microsoft Office PowerPoint</Application>
  <PresentationFormat>On-screen Show (4:3)</PresentationFormat>
  <Paragraphs>139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Wingdings</vt:lpstr>
      <vt:lpstr>Office Theme</vt:lpstr>
      <vt:lpstr>Office Theme</vt:lpstr>
      <vt:lpstr>Office Theme</vt:lpstr>
      <vt:lpstr>Estrutura de Dados</vt:lpstr>
      <vt:lpstr>Estrutura de Dados  Prof. Msc. Marvin Ferreira da Silva mfsilva@Anhembi.br</vt:lpstr>
      <vt:lpstr>Objetivos</vt:lpstr>
      <vt:lpstr>Não é objetivo</vt:lpstr>
      <vt:lpstr>Conteúdo da disciplina</vt:lpstr>
      <vt:lpstr>Pré-requisitos</vt:lpstr>
      <vt:lpstr>Plano de Ensino</vt:lpstr>
      <vt:lpstr>Metodologia</vt:lpstr>
      <vt:lpstr>Bibliografia</vt:lpstr>
      <vt:lpstr>Bibliografia</vt:lpstr>
      <vt:lpstr>Bibliografia</vt:lpstr>
      <vt:lpstr>Bibliografia</vt:lpstr>
      <vt:lpstr>Bibliografia</vt:lpstr>
      <vt:lpstr>Bibliografia</vt:lpstr>
      <vt:lpstr>Bibliografia</vt:lpstr>
      <vt:lpstr>Bibliografia</vt:lpstr>
      <vt:lpstr>Bibliografia</vt:lpstr>
      <vt:lpstr>Bibliografia</vt:lpstr>
      <vt:lpstr>Bibliografia</vt:lpstr>
      <vt:lpstr>Bibliografia</vt:lpstr>
      <vt:lpstr>Acesso à biblioteca digital</vt:lpstr>
      <vt:lpstr>Acesso à biblioteca digital</vt:lpstr>
      <vt:lpstr>Acesso à biblioteca digital</vt:lpstr>
      <vt:lpstr>Plano de Aula</vt:lpstr>
      <vt:lpstr>Normativa de avaliação</vt:lpstr>
      <vt:lpstr>Quem sou eu?</vt:lpstr>
      <vt:lpstr>Quem sou eu?</vt:lpstr>
      <vt:lpstr>Quem sou eu?</vt:lpstr>
      <vt:lpstr>Quem sou eu?</vt:lpstr>
      <vt:lpstr>Quem sou eu?</vt:lpstr>
      <vt:lpstr>PowerPoint Presentation</vt:lpstr>
      <vt:lpstr>Onde me encontrar?</vt:lpstr>
      <vt:lpstr>Que comecem os jogos! Bom semestre para todos </vt:lpstr>
    </vt:vector>
  </TitlesOfParts>
  <Company>Universidade Anhembi Morumbi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Temperini Pereira</dc:creator>
  <cp:lastModifiedBy>Marvin Ferreira</cp:lastModifiedBy>
  <cp:revision>117</cp:revision>
  <dcterms:created xsi:type="dcterms:W3CDTF">2011-08-25T12:55:49Z</dcterms:created>
  <dcterms:modified xsi:type="dcterms:W3CDTF">2017-02-03T23:21:48Z</dcterms:modified>
</cp:coreProperties>
</file>