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34"/>
  </p:notesMasterIdLst>
  <p:sldIdLst>
    <p:sldId id="259" r:id="rId4"/>
    <p:sldId id="261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64" r:id="rId14"/>
    <p:sldId id="260" r:id="rId15"/>
    <p:sldId id="266" r:id="rId16"/>
    <p:sldId id="267" r:id="rId17"/>
    <p:sldId id="268" r:id="rId18"/>
    <p:sldId id="269" r:id="rId19"/>
    <p:sldId id="282" r:id="rId20"/>
    <p:sldId id="283" r:id="rId21"/>
    <p:sldId id="27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81" r:id="rId30"/>
    <p:sldId id="262" r:id="rId31"/>
    <p:sldId id="271" r:id="rId32"/>
    <p:sldId id="272" r:id="rId33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662" y="77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46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Pilha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Pilha</a:t>
            </a:r>
            <a:endParaRPr lang="pt-B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57600" y="3124200"/>
          <a:ext cx="21748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intbrush Picture" r:id="rId3" imgW="1171388" imgH="1600221" progId="PBrush">
                  <p:embed/>
                </p:oleObj>
              </mc:Choice>
              <mc:Fallback>
                <p:oleObj name="Paintbrush Picture" r:id="rId3" imgW="1171388" imgH="160022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4200"/>
                        <a:ext cx="21748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3429000" y="2286000"/>
            <a:ext cx="854075" cy="700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62200" y="1981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400">
                <a:latin typeface="Arial" charset="0"/>
              </a:rPr>
              <a:t>      </a:t>
            </a:r>
            <a:r>
              <a:rPr lang="pt-BR" altLang="pt-BR" sz="1400">
                <a:latin typeface="Arial Black" pitchFamily="34" charset="0"/>
              </a:rPr>
              <a:t>REMOÇÕES</a:t>
            </a:r>
            <a:endParaRPr lang="pt-BR" altLang="pt-BR" sz="1000">
              <a:latin typeface="Arial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5181600" y="2286000"/>
            <a:ext cx="639763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4000" y="1981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400">
                <a:latin typeface="Arial Black" pitchFamily="34" charset="0"/>
              </a:rPr>
              <a:t>INSERÇÕES</a:t>
            </a:r>
            <a:endParaRPr lang="pt-BR" altLang="pt-BR" sz="1200">
              <a:latin typeface="Arial Black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>
                <a:latin typeface="Arial" charset="0"/>
              </a:rPr>
              <a:t>Fim(topo)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3600" y="5562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>
                <a:latin typeface="Arial" charset="0"/>
              </a:rPr>
              <a:t>Início(base)</a:t>
            </a: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304800" y="2438400"/>
            <a:ext cx="2819400" cy="1371600"/>
          </a:xfrm>
          <a:prstGeom prst="cloudCallout">
            <a:avLst>
              <a:gd name="adj1" fmla="val 53829"/>
              <a:gd name="adj2" fmla="val 9571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1800" b="1" dirty="0">
                <a:latin typeface="Arial" charset="0"/>
              </a:rPr>
              <a:t> </a:t>
            </a:r>
            <a:r>
              <a:rPr lang="pt-BR" altLang="pt-BR" sz="1800" b="1" dirty="0">
                <a:solidFill>
                  <a:schemeClr val="bg2"/>
                </a:solidFill>
                <a:latin typeface="Arial" charset="0"/>
              </a:rPr>
              <a:t>DICA</a:t>
            </a:r>
            <a:r>
              <a:rPr lang="pt-BR" altLang="pt-BR" sz="1800" dirty="0">
                <a:solidFill>
                  <a:schemeClr val="bg2"/>
                </a:solidFill>
                <a:latin typeface="Arial" charset="0"/>
              </a:rPr>
              <a:t>: LEMBRE DA</a:t>
            </a:r>
          </a:p>
          <a:p>
            <a:pPr algn="ctr"/>
            <a:r>
              <a:rPr lang="pt-BR" altLang="pt-BR" sz="1800" dirty="0">
                <a:solidFill>
                  <a:schemeClr val="bg2"/>
                </a:solidFill>
                <a:latin typeface="Arial" charset="0"/>
              </a:rPr>
              <a:t> PILHA DE PRATOS!!</a:t>
            </a:r>
          </a:p>
          <a:p>
            <a:pPr algn="ctr"/>
            <a:endParaRPr lang="pt-BR" altLang="pt-BR" sz="1800" dirty="0">
              <a:solidFill>
                <a:schemeClr val="bg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098020" y="5437484"/>
            <a:ext cx="147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1° Elemento</a:t>
            </a:r>
            <a:endParaRPr lang="pt-BR" sz="20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90793" y="4901098"/>
            <a:ext cx="147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2° Elemento</a:t>
            </a:r>
            <a:endParaRPr lang="pt-BR" sz="20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98020" y="4397042"/>
            <a:ext cx="147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3</a:t>
            </a:r>
            <a:r>
              <a:rPr lang="pt-BR" sz="2000" b="1" dirty="0" smtClean="0"/>
              <a:t>° Elemento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105093" y="3861048"/>
            <a:ext cx="147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4</a:t>
            </a:r>
            <a:r>
              <a:rPr lang="pt-BR" sz="2000" b="1" dirty="0" smtClean="0"/>
              <a:t>° Elemento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090793" y="3388930"/>
            <a:ext cx="147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5</a:t>
            </a:r>
            <a:r>
              <a:rPr lang="pt-BR" sz="2000" b="1" dirty="0" smtClean="0"/>
              <a:t>° Elemento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905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310" y="1772816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1 - Parsing</a:t>
            </a:r>
            <a:endParaRPr lang="en-US" sz="2400" dirty="0"/>
          </a:p>
          <a:p>
            <a:r>
              <a:rPr lang="en-US" sz="2400" dirty="0" smtClean="0"/>
              <a:t>2 - </a:t>
            </a:r>
            <a:r>
              <a:rPr lang="en-US" sz="2400" dirty="0" err="1" smtClean="0"/>
              <a:t>Funções</a:t>
            </a:r>
            <a:r>
              <a:rPr lang="en-US" sz="2400" dirty="0" smtClean="0"/>
              <a:t> </a:t>
            </a:r>
            <a:r>
              <a:rPr lang="en-US" sz="2400" dirty="0" err="1" smtClean="0"/>
              <a:t>recursivas</a:t>
            </a:r>
            <a:endParaRPr lang="en-US" sz="2400" dirty="0"/>
          </a:p>
          <a:p>
            <a:r>
              <a:rPr lang="en-US" sz="2400" dirty="0" smtClean="0"/>
              <a:t>3 - </a:t>
            </a:r>
            <a:r>
              <a:rPr lang="en-US" sz="2400" dirty="0" err="1" smtClean="0"/>
              <a:t>Chamadas</a:t>
            </a:r>
            <a:r>
              <a:rPr lang="en-US" sz="2400" dirty="0" smtClean="0"/>
              <a:t> de </a:t>
            </a:r>
            <a:r>
              <a:rPr lang="en-US" sz="2400" dirty="0" err="1" smtClean="0"/>
              <a:t>Funções</a:t>
            </a:r>
            <a:endParaRPr lang="en-US" sz="2400" dirty="0"/>
          </a:p>
          <a:p>
            <a:r>
              <a:rPr lang="en-US" sz="2400" dirty="0" smtClean="0"/>
              <a:t>4 - </a:t>
            </a:r>
            <a:r>
              <a:rPr lang="en-US" sz="2400" dirty="0" err="1" smtClean="0"/>
              <a:t>Avaliação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expressão</a:t>
            </a:r>
            <a:endParaRPr lang="en-US" sz="2400" dirty="0"/>
          </a:p>
          <a:p>
            <a:r>
              <a:rPr lang="en-US" sz="2400" dirty="0" smtClean="0"/>
              <a:t>5 - </a:t>
            </a:r>
            <a:r>
              <a:rPr lang="en-US" sz="2400" dirty="0" err="1" smtClean="0"/>
              <a:t>Conversão</a:t>
            </a:r>
            <a:r>
              <a:rPr lang="en-US" sz="2400" dirty="0" smtClean="0"/>
              <a:t> de </a:t>
            </a:r>
            <a:r>
              <a:rPr lang="en-US" sz="2400" dirty="0" err="1" smtClean="0"/>
              <a:t>Expressão</a:t>
            </a:r>
            <a:endParaRPr lang="en-US" sz="2400" dirty="0"/>
          </a:p>
          <a:p>
            <a:pPr lvl="1"/>
            <a:r>
              <a:rPr lang="en-US" sz="2400" dirty="0" err="1" smtClean="0"/>
              <a:t>Infixa</a:t>
            </a:r>
            <a:r>
              <a:rPr lang="en-US" sz="2400" dirty="0" smtClean="0"/>
              <a:t> para </a:t>
            </a:r>
            <a:r>
              <a:rPr lang="en-US" sz="2400" dirty="0" err="1" smtClean="0"/>
              <a:t>Postfixa</a:t>
            </a:r>
            <a:endParaRPr lang="en-US" sz="2400" dirty="0"/>
          </a:p>
          <a:p>
            <a:pPr lvl="1"/>
            <a:r>
              <a:rPr lang="en-US" sz="2400" dirty="0" err="1" smtClean="0"/>
              <a:t>Infixa</a:t>
            </a:r>
            <a:r>
              <a:rPr lang="en-US" sz="2400" dirty="0" smtClean="0"/>
              <a:t> para </a:t>
            </a:r>
            <a:r>
              <a:rPr lang="en-US" sz="2400" dirty="0" err="1" smtClean="0"/>
              <a:t>Prefixa</a:t>
            </a:r>
            <a:endParaRPr lang="en-US" sz="2400" dirty="0"/>
          </a:p>
          <a:p>
            <a:pPr lvl="1"/>
            <a:r>
              <a:rPr lang="en-US" sz="2400" dirty="0" err="1" smtClean="0"/>
              <a:t>Postfixa</a:t>
            </a:r>
            <a:r>
              <a:rPr lang="en-US" sz="2400" dirty="0" smtClean="0"/>
              <a:t> para </a:t>
            </a:r>
            <a:r>
              <a:rPr lang="en-US" sz="2400" dirty="0" err="1" smtClean="0"/>
              <a:t>Infixa</a:t>
            </a:r>
            <a:endParaRPr lang="en-US" sz="2400" dirty="0"/>
          </a:p>
          <a:p>
            <a:pPr lvl="1"/>
            <a:r>
              <a:rPr lang="en-US" sz="2400" dirty="0" err="1" smtClean="0"/>
              <a:t>Prefixa</a:t>
            </a:r>
            <a:r>
              <a:rPr lang="en-US" sz="2400" dirty="0" smtClean="0"/>
              <a:t> para </a:t>
            </a:r>
            <a:r>
              <a:rPr lang="en-US" sz="2400" dirty="0" err="1" smtClean="0"/>
              <a:t>Infixa</a:t>
            </a:r>
            <a:endParaRPr lang="en-US" sz="2400" dirty="0"/>
          </a:p>
          <a:p>
            <a:r>
              <a:rPr lang="en-US" sz="2400" dirty="0" smtClean="0"/>
              <a:t>6 - Torres de Hanoi</a:t>
            </a:r>
          </a:p>
          <a:p>
            <a:r>
              <a:rPr lang="en-US" sz="2400" dirty="0" smtClean="0"/>
              <a:t>7  - UNDO (CTR + Z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desfaz</a:t>
            </a:r>
            <a:r>
              <a:rPr lang="en-US" sz="2400" dirty="0" smtClean="0"/>
              <a:t> caca)</a:t>
            </a:r>
            <a:endParaRPr lang="en-US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67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– Torre de </a:t>
            </a:r>
            <a:r>
              <a:rPr lang="pt-BR" dirty="0" err="1" smtClean="0"/>
              <a:t>Hanoi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68400"/>
            <a:ext cx="8293100" cy="450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6" y="1487632"/>
            <a:ext cx="9144000" cy="59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r>
              <a:rPr lang="en-US" dirty="0"/>
              <a:t> - </a:t>
            </a:r>
            <a:r>
              <a:rPr lang="en-US" dirty="0" err="1"/>
              <a:t>Chamada</a:t>
            </a:r>
            <a:r>
              <a:rPr lang="en-US" dirty="0"/>
              <a:t> de Sub-</a:t>
            </a:r>
            <a:r>
              <a:rPr lang="en-US" dirty="0" err="1"/>
              <a:t>rotinas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7139136" cy="42275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“call”:</a:t>
            </a:r>
          </a:p>
          <a:p>
            <a:pPr lvl="1"/>
            <a:r>
              <a:rPr lang="en-US" dirty="0" err="1"/>
              <a:t>empilha</a:t>
            </a:r>
            <a:r>
              <a:rPr lang="en-US" dirty="0"/>
              <a:t> (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) o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: PUSH;</a:t>
            </a:r>
          </a:p>
          <a:p>
            <a:pPr lvl="1"/>
            <a:r>
              <a:rPr lang="en-US" dirty="0" err="1"/>
              <a:t>passa</a:t>
            </a:r>
            <a:r>
              <a:rPr lang="en-US" dirty="0"/>
              <a:t> a </a:t>
            </a:r>
            <a:r>
              <a:rPr lang="en-US" dirty="0" err="1"/>
              <a:t>executar</a:t>
            </a:r>
            <a:r>
              <a:rPr lang="en-US" dirty="0"/>
              <a:t> a nova sub-</a:t>
            </a:r>
            <a:r>
              <a:rPr lang="en-US" dirty="0" err="1"/>
              <a:t>rotina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“return”:</a:t>
            </a:r>
          </a:p>
          <a:p>
            <a:pPr lvl="1"/>
            <a:r>
              <a:rPr lang="en-US" dirty="0" err="1"/>
              <a:t>desempilha</a:t>
            </a:r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armazenado</a:t>
            </a:r>
            <a:r>
              <a:rPr lang="en-US" dirty="0"/>
              <a:t>: POP; </a:t>
            </a:r>
          </a:p>
          <a:p>
            <a:pPr lvl="1"/>
            <a:r>
              <a:rPr lang="en-US" dirty="0" err="1"/>
              <a:t>passa</a:t>
            </a:r>
            <a:r>
              <a:rPr lang="en-US" dirty="0"/>
              <a:t> a </a:t>
            </a:r>
            <a:r>
              <a:rPr lang="en-US" dirty="0" err="1"/>
              <a:t>executar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desempilhado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72816"/>
            <a:ext cx="3149352" cy="22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r>
              <a:rPr lang="en-US" dirty="0"/>
              <a:t> - </a:t>
            </a:r>
            <a:r>
              <a:rPr lang="en-US" dirty="0" err="1"/>
              <a:t>Chamada</a:t>
            </a:r>
            <a:r>
              <a:rPr lang="en-US" dirty="0"/>
              <a:t> de Sub-</a:t>
            </a:r>
            <a:r>
              <a:rPr lang="en-US" dirty="0" err="1"/>
              <a:t>rotinas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3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268760"/>
            <a:ext cx="8507288" cy="487486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Pilha</a:t>
            </a:r>
            <a:r>
              <a:rPr lang="en-US" b="1" dirty="0"/>
              <a:t>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Stack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err="1"/>
              <a:t>Inserir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push</a:t>
            </a:r>
          </a:p>
          <a:p>
            <a:r>
              <a:rPr lang="en-US" dirty="0"/>
              <a:t>Remover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pop</a:t>
            </a:r>
          </a:p>
          <a:p>
            <a:r>
              <a:rPr lang="en-US" dirty="0" err="1"/>
              <a:t>Retornar</a:t>
            </a:r>
            <a:r>
              <a:rPr lang="en-US" dirty="0"/>
              <a:t> o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saída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top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peek</a:t>
            </a:r>
            <a:r>
              <a:rPr lang="en-US" dirty="0"/>
              <a:t>)</a:t>
            </a:r>
          </a:p>
          <a:p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isEmpty</a:t>
            </a:r>
            <a:endParaRPr lang="en-US" dirty="0"/>
          </a:p>
          <a:p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isFull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 Tipo Abstrato de Dados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São encapsulamentos de dados e operações  que podem ser realizadas nesses dados.</a:t>
            </a:r>
          </a:p>
          <a:p>
            <a:endParaRPr lang="pt-BR" sz="2800" dirty="0" smtClean="0"/>
          </a:p>
          <a:p>
            <a:r>
              <a:rPr lang="pt-BR" sz="2800" dirty="0" smtClean="0"/>
              <a:t>Processo de abstração de dados ( criando caixas pretas).</a:t>
            </a:r>
          </a:p>
          <a:p>
            <a:endParaRPr lang="pt-BR" sz="2800" dirty="0"/>
          </a:p>
          <a:p>
            <a:r>
              <a:rPr lang="pt-BR" sz="2800" dirty="0" smtClean="0"/>
              <a:t>Os TDA são entidades passivas que são apenas manipuladas. Não invocam operações em si ou em outras estruturas.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25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como um TAD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9657" y="1463387"/>
            <a:ext cx="8229600" cy="4227512"/>
          </a:xfrm>
        </p:spPr>
        <p:txBody>
          <a:bodyPr/>
          <a:lstStyle/>
          <a:p>
            <a:r>
              <a:rPr lang="pt-BR" altLang="pt-BR" sz="2800" dirty="0"/>
              <a:t>Tipo Abstrato de dados com a seguinte característica</a:t>
            </a:r>
            <a:r>
              <a:rPr lang="pt-BR" altLang="pt-BR" sz="2800" dirty="0" smtClean="0"/>
              <a:t>:</a:t>
            </a:r>
          </a:p>
          <a:p>
            <a:pPr lvl="1"/>
            <a:r>
              <a:rPr lang="pt-BR" altLang="pt-BR" sz="2400" dirty="0"/>
              <a:t>O </a:t>
            </a:r>
            <a:r>
              <a:rPr lang="pt-BR" altLang="pt-BR" sz="2400" b="1" u="sng" dirty="0">
                <a:solidFill>
                  <a:srgbClr val="FF0000"/>
                </a:solidFill>
              </a:rPr>
              <a:t>último</a:t>
            </a:r>
            <a:r>
              <a:rPr lang="pt-BR" altLang="pt-BR" sz="2400" dirty="0"/>
              <a:t> elemento a ser inserido é o </a:t>
            </a:r>
            <a:r>
              <a:rPr lang="pt-BR" altLang="pt-BR" sz="2400" b="1" u="sng" dirty="0">
                <a:solidFill>
                  <a:srgbClr val="FF0000"/>
                </a:solidFill>
              </a:rPr>
              <a:t>primeiro</a:t>
            </a:r>
            <a:r>
              <a:rPr lang="pt-BR" altLang="pt-BR" sz="2400" dirty="0"/>
              <a:t> a ser retirado/ </a:t>
            </a:r>
            <a:r>
              <a:rPr lang="pt-BR" altLang="pt-BR" sz="2400" dirty="0" smtClean="0"/>
              <a:t>removido </a:t>
            </a:r>
            <a:r>
              <a:rPr lang="pt-BR" altLang="pt-BR" sz="2400" dirty="0"/>
              <a:t>(LIFO – </a:t>
            </a:r>
            <a:r>
              <a:rPr lang="pt-BR" altLang="pt-BR" sz="2400" i="1" dirty="0" err="1"/>
              <a:t>Last</a:t>
            </a:r>
            <a:r>
              <a:rPr lang="pt-BR" altLang="pt-BR" sz="2400" i="1" dirty="0"/>
              <a:t> in </a:t>
            </a:r>
            <a:r>
              <a:rPr lang="pt-BR" altLang="pt-BR" sz="2400" i="1" dirty="0" err="1"/>
              <a:t>First</a:t>
            </a:r>
            <a:r>
              <a:rPr lang="pt-BR" altLang="pt-BR" sz="2400" i="1" dirty="0"/>
              <a:t> Out</a:t>
            </a:r>
            <a:r>
              <a:rPr lang="pt-BR" altLang="pt-BR" sz="2400" dirty="0" smtClean="0"/>
              <a:t>).</a:t>
            </a:r>
            <a:endParaRPr lang="pt-BR" altLang="pt-BR" sz="2400" dirty="0"/>
          </a:p>
          <a:p>
            <a:pPr lvl="1"/>
            <a:r>
              <a:rPr lang="pt-BR" altLang="pt-BR" sz="2400" dirty="0" smtClean="0"/>
              <a:t>Operações: Inserir, Remover e Consultar (todas executadas no topo da pilha). </a:t>
            </a:r>
            <a:endParaRPr lang="pt-BR" altLang="pt-BR" sz="2400" dirty="0"/>
          </a:p>
          <a:p>
            <a:pPr lvl="1" algn="ctr">
              <a:buFont typeface="Wingdings" pitchFamily="2" charset="2"/>
              <a:buNone/>
            </a:pPr>
            <a:endParaRPr lang="pt-BR" altLang="pt-BR" sz="2400" dirty="0"/>
          </a:p>
          <a:p>
            <a:r>
              <a:rPr lang="en-US" altLang="pt-BR" sz="2800" dirty="0" err="1"/>
              <a:t>Analogia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pilha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pratos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livros</a:t>
            </a:r>
            <a:r>
              <a:rPr lang="en-US" altLang="pt-BR" sz="2800" dirty="0"/>
              <a:t>, etc.</a:t>
            </a:r>
          </a:p>
          <a:p>
            <a:endParaRPr lang="en-US" altLang="pt-BR" sz="2800" dirty="0"/>
          </a:p>
          <a:p>
            <a:r>
              <a:rPr lang="en-US" altLang="pt-BR" sz="2800" dirty="0" err="1"/>
              <a:t>Usos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Chamada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subprogrmas</a:t>
            </a:r>
            <a:r>
              <a:rPr lang="en-US" altLang="pt-BR" sz="2800" dirty="0"/>
              <a:t>, </a:t>
            </a:r>
            <a:r>
              <a:rPr lang="en-US" altLang="pt-BR" sz="2800" dirty="0" err="1"/>
              <a:t>avalição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expressões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aritméticas</a:t>
            </a:r>
            <a:r>
              <a:rPr lang="en-US" altLang="pt-BR" sz="2800" dirty="0"/>
              <a:t>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1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584" y="566124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https://www.cs.usfca.edu/~galles/visualization/StackArray.html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38943"/>
            <a:ext cx="6837784" cy="40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 smtClean="0"/>
              <a:t>Pilha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Marvin Ferreira</a:t>
            </a:r>
            <a:br>
              <a:rPr lang="pt-BR" sz="36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61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Nossa interface será: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1396" y="2708920"/>
            <a:ext cx="712498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public interface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PilhaChar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{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void push(char 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202020"/>
                </a:solidFill>
                <a:latin typeface="Courier New" panose="02070309020205020404" pitchFamily="49" charset="0"/>
              </a:rPr>
              <a:t>char pop();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char peek(); 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ConsultarTopo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0202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20202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dirty="0" smtClean="0">
                <a:solidFill>
                  <a:srgbClr val="20202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202020"/>
                </a:solidFill>
                <a:latin typeface="Courier New" panose="02070309020205020404" pitchFamily="49" charset="0"/>
              </a:rPr>
              <a:t>pilhaVazia</a:t>
            </a:r>
            <a:r>
              <a:rPr lang="en-US" altLang="en-US" dirty="0" smtClean="0">
                <a:solidFill>
                  <a:srgbClr val="202020"/>
                </a:solidFill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pilhaCheia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size();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96" y="5445224"/>
            <a:ext cx="711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devemos nos escrever que a segregação de reponsabilidade através </a:t>
            </a:r>
            <a:br>
              <a:rPr lang="pt-BR" b="1" dirty="0" smtClean="0"/>
            </a:br>
            <a:r>
              <a:rPr lang="pt-BR" b="1" dirty="0" smtClean="0"/>
              <a:t>de interface produz códigos mais concisos e coesos! ;)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633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das Operações Básicas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0971" y="1124744"/>
            <a:ext cx="88204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/>
              <a:t>class</a:t>
            </a:r>
            <a:r>
              <a:rPr lang="pt-BR" sz="1200" dirty="0"/>
              <a:t> </a:t>
            </a:r>
            <a:r>
              <a:rPr lang="pt-BR" sz="1200" dirty="0" err="1"/>
              <a:t>PilhaVetorChar</a:t>
            </a:r>
            <a:endParaRPr lang="pt-BR" sz="1200" dirty="0"/>
          </a:p>
          <a:p>
            <a:r>
              <a:rPr lang="pt-BR" sz="1200" dirty="0"/>
              <a:t>    {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private</a:t>
            </a:r>
            <a:r>
              <a:rPr lang="pt-BR" sz="1200" dirty="0"/>
              <a:t> char[] pilha; //área de armazenamento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int</a:t>
            </a:r>
            <a:r>
              <a:rPr lang="pt-BR" sz="1200" dirty="0"/>
              <a:t> topo; // topo da pilha 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PilhaVetorChar</a:t>
            </a:r>
            <a:r>
              <a:rPr lang="pt-BR" sz="1200" dirty="0"/>
              <a:t>(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tamanhoPilha</a:t>
            </a:r>
            <a:r>
              <a:rPr lang="pt-BR" sz="1200" dirty="0"/>
              <a:t>){ // construtor da pilha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tamanhoPilha</a:t>
            </a:r>
            <a:r>
              <a:rPr lang="pt-BR" sz="1200" dirty="0"/>
              <a:t> &gt; 0)</a:t>
            </a:r>
          </a:p>
          <a:p>
            <a:r>
              <a:rPr lang="pt-BR" sz="1200" dirty="0"/>
              <a:t>          { pilha = new char[</a:t>
            </a:r>
            <a:r>
              <a:rPr lang="pt-BR" sz="1200" dirty="0" err="1"/>
              <a:t>tamanhoPilha</a:t>
            </a:r>
            <a:r>
              <a:rPr lang="pt-BR" sz="1200" dirty="0"/>
              <a:t>]; topo = 0;   }</a:t>
            </a:r>
          </a:p>
          <a:p>
            <a:r>
              <a:rPr lang="pt-BR" sz="1200" dirty="0"/>
              <a:t>        }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push</a:t>
            </a:r>
            <a:r>
              <a:rPr lang="pt-BR" sz="1200" dirty="0"/>
              <a:t> (char </a:t>
            </a:r>
            <a:r>
              <a:rPr lang="pt-BR" sz="1200" dirty="0" err="1"/>
              <a:t>pElem</a:t>
            </a:r>
            <a:r>
              <a:rPr lang="pt-BR" sz="1200" dirty="0"/>
              <a:t>){ // método de </a:t>
            </a:r>
            <a:r>
              <a:rPr lang="pt-BR" sz="1200" dirty="0" smtClean="0"/>
              <a:t>inserção</a:t>
            </a:r>
            <a:endParaRPr lang="pt-BR" sz="1200" dirty="0"/>
          </a:p>
          <a:p>
            <a:r>
              <a:rPr lang="pt-BR" sz="1200" dirty="0"/>
              <a:t>          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pilhaCheia</a:t>
            </a:r>
            <a:r>
              <a:rPr lang="pt-BR" sz="1200" dirty="0"/>
              <a:t>()) //pilha cheia - não é possível inserir</a:t>
            </a:r>
          </a:p>
          <a:p>
            <a:r>
              <a:rPr lang="pt-BR" sz="1200" dirty="0"/>
              <a:t>            { </a:t>
            </a:r>
            <a:r>
              <a:rPr lang="pt-BR" sz="1200" dirty="0" err="1"/>
              <a:t>return</a:t>
            </a:r>
            <a:r>
              <a:rPr lang="pt-BR" sz="1200" dirty="0"/>
              <a:t>; }</a:t>
            </a:r>
          </a:p>
          <a:p>
            <a:r>
              <a:rPr lang="pt-BR" sz="1200" dirty="0"/>
              <a:t>            pilha[topo++] = </a:t>
            </a:r>
            <a:r>
              <a:rPr lang="pt-BR" sz="1200" dirty="0" err="1"/>
              <a:t>pElem</a:t>
            </a:r>
            <a:r>
              <a:rPr lang="pt-BR" sz="1200" dirty="0"/>
              <a:t>;  // coloca elemento no topo da pilha </a:t>
            </a:r>
          </a:p>
          <a:p>
            <a:r>
              <a:rPr lang="pt-BR" sz="1200" dirty="0"/>
              <a:t>        }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public</a:t>
            </a:r>
            <a:r>
              <a:rPr lang="pt-BR" sz="1200" dirty="0"/>
              <a:t> char pop (){ // método de remoção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pilhaVazia</a:t>
            </a:r>
            <a:r>
              <a:rPr lang="pt-BR" sz="1200" dirty="0"/>
              <a:t>()){ </a:t>
            </a:r>
            <a:r>
              <a:rPr lang="pt-BR" sz="1200" dirty="0" err="1"/>
              <a:t>return</a:t>
            </a:r>
            <a:r>
              <a:rPr lang="pt-BR" sz="1200" dirty="0"/>
              <a:t> '\0';}</a:t>
            </a:r>
          </a:p>
          <a:p>
            <a:r>
              <a:rPr lang="pt-BR" sz="1200" dirty="0"/>
              <a:t>            char </a:t>
            </a:r>
            <a:r>
              <a:rPr lang="pt-BR" sz="1200" dirty="0" err="1"/>
              <a:t>elem</a:t>
            </a:r>
            <a:r>
              <a:rPr lang="pt-BR" sz="1200" dirty="0"/>
              <a:t> = pilha[--topo];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elem</a:t>
            </a:r>
            <a:r>
              <a:rPr lang="pt-BR" sz="1200" dirty="0"/>
              <a:t>;</a:t>
            </a:r>
          </a:p>
          <a:p>
            <a:r>
              <a:rPr lang="pt-BR" sz="1200" dirty="0"/>
              <a:t>        }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public</a:t>
            </a:r>
            <a:r>
              <a:rPr lang="pt-BR" sz="1200" dirty="0"/>
              <a:t> char </a:t>
            </a:r>
            <a:r>
              <a:rPr lang="pt-BR" sz="1200" dirty="0" err="1"/>
              <a:t>consultarTopo</a:t>
            </a:r>
            <a:r>
              <a:rPr lang="pt-BR" sz="1200" dirty="0"/>
              <a:t>(){ // método para exibir o </a:t>
            </a:r>
            <a:r>
              <a:rPr lang="pt-BR" sz="1200" dirty="0" smtClean="0"/>
              <a:t>elemento </a:t>
            </a:r>
            <a:r>
              <a:rPr lang="pt-BR" sz="1200" dirty="0"/>
              <a:t>no topo da pilha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pilhaVazia</a:t>
            </a:r>
            <a:r>
              <a:rPr lang="pt-BR" sz="1200" dirty="0"/>
              <a:t>()){ </a:t>
            </a:r>
            <a:r>
              <a:rPr lang="pt-BR" sz="1200" dirty="0" err="1"/>
              <a:t>return</a:t>
            </a:r>
            <a:r>
              <a:rPr lang="pt-BR" sz="1200" dirty="0"/>
              <a:t> '\0'; }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topAux</a:t>
            </a:r>
            <a:r>
              <a:rPr lang="pt-BR" sz="1200" dirty="0"/>
              <a:t> = topo;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topAux</a:t>
            </a:r>
            <a:r>
              <a:rPr lang="pt-BR" sz="1200" dirty="0"/>
              <a:t>--;</a:t>
            </a:r>
          </a:p>
          <a:p>
            <a:r>
              <a:rPr lang="pt-BR" sz="1200" dirty="0"/>
              <a:t>            char </a:t>
            </a:r>
            <a:r>
              <a:rPr lang="pt-BR" sz="1200" dirty="0" err="1"/>
              <a:t>elem</a:t>
            </a:r>
            <a:r>
              <a:rPr lang="pt-BR" sz="1200" dirty="0"/>
              <a:t> = pilha[</a:t>
            </a:r>
            <a:r>
              <a:rPr lang="pt-BR" sz="1200" dirty="0" err="1"/>
              <a:t>topAux</a:t>
            </a:r>
            <a:r>
              <a:rPr lang="pt-BR" sz="1200" dirty="0"/>
              <a:t>];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elem</a:t>
            </a:r>
            <a:r>
              <a:rPr lang="pt-BR" sz="1200" dirty="0"/>
              <a:t>;</a:t>
            </a:r>
          </a:p>
          <a:p>
            <a:r>
              <a:rPr lang="pt-BR" sz="1200" dirty="0"/>
              <a:t>        }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boolean</a:t>
            </a:r>
            <a:r>
              <a:rPr lang="pt-BR" sz="1200" dirty="0"/>
              <a:t> </a:t>
            </a:r>
            <a:r>
              <a:rPr lang="pt-BR" sz="1200" dirty="0" err="1"/>
              <a:t>pilhaVazia</a:t>
            </a:r>
            <a:r>
              <a:rPr lang="pt-BR" sz="1200" dirty="0"/>
              <a:t> (){ // método de teste da pilha vazia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return</a:t>
            </a:r>
            <a:r>
              <a:rPr lang="pt-BR" sz="1200" dirty="0"/>
              <a:t> topo == 0;}</a:t>
            </a:r>
          </a:p>
          <a:p>
            <a:r>
              <a:rPr lang="pt-BR" sz="1200" dirty="0"/>
              <a:t>        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boolean</a:t>
            </a:r>
            <a:r>
              <a:rPr lang="pt-BR" sz="1200" dirty="0"/>
              <a:t> </a:t>
            </a:r>
            <a:r>
              <a:rPr lang="pt-BR" sz="1200" dirty="0" err="1"/>
              <a:t>pilhaCheia</a:t>
            </a:r>
            <a:r>
              <a:rPr lang="pt-BR" sz="1200" dirty="0"/>
              <a:t>(){ // </a:t>
            </a:r>
            <a:r>
              <a:rPr lang="pt-BR" sz="1200" dirty="0" smtClean="0"/>
              <a:t>método </a:t>
            </a:r>
            <a:r>
              <a:rPr lang="pt-BR" sz="1200" dirty="0"/>
              <a:t>de teste da pilha cheia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return</a:t>
            </a:r>
            <a:r>
              <a:rPr lang="pt-BR" sz="1200" dirty="0"/>
              <a:t> topo == </a:t>
            </a:r>
            <a:r>
              <a:rPr lang="pt-BR" sz="1200" dirty="0" err="1"/>
              <a:t>pilha.length</a:t>
            </a:r>
            <a:r>
              <a:rPr lang="pt-BR" sz="1200" dirty="0"/>
              <a:t>;}</a:t>
            </a:r>
          </a:p>
          <a:p>
            <a:r>
              <a:rPr lang="pt-BR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582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das Operações Básicas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528" y="1556792"/>
            <a:ext cx="88204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PilhaVetorChar</a:t>
            </a:r>
            <a:endParaRPr lang="pt-BR" sz="2400" dirty="0"/>
          </a:p>
          <a:p>
            <a:r>
              <a:rPr lang="pt-BR" sz="2400" dirty="0"/>
              <a:t>    {</a:t>
            </a:r>
          </a:p>
          <a:p>
            <a:r>
              <a:rPr lang="pt-BR" sz="2400" dirty="0"/>
              <a:t>        </a:t>
            </a:r>
            <a:r>
              <a:rPr lang="pt-BR" sz="2400" dirty="0" err="1"/>
              <a:t>private</a:t>
            </a:r>
            <a:r>
              <a:rPr lang="pt-BR" sz="2400" dirty="0"/>
              <a:t> char[] pilha; //área de armazenamento</a:t>
            </a:r>
          </a:p>
          <a:p>
            <a:r>
              <a:rPr lang="pt-BR" sz="2400" dirty="0"/>
              <a:t>        </a:t>
            </a:r>
            <a:r>
              <a:rPr lang="pt-BR" sz="2400" dirty="0" err="1"/>
              <a:t>int</a:t>
            </a:r>
            <a:r>
              <a:rPr lang="pt-BR" sz="2400" dirty="0"/>
              <a:t> topo; // topo da pilha </a:t>
            </a:r>
          </a:p>
          <a:p>
            <a:r>
              <a:rPr lang="pt-BR" sz="2400" dirty="0"/>
              <a:t>      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PilhaVetorChar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tamanhoPilha</a:t>
            </a:r>
            <a:r>
              <a:rPr lang="pt-BR" sz="2400" dirty="0" smtClean="0"/>
              <a:t>){  // </a:t>
            </a:r>
            <a:r>
              <a:rPr lang="pt-BR" sz="2400" dirty="0"/>
              <a:t>construtor da pilha</a:t>
            </a:r>
          </a:p>
          <a:p>
            <a:r>
              <a:rPr lang="pt-BR" sz="2400" dirty="0"/>
              <a:t>           </a:t>
            </a:r>
            <a:r>
              <a:rPr lang="pt-BR" sz="2400" dirty="0" smtClean="0"/>
              <a:t>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/>
              <a:t>(</a:t>
            </a:r>
            <a:r>
              <a:rPr lang="pt-BR" sz="2400" dirty="0" err="1"/>
              <a:t>tamanhoPilha</a:t>
            </a:r>
            <a:r>
              <a:rPr lang="pt-BR" sz="2400" dirty="0"/>
              <a:t> &gt; 0)</a:t>
            </a:r>
          </a:p>
          <a:p>
            <a:r>
              <a:rPr lang="pt-BR" sz="2400" dirty="0"/>
              <a:t>          </a:t>
            </a:r>
            <a:r>
              <a:rPr lang="pt-BR" sz="2400" dirty="0" smtClean="0"/>
              <a:t>     {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        pilha </a:t>
            </a:r>
            <a:r>
              <a:rPr lang="pt-BR" sz="2400" dirty="0"/>
              <a:t>= new char[</a:t>
            </a:r>
            <a:r>
              <a:rPr lang="pt-BR" sz="2400" dirty="0" err="1"/>
              <a:t>tamanhoPilha</a:t>
            </a:r>
            <a:r>
              <a:rPr lang="pt-BR" sz="2400" dirty="0"/>
              <a:t>]; </a:t>
            </a:r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                topo </a:t>
            </a:r>
            <a:r>
              <a:rPr lang="pt-BR" sz="2400" dirty="0"/>
              <a:t>= 0;   </a:t>
            </a:r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             }</a:t>
            </a:r>
            <a:endParaRPr lang="pt-BR" sz="2400" dirty="0"/>
          </a:p>
          <a:p>
            <a:r>
              <a:rPr lang="pt-BR" sz="2400" dirty="0"/>
              <a:t>    </a:t>
            </a:r>
            <a:r>
              <a:rPr lang="pt-BR" sz="2400" dirty="0" smtClean="0"/>
              <a:t>    }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// continuação do código da classe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129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das Operações Básicas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6597" y="1700808"/>
            <a:ext cx="88204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 (char </a:t>
            </a:r>
            <a:r>
              <a:rPr lang="pt-BR" sz="2400" dirty="0" err="1"/>
              <a:t>pElem</a:t>
            </a:r>
            <a:r>
              <a:rPr lang="pt-BR" sz="2400" dirty="0"/>
              <a:t>){ </a:t>
            </a:r>
            <a:r>
              <a:rPr lang="pt-BR" sz="2400" dirty="0" smtClean="0"/>
              <a:t>    // </a:t>
            </a:r>
            <a:r>
              <a:rPr lang="pt-BR" sz="2400" dirty="0"/>
              <a:t>método de </a:t>
            </a:r>
            <a:r>
              <a:rPr lang="pt-BR" sz="2400" dirty="0" smtClean="0"/>
              <a:t>inserção</a:t>
            </a:r>
            <a:endParaRPr lang="pt-BR" sz="2400" dirty="0"/>
          </a:p>
          <a:p>
            <a:r>
              <a:rPr lang="pt-BR" sz="2400" dirty="0"/>
              <a:t>         </a:t>
            </a:r>
            <a:r>
              <a:rPr lang="pt-BR" sz="2400" dirty="0" smtClean="0"/>
              <a:t> </a:t>
            </a:r>
            <a:r>
              <a:rPr lang="pt-BR" sz="2400" dirty="0" err="1"/>
              <a:t>if</a:t>
            </a:r>
            <a:r>
              <a:rPr lang="pt-BR" sz="2400" dirty="0"/>
              <a:t>(</a:t>
            </a:r>
            <a:r>
              <a:rPr lang="pt-BR" sz="2400" dirty="0" err="1"/>
              <a:t>pilhaCheia</a:t>
            </a:r>
            <a:r>
              <a:rPr lang="pt-BR" sz="2400" dirty="0"/>
              <a:t>()) </a:t>
            </a:r>
            <a:r>
              <a:rPr lang="pt-BR" sz="2400" dirty="0" smtClean="0"/>
              <a:t>     //</a:t>
            </a:r>
            <a:r>
              <a:rPr lang="pt-BR" sz="2400" dirty="0"/>
              <a:t>pilha cheia - não é possível inserir</a:t>
            </a:r>
          </a:p>
          <a:p>
            <a:r>
              <a:rPr lang="pt-BR" sz="2400" dirty="0"/>
              <a:t>            { </a:t>
            </a:r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             </a:t>
            </a:r>
            <a:r>
              <a:rPr lang="pt-BR" sz="2400" dirty="0" err="1" smtClean="0"/>
              <a:t>return</a:t>
            </a:r>
            <a:r>
              <a:rPr lang="pt-BR" sz="2400" dirty="0"/>
              <a:t>; </a:t>
            </a:r>
            <a:endParaRPr lang="pt-BR" sz="2400" dirty="0" smtClean="0"/>
          </a:p>
          <a:p>
            <a:r>
              <a:rPr lang="pt-BR" sz="2400" dirty="0" smtClean="0"/>
              <a:t>            }</a:t>
            </a:r>
            <a:endParaRPr lang="pt-BR" sz="2400" dirty="0"/>
          </a:p>
          <a:p>
            <a:r>
              <a:rPr lang="pt-BR" sz="2400" dirty="0"/>
              <a:t>            pilha[topo++] = </a:t>
            </a:r>
            <a:r>
              <a:rPr lang="pt-BR" sz="2400" dirty="0" err="1"/>
              <a:t>pElem</a:t>
            </a:r>
            <a:r>
              <a:rPr lang="pt-BR" sz="2400" dirty="0"/>
              <a:t>;  // coloca elemento no topo da pilha </a:t>
            </a:r>
          </a:p>
          <a:p>
            <a:r>
              <a:rPr lang="pt-BR" sz="2400" dirty="0" smtClean="0"/>
              <a:t>}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5992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das Operações Básicas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4331" y="1628800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public</a:t>
            </a:r>
            <a:r>
              <a:rPr lang="pt-BR" sz="2400" dirty="0"/>
              <a:t> char pop (){ </a:t>
            </a:r>
            <a:r>
              <a:rPr lang="pt-BR" sz="2400" dirty="0" smtClean="0"/>
              <a:t>       // </a:t>
            </a:r>
            <a:r>
              <a:rPr lang="pt-BR" sz="2400" dirty="0"/>
              <a:t>método de remoção</a:t>
            </a:r>
          </a:p>
          <a:p>
            <a:r>
              <a:rPr lang="pt-BR" sz="2400" dirty="0"/>
              <a:t>            </a:t>
            </a:r>
            <a:r>
              <a:rPr lang="pt-BR" sz="2400" dirty="0" err="1"/>
              <a:t>if</a:t>
            </a:r>
            <a:r>
              <a:rPr lang="pt-BR" sz="2400" dirty="0"/>
              <a:t>(</a:t>
            </a:r>
            <a:r>
              <a:rPr lang="pt-BR" sz="2400" dirty="0" err="1"/>
              <a:t>pilhaVazia</a:t>
            </a:r>
            <a:r>
              <a:rPr lang="pt-BR" sz="2400" dirty="0"/>
              <a:t>())</a:t>
            </a:r>
          </a:p>
          <a:p>
            <a:r>
              <a:rPr lang="pt-BR" sz="2400" dirty="0"/>
              <a:t>            {</a:t>
            </a:r>
          </a:p>
          <a:p>
            <a:r>
              <a:rPr lang="pt-BR" sz="2400" dirty="0"/>
              <a:t>              </a:t>
            </a:r>
            <a:r>
              <a:rPr lang="pt-BR" sz="2400" dirty="0" err="1"/>
              <a:t>return</a:t>
            </a:r>
            <a:r>
              <a:rPr lang="pt-BR" sz="2400" dirty="0"/>
              <a:t> '\0';</a:t>
            </a:r>
          </a:p>
          <a:p>
            <a:r>
              <a:rPr lang="pt-BR" sz="2400" dirty="0"/>
              <a:t>            }</a:t>
            </a:r>
          </a:p>
          <a:p>
            <a:r>
              <a:rPr lang="pt-BR" sz="2400" dirty="0"/>
              <a:t>            char </a:t>
            </a:r>
            <a:r>
              <a:rPr lang="pt-BR" sz="2400" dirty="0" err="1"/>
              <a:t>elem</a:t>
            </a:r>
            <a:r>
              <a:rPr lang="pt-BR" sz="2400" dirty="0"/>
              <a:t> = pilha[--topo];</a:t>
            </a:r>
          </a:p>
          <a:p>
            <a:r>
              <a:rPr lang="pt-BR" sz="2400" dirty="0"/>
              <a:t>           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elem</a:t>
            </a:r>
            <a:r>
              <a:rPr lang="pt-BR" sz="2400" dirty="0"/>
              <a:t>;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9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das Operações Básicas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7066" y="1556792"/>
            <a:ext cx="8820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char </a:t>
            </a:r>
            <a:r>
              <a:rPr lang="pt-BR" sz="2400" dirty="0" err="1"/>
              <a:t>consultarTopo</a:t>
            </a:r>
            <a:r>
              <a:rPr lang="pt-BR" sz="2400" dirty="0"/>
              <a:t>(){ </a:t>
            </a:r>
            <a:r>
              <a:rPr lang="pt-BR" sz="2400" dirty="0" smtClean="0"/>
              <a:t>   // Exibir </a:t>
            </a:r>
            <a:r>
              <a:rPr lang="pt-BR" sz="2400" dirty="0"/>
              <a:t>o elemento no topo da pilha</a:t>
            </a:r>
          </a:p>
          <a:p>
            <a:r>
              <a:rPr lang="pt-BR" sz="2400" dirty="0"/>
              <a:t>            </a:t>
            </a:r>
            <a:r>
              <a:rPr lang="pt-BR" sz="2400" dirty="0" err="1"/>
              <a:t>if</a:t>
            </a:r>
            <a:r>
              <a:rPr lang="pt-BR" sz="2400" dirty="0"/>
              <a:t>(</a:t>
            </a:r>
            <a:r>
              <a:rPr lang="pt-BR" sz="2400" dirty="0" err="1"/>
              <a:t>pilhaVazia</a:t>
            </a:r>
            <a:r>
              <a:rPr lang="pt-BR" sz="2400" dirty="0" smtClean="0"/>
              <a:t>())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    {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       </a:t>
            </a:r>
            <a:r>
              <a:rPr lang="pt-BR" sz="2400" dirty="0" err="1" smtClean="0"/>
              <a:t>return</a:t>
            </a:r>
            <a:r>
              <a:rPr lang="pt-BR" sz="2400" dirty="0" smtClean="0"/>
              <a:t> </a:t>
            </a:r>
            <a:r>
              <a:rPr lang="pt-BR" sz="2400" dirty="0"/>
              <a:t>'\0'; </a:t>
            </a:r>
            <a:r>
              <a:rPr lang="pt-BR" sz="2400" dirty="0" smtClean="0"/>
              <a:t>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      }</a:t>
            </a:r>
            <a:endParaRPr lang="pt-BR" sz="2400" dirty="0"/>
          </a:p>
          <a:p>
            <a:r>
              <a:rPr lang="pt-BR" sz="2400" dirty="0"/>
              <a:t>           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topAux</a:t>
            </a:r>
            <a:r>
              <a:rPr lang="pt-BR" sz="2400" dirty="0"/>
              <a:t> = topo;</a:t>
            </a:r>
          </a:p>
          <a:p>
            <a:r>
              <a:rPr lang="pt-BR" sz="2400" dirty="0"/>
              <a:t>            </a:t>
            </a:r>
            <a:r>
              <a:rPr lang="pt-BR" sz="2400" dirty="0" err="1"/>
              <a:t>topAux</a:t>
            </a:r>
            <a:r>
              <a:rPr lang="pt-BR" sz="2400" dirty="0"/>
              <a:t>--;</a:t>
            </a:r>
          </a:p>
          <a:p>
            <a:r>
              <a:rPr lang="pt-BR" sz="2400" dirty="0"/>
              <a:t>            char </a:t>
            </a:r>
            <a:r>
              <a:rPr lang="pt-BR" sz="2400" dirty="0" err="1"/>
              <a:t>elem</a:t>
            </a:r>
            <a:r>
              <a:rPr lang="pt-BR" sz="2400" dirty="0"/>
              <a:t> = pilha[</a:t>
            </a:r>
            <a:r>
              <a:rPr lang="pt-BR" sz="2400" dirty="0" err="1"/>
              <a:t>topAux</a:t>
            </a:r>
            <a:r>
              <a:rPr lang="pt-BR" sz="2400" dirty="0"/>
              <a:t>];</a:t>
            </a:r>
          </a:p>
          <a:p>
            <a:r>
              <a:rPr lang="pt-BR" sz="2400" dirty="0"/>
              <a:t>           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elem</a:t>
            </a:r>
            <a:r>
              <a:rPr lang="pt-BR" sz="2400" dirty="0"/>
              <a:t>;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43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das Operações Básicas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3302" y="1556792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/>
              <a:t>boolean</a:t>
            </a:r>
            <a:r>
              <a:rPr lang="pt-BR" sz="2400" dirty="0"/>
              <a:t> </a:t>
            </a:r>
            <a:r>
              <a:rPr lang="pt-BR" sz="2400" dirty="0" err="1"/>
              <a:t>pilhaVazia</a:t>
            </a:r>
            <a:r>
              <a:rPr lang="pt-BR" sz="2400" dirty="0"/>
              <a:t> </a:t>
            </a:r>
            <a:r>
              <a:rPr lang="pt-BR" sz="2400" dirty="0" smtClean="0"/>
              <a:t>(){       // </a:t>
            </a:r>
            <a:r>
              <a:rPr lang="pt-BR" sz="2400" dirty="0"/>
              <a:t>método de teste da pilha vazia</a:t>
            </a:r>
          </a:p>
          <a:p>
            <a:r>
              <a:rPr lang="pt-BR" sz="2400" dirty="0"/>
              <a:t>            </a:t>
            </a:r>
            <a:r>
              <a:rPr lang="pt-BR" sz="2400" dirty="0" err="1"/>
              <a:t>return</a:t>
            </a:r>
            <a:r>
              <a:rPr lang="pt-BR" sz="2400" dirty="0"/>
              <a:t> topo == 0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  }</a:t>
            </a:r>
            <a:endParaRPr lang="pt-BR" sz="2400" dirty="0"/>
          </a:p>
          <a:p>
            <a:r>
              <a:rPr lang="pt-BR" sz="2400" dirty="0"/>
              <a:t>       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boolean</a:t>
            </a:r>
            <a:r>
              <a:rPr lang="pt-BR" sz="2400" dirty="0"/>
              <a:t> </a:t>
            </a:r>
            <a:r>
              <a:rPr lang="pt-BR" sz="2400" dirty="0" err="1"/>
              <a:t>pilhaCheia</a:t>
            </a:r>
            <a:r>
              <a:rPr lang="pt-BR" sz="2400" dirty="0"/>
              <a:t>(){ </a:t>
            </a:r>
            <a:r>
              <a:rPr lang="pt-BR" sz="2400" dirty="0" smtClean="0"/>
              <a:t> // </a:t>
            </a:r>
            <a:r>
              <a:rPr lang="pt-BR" sz="2400" dirty="0"/>
              <a:t>método de teste da pilha cheia</a:t>
            </a:r>
          </a:p>
          <a:p>
            <a:r>
              <a:rPr lang="pt-BR" sz="2400" dirty="0"/>
              <a:t>            </a:t>
            </a:r>
            <a:r>
              <a:rPr lang="pt-BR" sz="2400" dirty="0" err="1"/>
              <a:t>return</a:t>
            </a:r>
            <a:r>
              <a:rPr lang="pt-BR" sz="2400" dirty="0"/>
              <a:t> topo == </a:t>
            </a:r>
            <a:r>
              <a:rPr lang="pt-BR" sz="2400" dirty="0" err="1"/>
              <a:t>pilha.length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  }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} // Fim da classe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84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Java?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28800"/>
            <a:ext cx="8229600" cy="4227512"/>
          </a:xfrm>
        </p:spPr>
        <p:txBody>
          <a:bodyPr/>
          <a:lstStyle/>
          <a:p>
            <a:r>
              <a:rPr lang="pt-BR" dirty="0" smtClean="0"/>
              <a:t>Representada pela classe </a:t>
            </a:r>
            <a:br>
              <a:rPr lang="pt-BR" dirty="0" smtClean="0"/>
            </a:br>
            <a:r>
              <a:rPr lang="pt-BR" dirty="0" err="1" smtClean="0"/>
              <a:t>Stack</a:t>
            </a:r>
            <a:r>
              <a:rPr lang="pt-BR" dirty="0" smtClean="0"/>
              <a:t>&lt;T&gt;* e possui os métodos: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7" y="3284984"/>
            <a:ext cx="8421177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158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en-US" dirty="0" err="1"/>
              <a:t>java.util.Stack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0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435280" cy="4227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Modifique</a:t>
            </a:r>
            <a:r>
              <a:rPr lang="en-US" dirty="0"/>
              <a:t> o TAD </a:t>
            </a:r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Escreva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(main) </a:t>
            </a:r>
            <a:r>
              <a:rPr lang="en-US" dirty="0" err="1"/>
              <a:t>que</a:t>
            </a:r>
            <a:r>
              <a:rPr lang="en-US" dirty="0"/>
              <a:t> utilize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Pilha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inverter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.  </a:t>
            </a:r>
            <a:r>
              <a:rPr lang="en-US" dirty="0" err="1"/>
              <a:t>Exemplo</a:t>
            </a:r>
            <a:r>
              <a:rPr lang="en-US" dirty="0"/>
              <a:t> de string de </a:t>
            </a:r>
            <a:r>
              <a:rPr lang="en-US" dirty="0" err="1" smtClean="0"/>
              <a:t>entrada</a:t>
            </a:r>
            <a:r>
              <a:rPr lang="en-US" dirty="0" smtClean="0"/>
              <a:t>:		</a:t>
            </a:r>
            <a:r>
              <a:rPr lang="en-US" dirty="0" err="1" smtClean="0"/>
              <a:t>testando</a:t>
            </a:r>
            <a:endParaRPr lang="en-US" dirty="0"/>
          </a:p>
          <a:p>
            <a:pPr marL="0" indent="0">
              <a:buNone/>
            </a:pPr>
            <a:r>
              <a:rPr lang="is-IS" dirty="0"/>
              <a:t>								       </a:t>
            </a:r>
            <a:r>
              <a:rPr lang="is-IS" dirty="0" smtClean="0"/>
              <a:t>saída:		odnatset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9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Pilha?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82924"/>
            <a:ext cx="6953597" cy="42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1268760"/>
            <a:ext cx="8892480" cy="422751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Escreva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leia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parênteses</a:t>
            </a:r>
            <a:r>
              <a:rPr lang="en-US" dirty="0"/>
              <a:t> ( ), </a:t>
            </a:r>
            <a:r>
              <a:rPr lang="en-US" dirty="0" err="1"/>
              <a:t>colchetes</a:t>
            </a:r>
            <a:r>
              <a:rPr lang="en-US" dirty="0"/>
              <a:t> [ ] e </a:t>
            </a:r>
            <a:r>
              <a:rPr lang="en-US" dirty="0" err="1"/>
              <a:t>chaves</a:t>
            </a:r>
            <a:r>
              <a:rPr lang="en-US" dirty="0"/>
              <a:t> { }, e </a:t>
            </a:r>
            <a:r>
              <a:rPr lang="en-US" dirty="0" err="1"/>
              <a:t>verifique</a:t>
            </a:r>
            <a:r>
              <a:rPr lang="en-US" dirty="0"/>
              <a:t> se a </a:t>
            </a:r>
            <a:r>
              <a:rPr lang="en-US" dirty="0" err="1"/>
              <a:t>quantidade</a:t>
            </a:r>
            <a:r>
              <a:rPr lang="en-US" dirty="0"/>
              <a:t> e </a:t>
            </a:r>
            <a:r>
              <a:rPr lang="en-US" dirty="0" err="1"/>
              <a:t>ordem</a:t>
            </a:r>
            <a:r>
              <a:rPr lang="en-US" dirty="0"/>
              <a:t> dos </a:t>
            </a:r>
            <a:r>
              <a:rPr lang="en-US" dirty="0" err="1"/>
              <a:t>parênteses</a:t>
            </a:r>
            <a:r>
              <a:rPr lang="en-US" dirty="0"/>
              <a:t> e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corretos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. </a:t>
            </a:r>
            <a:r>
              <a:rPr lang="en-US" dirty="0" err="1" smtClean="0"/>
              <a:t>Exemplos</a:t>
            </a:r>
            <a:r>
              <a:rPr lang="en-US" dirty="0"/>
              <a:t>:  </a:t>
            </a:r>
            <a:r>
              <a:rPr lang="en-US" sz="3000" dirty="0"/>
              <a:t>(  a  )  b ( [ c ] d </a:t>
            </a:r>
            <a:r>
              <a:rPr lang="en-US" sz="3000" dirty="0" smtClean="0"/>
              <a:t>)	</a:t>
            </a:r>
            <a:r>
              <a:rPr lang="en-US" sz="3000" dirty="0" smtClean="0">
                <a:sym typeface="Wingdings"/>
              </a:rPr>
              <a:t></a:t>
            </a:r>
            <a:r>
              <a:rPr lang="en-US" sz="3000" dirty="0" smtClean="0"/>
              <a:t> </a:t>
            </a:r>
            <a:r>
              <a:rPr lang="en-US" sz="3000" dirty="0" err="1"/>
              <a:t>correto</a:t>
            </a:r>
            <a:r>
              <a:rPr lang="en-US" sz="3000" dirty="0"/>
              <a:t> ( a ( b </a:t>
            </a:r>
            <a:r>
              <a:rPr lang="en-US" sz="3000" dirty="0" smtClean="0"/>
              <a:t>)					</a:t>
            </a:r>
            <a:r>
              <a:rPr lang="en-US" sz="3000" dirty="0" smtClean="0">
                <a:sym typeface="Wingdings"/>
              </a:rPr>
              <a:t></a:t>
            </a:r>
            <a:r>
              <a:rPr lang="en-US" sz="3000" dirty="0" smtClean="0"/>
              <a:t>  </a:t>
            </a:r>
            <a:r>
              <a:rPr lang="en-US" sz="3000" dirty="0" err="1"/>
              <a:t>incorreto</a:t>
            </a:r>
            <a:r>
              <a:rPr lang="en-US" sz="3000" dirty="0"/>
              <a:t>, </a:t>
            </a:r>
            <a:r>
              <a:rPr lang="en-US" sz="3000" dirty="0" err="1"/>
              <a:t>falta</a:t>
            </a:r>
            <a:r>
              <a:rPr lang="en-US" sz="3000" dirty="0"/>
              <a:t> </a:t>
            </a:r>
            <a:r>
              <a:rPr lang="en-US" sz="3000" dirty="0" err="1" smtClean="0"/>
              <a:t>parênteses</a:t>
            </a:r>
            <a:r>
              <a:rPr lang="en-US" sz="3000" dirty="0" smtClean="0"/>
              <a:t> ( </a:t>
            </a:r>
            <a:r>
              <a:rPr lang="en-US" sz="3000" dirty="0"/>
              <a:t>a  [ c ) d </a:t>
            </a:r>
            <a:r>
              <a:rPr lang="en-US" sz="3000" dirty="0" smtClean="0"/>
              <a:t>]			</a:t>
            </a:r>
            <a:r>
              <a:rPr lang="en-US" sz="3000" dirty="0" smtClean="0">
                <a:sym typeface="Wingdings"/>
              </a:rPr>
              <a:t></a:t>
            </a:r>
            <a:r>
              <a:rPr lang="en-US" sz="3000" dirty="0" smtClean="0"/>
              <a:t>  </a:t>
            </a:r>
            <a:r>
              <a:rPr lang="en-US" sz="3000" dirty="0" err="1"/>
              <a:t>incorreto</a:t>
            </a:r>
            <a:r>
              <a:rPr lang="en-US" sz="3000" dirty="0"/>
              <a:t>, </a:t>
            </a:r>
            <a:r>
              <a:rPr lang="en-US" sz="3000" dirty="0" err="1"/>
              <a:t>ordem</a:t>
            </a:r>
            <a:r>
              <a:rPr lang="en-US" sz="3000" dirty="0"/>
              <a:t> </a:t>
            </a:r>
            <a:r>
              <a:rPr lang="en-US" sz="3000" dirty="0" err="1"/>
              <a:t>errada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659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4.bp.blogspot.com/-CyEyIQkJxPk/UDLbSYOoqGI/AAAAAAAAAGE/YwWC-7eNAow/s1600/pilha+de+past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7657"/>
            <a:ext cx="2722565" cy="23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melhoresdestinos.com.br/wp-content/uploads/2013/08/moeda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27657"/>
            <a:ext cx="2787745" cy="25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lh6.ggpht.com/-YopUx6cyJfA/TwxX5KKp__I/AAAAAAAADtU/1f2MEhodNis/dishes_thumb%25255B2%25255D.jp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51682"/>
            <a:ext cx="3962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uma Pilha?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Pilha?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301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820" y="1417638"/>
            <a:ext cx="3921899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Pilha?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21998" y="1556792"/>
            <a:ext cx="8229600" cy="4227512"/>
          </a:xfrm>
        </p:spPr>
        <p:txBody>
          <a:bodyPr/>
          <a:lstStyle/>
          <a:p>
            <a:r>
              <a:rPr lang="pt-BR" sz="2400" dirty="0" smtClean="0"/>
              <a:t>A figura anterior apresenta uma pilha mecânica de pratos.</a:t>
            </a:r>
          </a:p>
          <a:p>
            <a:endParaRPr lang="pt-BR" sz="2400" dirty="0" smtClean="0"/>
          </a:p>
          <a:p>
            <a:r>
              <a:rPr lang="pt-BR" sz="2400" dirty="0" smtClean="0"/>
              <a:t>Este instrumento esteve na origem da denominação das operações da pilha.</a:t>
            </a:r>
          </a:p>
          <a:p>
            <a:endParaRPr lang="pt-BR" sz="2400" dirty="0" smtClean="0"/>
          </a:p>
          <a:p>
            <a:r>
              <a:rPr lang="pt-BR" sz="2400" dirty="0" smtClean="0"/>
              <a:t>Para colocar um prato na pilha é preciso empurrá-lo (</a:t>
            </a:r>
            <a:r>
              <a:rPr lang="pt-BR" sz="2400" b="1" i="1" dirty="0" err="1" smtClean="0"/>
              <a:t>push</a:t>
            </a:r>
            <a:r>
              <a:rPr lang="pt-BR" sz="2400" dirty="0" smtClean="0"/>
              <a:t>, empurrar em inglês).</a:t>
            </a:r>
          </a:p>
          <a:p>
            <a:endParaRPr lang="pt-BR" sz="2400" dirty="0" smtClean="0"/>
          </a:p>
          <a:p>
            <a:r>
              <a:rPr lang="pt-BR" sz="2400" dirty="0" smtClean="0"/>
              <a:t>A retirada de um prato provoca um estalido (</a:t>
            </a:r>
            <a:r>
              <a:rPr lang="pt-BR" sz="2400" b="1" i="1" dirty="0" smtClean="0"/>
              <a:t>pop</a:t>
            </a:r>
            <a:r>
              <a:rPr lang="pt-BR" sz="2400" dirty="0" smtClean="0"/>
              <a:t>, em inglês), por conta da descompressão da mola.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40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Pilha?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9" y="1232321"/>
            <a:ext cx="4747416" cy="51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55576" y="6491256"/>
            <a:ext cx="749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Imagem retirada </a:t>
            </a:r>
            <a:r>
              <a:rPr lang="pt-BR" sz="1600" dirty="0"/>
              <a:t>do livro ‘</a:t>
            </a:r>
            <a:r>
              <a:rPr lang="pt-BR" sz="1600" dirty="0" err="1"/>
              <a:t>Microcomputer</a:t>
            </a:r>
            <a:r>
              <a:rPr lang="pt-BR" sz="1600" dirty="0"/>
              <a:t> </a:t>
            </a:r>
            <a:r>
              <a:rPr lang="pt-BR" sz="1600" dirty="0" err="1"/>
              <a:t>engineering</a:t>
            </a:r>
            <a:r>
              <a:rPr lang="pt-BR" sz="1600" dirty="0"/>
              <a:t> </a:t>
            </a:r>
            <a:r>
              <a:rPr lang="pt-BR" sz="1600" dirty="0" smtClean="0"/>
              <a:t>de </a:t>
            </a:r>
            <a:r>
              <a:rPr lang="pt-BR" sz="1600" dirty="0"/>
              <a:t>Gene H. Miller</a:t>
            </a:r>
          </a:p>
        </p:txBody>
      </p:sp>
    </p:spTree>
    <p:extLst>
      <p:ext uri="{BB962C8B-B14F-4D97-AF65-F5344CB8AC3E}">
        <p14:creationId xmlns:p14="http://schemas.microsoft.com/office/powerpoint/2010/main" val="23613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Pilha?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igor.io/img/stack-machine/stack-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771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(“</a:t>
            </a:r>
            <a:r>
              <a:rPr lang="pt-BR" dirty="0" err="1" smtClean="0"/>
              <a:t>Stack</a:t>
            </a:r>
            <a:r>
              <a:rPr lang="pt-BR" dirty="0" smtClean="0"/>
              <a:t>”)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916113"/>
            <a:ext cx="8892480" cy="4227512"/>
          </a:xfrm>
        </p:spPr>
        <p:txBody>
          <a:bodyPr/>
          <a:lstStyle/>
          <a:p>
            <a:r>
              <a:rPr lang="pt-BR" altLang="pt-BR" sz="2400" dirty="0">
                <a:latin typeface="Arial" charset="0"/>
              </a:rPr>
              <a:t>Uma pilha é um conjunto ordenado de itens no qual todos os acessos(inserção, remoção ou consulta) são feitos numa  extremidade chamada </a:t>
            </a:r>
            <a:r>
              <a:rPr lang="pt-BR" altLang="pt-BR" sz="2400" b="1" dirty="0">
                <a:latin typeface="Arial" charset="0"/>
              </a:rPr>
              <a:t>topo da pilha</a:t>
            </a:r>
            <a:r>
              <a:rPr lang="pt-BR" altLang="pt-BR" sz="2400" dirty="0" smtClean="0">
                <a:latin typeface="Arial" charset="0"/>
              </a:rPr>
              <a:t>.</a:t>
            </a:r>
          </a:p>
          <a:p>
            <a:endParaRPr lang="pt-BR" altLang="pt-BR" sz="2400" dirty="0">
              <a:latin typeface="Arial" charset="0"/>
            </a:endParaRPr>
          </a:p>
          <a:p>
            <a:r>
              <a:rPr lang="pt-BR" altLang="pt-BR" sz="2400" dirty="0" smtClean="0">
                <a:latin typeface="Arial" charset="0"/>
              </a:rPr>
              <a:t> </a:t>
            </a:r>
            <a:r>
              <a:rPr lang="pt-BR" altLang="pt-BR" sz="2400" dirty="0">
                <a:latin typeface="Arial" charset="0"/>
              </a:rPr>
              <a:t>Observando o tipo de acesso a uma pilha verificamos que as inserções(empilhamentos) e remoções(desempilhamentos) são feitas no topo. </a:t>
            </a:r>
            <a:endParaRPr lang="pt-BR" altLang="pt-BR" sz="2400" dirty="0" smtClean="0">
              <a:latin typeface="Arial" charset="0"/>
            </a:endParaRPr>
          </a:p>
          <a:p>
            <a:endParaRPr lang="pt-BR" altLang="pt-BR" sz="2400" dirty="0">
              <a:latin typeface="Arial" charset="0"/>
            </a:endParaRPr>
          </a:p>
          <a:p>
            <a:r>
              <a:rPr lang="pt-BR" altLang="pt-BR" sz="2400" dirty="0" smtClean="0">
                <a:latin typeface="Arial" charset="0"/>
              </a:rPr>
              <a:t>Por </a:t>
            </a:r>
            <a:r>
              <a:rPr lang="pt-BR" altLang="pt-BR" sz="2400" dirty="0">
                <a:latin typeface="Arial" charset="0"/>
              </a:rPr>
              <a:t>esse motivo, ela é ocasionalmente  denominada de estrutura </a:t>
            </a:r>
            <a:r>
              <a:rPr lang="pt-BR" altLang="pt-BR" sz="2400" b="1" dirty="0">
                <a:solidFill>
                  <a:srgbClr val="FF0000"/>
                </a:solidFill>
                <a:latin typeface="Arial" charset="0"/>
              </a:rPr>
              <a:t>LIFO</a:t>
            </a:r>
            <a:r>
              <a:rPr lang="pt-BR" altLang="pt-BR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altLang="pt-BR" sz="2400" dirty="0" smtClean="0">
                <a:latin typeface="Arial" charset="0"/>
              </a:rPr>
              <a:t>(“</a:t>
            </a:r>
            <a:r>
              <a:rPr lang="pt-BR" altLang="pt-BR" sz="2400" i="1" dirty="0" err="1">
                <a:latin typeface="Arial" charset="0"/>
              </a:rPr>
              <a:t>L</a:t>
            </a:r>
            <a:r>
              <a:rPr lang="pt-BR" altLang="pt-BR" sz="2400" i="1" dirty="0" err="1" smtClean="0">
                <a:latin typeface="Arial" charset="0"/>
              </a:rPr>
              <a:t>ast</a:t>
            </a:r>
            <a:r>
              <a:rPr lang="pt-BR" altLang="pt-BR" sz="2400" i="1" dirty="0" smtClean="0">
                <a:latin typeface="Arial" charset="0"/>
              </a:rPr>
              <a:t> In</a:t>
            </a:r>
            <a:r>
              <a:rPr lang="pt-BR" altLang="pt-BR" sz="2400" i="1" dirty="0">
                <a:latin typeface="Arial" charset="0"/>
              </a:rPr>
              <a:t>, </a:t>
            </a:r>
            <a:r>
              <a:rPr lang="pt-BR" altLang="pt-BR" sz="2400" i="1" dirty="0" err="1" smtClean="0">
                <a:latin typeface="Arial" charset="0"/>
              </a:rPr>
              <a:t>First</a:t>
            </a:r>
            <a:r>
              <a:rPr lang="pt-BR" altLang="pt-BR" sz="2400" i="1" dirty="0" smtClean="0">
                <a:latin typeface="Arial" charset="0"/>
              </a:rPr>
              <a:t> Out</a:t>
            </a:r>
            <a:r>
              <a:rPr lang="pt-BR" altLang="pt-BR" sz="2400" dirty="0" smtClean="0">
                <a:latin typeface="Arial" charset="0"/>
              </a:rPr>
              <a:t>”— </a:t>
            </a:r>
            <a:r>
              <a:rPr lang="pt-BR" altLang="pt-BR" sz="2400" dirty="0">
                <a:latin typeface="Arial" charset="0"/>
              </a:rPr>
              <a:t>o último a entrar é o primeiro a sair).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8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1060</Words>
  <Application>Microsoft Office PowerPoint</Application>
  <PresentationFormat>On-screen Show (4:3)</PresentationFormat>
  <Paragraphs>182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Courier New</vt:lpstr>
      <vt:lpstr>Wingdings</vt:lpstr>
      <vt:lpstr>Office Theme</vt:lpstr>
      <vt:lpstr>Office Theme</vt:lpstr>
      <vt:lpstr>Office Theme</vt:lpstr>
      <vt:lpstr>Paintbrush Picture</vt:lpstr>
      <vt:lpstr>Pilha</vt:lpstr>
      <vt:lpstr>Pilha   Prof. Msc. Marvin Ferreira mfsilva@anhembi.br</vt:lpstr>
      <vt:lpstr>Pilha?</vt:lpstr>
      <vt:lpstr>O que é uma Pilha?</vt:lpstr>
      <vt:lpstr>O que é uma Pilha?</vt:lpstr>
      <vt:lpstr>O que é uma Pilha? </vt:lpstr>
      <vt:lpstr>O que é uma Pilha? </vt:lpstr>
      <vt:lpstr>O que é uma Pilha?</vt:lpstr>
      <vt:lpstr>Pilha (“Stack”)</vt:lpstr>
      <vt:lpstr>Estrutura de uma Pilha</vt:lpstr>
      <vt:lpstr>Aplicação</vt:lpstr>
      <vt:lpstr>Pilha – Torre de Hanoi</vt:lpstr>
      <vt:lpstr>Aplicação</vt:lpstr>
      <vt:lpstr>Aplicação - Chamada de Sub-rotinas</vt:lpstr>
      <vt:lpstr>Aplicação - Chamada de Sub-rotinas</vt:lpstr>
      <vt:lpstr>Operações</vt:lpstr>
      <vt:lpstr>Relembrando Tipo Abstrato de Dados</vt:lpstr>
      <vt:lpstr>Pilha como um TAD</vt:lpstr>
      <vt:lpstr>Demonstração</vt:lpstr>
      <vt:lpstr>Implementação</vt:lpstr>
      <vt:lpstr>Algoritmos das Operações Básicas</vt:lpstr>
      <vt:lpstr>Algoritmos das Operações Básicas</vt:lpstr>
      <vt:lpstr>Algoritmos das Operações Básicas</vt:lpstr>
      <vt:lpstr>Algoritmos das Operações Básicas</vt:lpstr>
      <vt:lpstr>Algoritmos das Operações Básicas</vt:lpstr>
      <vt:lpstr>Algoritmos das Operações Básicas</vt:lpstr>
      <vt:lpstr>Em Java?</vt:lpstr>
      <vt:lpstr>Dúvidas</vt:lpstr>
      <vt:lpstr>Exercícios</vt:lpstr>
      <vt:lpstr>Exercícios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77</cp:revision>
  <dcterms:created xsi:type="dcterms:W3CDTF">2011-08-25T12:55:49Z</dcterms:created>
  <dcterms:modified xsi:type="dcterms:W3CDTF">2017-03-05T22:47:58Z</dcterms:modified>
</cp:coreProperties>
</file>