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20"/>
  </p:notesMasterIdLst>
  <p:sldIdLst>
    <p:sldId id="259" r:id="rId4"/>
    <p:sldId id="261" r:id="rId5"/>
    <p:sldId id="260" r:id="rId6"/>
    <p:sldId id="270" r:id="rId7"/>
    <p:sldId id="271" r:id="rId8"/>
    <p:sldId id="27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2" r:id="rId17"/>
    <p:sldId id="269" r:id="rId18"/>
    <p:sldId id="275" r:id="rId19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1282" y="77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13/03/2017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9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UML feita em: www.draw.io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9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 dinâmica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TAD </a:t>
            </a:r>
            <a:r>
              <a:rPr lang="en-US" dirty="0" err="1"/>
              <a:t>Pilha</a:t>
            </a:r>
            <a:r>
              <a:rPr lang="en-US" dirty="0"/>
              <a:t> (</a:t>
            </a:r>
            <a:r>
              <a:rPr lang="en-US" dirty="0" err="1"/>
              <a:t>Classe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8229600" cy="3024336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push</a:t>
            </a:r>
            <a:r>
              <a:rPr lang="pt-BR" sz="2400" dirty="0"/>
              <a:t>(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dd</a:t>
            </a:r>
            <a:r>
              <a:rPr lang="pt-BR" sz="2400" dirty="0"/>
              <a:t> ) {                  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			// insere no topo da pilha (empilha)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No </a:t>
            </a:r>
            <a:r>
              <a:rPr lang="pt-BR" sz="2400" dirty="0" err="1"/>
              <a:t>newNo</a:t>
            </a:r>
            <a:r>
              <a:rPr lang="pt-BR" sz="2400" dirty="0"/>
              <a:t> = new No( </a:t>
            </a:r>
            <a:r>
              <a:rPr lang="pt-BR" sz="2400" dirty="0" err="1"/>
              <a:t>dd</a:t>
            </a:r>
            <a:r>
              <a:rPr lang="pt-BR" sz="2400" dirty="0"/>
              <a:t> 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			 </a:t>
            </a:r>
            <a:r>
              <a:rPr lang="pt-BR" sz="2400" dirty="0" err="1"/>
              <a:t>newNo.next</a:t>
            </a:r>
            <a:r>
              <a:rPr lang="pt-BR" sz="2400" dirty="0"/>
              <a:t> = topo;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topo = </a:t>
            </a:r>
            <a:r>
              <a:rPr lang="pt-BR" sz="2400" dirty="0" err="1"/>
              <a:t>newNo</a:t>
            </a:r>
            <a:r>
              <a:rPr lang="pt-BR" sz="2400" dirty="0"/>
              <a:t>;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37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TAD </a:t>
            </a:r>
            <a:r>
              <a:rPr lang="en-US" dirty="0" err="1"/>
              <a:t>Pilha</a:t>
            </a:r>
            <a:r>
              <a:rPr lang="en-US" dirty="0"/>
              <a:t> (</a:t>
            </a:r>
            <a:r>
              <a:rPr lang="en-US" dirty="0" err="1"/>
              <a:t>Classe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8507288" cy="3024336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 err="1"/>
              <a:t>public</a:t>
            </a:r>
            <a:r>
              <a:rPr lang="pt-BR" sz="2200" dirty="0"/>
              <a:t> </a:t>
            </a:r>
            <a:r>
              <a:rPr lang="pt-BR" sz="2200" dirty="0" err="1"/>
              <a:t>int</a:t>
            </a:r>
            <a:r>
              <a:rPr lang="pt-BR" sz="2200" dirty="0"/>
              <a:t> pop( ) {     // remove do topo -&gt; </a:t>
            </a:r>
            <a:r>
              <a:rPr lang="pt-BR" sz="2200" dirty="0" err="1"/>
              <a:t>desempiha</a:t>
            </a:r>
            <a:endParaRPr lang="pt-BR" sz="22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/>
              <a:t>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( </a:t>
            </a:r>
            <a:r>
              <a:rPr lang="pt-BR" sz="2200" dirty="0" err="1"/>
              <a:t>isEmpty</a:t>
            </a:r>
            <a:r>
              <a:rPr lang="pt-BR" sz="2200" dirty="0"/>
              <a:t>( ) )      //se estiver vazia retorna -1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/>
              <a:t>                  </a:t>
            </a:r>
            <a:r>
              <a:rPr lang="pt-BR" sz="2200" dirty="0" err="1"/>
              <a:t>return</a:t>
            </a:r>
            <a:r>
              <a:rPr lang="pt-BR" sz="2200" dirty="0"/>
              <a:t> -1;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2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/>
              <a:t>            No </a:t>
            </a:r>
            <a:r>
              <a:rPr lang="pt-BR" sz="2200" dirty="0" err="1"/>
              <a:t>temp</a:t>
            </a:r>
            <a:r>
              <a:rPr lang="pt-BR" sz="2200" dirty="0"/>
              <a:t> = topo;            // utilizado para retornar o dado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/>
              <a:t>            topo = </a:t>
            </a:r>
            <a:r>
              <a:rPr lang="pt-BR" sz="2200" dirty="0" err="1"/>
              <a:t>topo.next</a:t>
            </a:r>
            <a:r>
              <a:rPr lang="pt-BR" sz="2200" dirty="0"/>
              <a:t>;         // move o topo para o </a:t>
            </a:r>
            <a:r>
              <a:rPr lang="pt-BR" sz="2200" dirty="0" err="1"/>
              <a:t>prox</a:t>
            </a:r>
            <a:r>
              <a:rPr lang="pt-BR" sz="2200" dirty="0"/>
              <a:t> nó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temp.dado</a:t>
            </a:r>
            <a:r>
              <a:rPr lang="pt-BR" sz="2200" dirty="0"/>
              <a:t>;          // retorna o dado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482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TAD </a:t>
            </a:r>
            <a:r>
              <a:rPr lang="en-US" dirty="0" err="1"/>
              <a:t>Pilha</a:t>
            </a:r>
            <a:r>
              <a:rPr lang="en-US" dirty="0"/>
              <a:t> (</a:t>
            </a:r>
            <a:r>
              <a:rPr lang="en-US" dirty="0" err="1"/>
              <a:t>Classe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8507288" cy="3024336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display() 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if</a:t>
            </a:r>
            <a:r>
              <a:rPr lang="pt-BR" sz="2400" dirty="0"/>
              <a:t> (</a:t>
            </a:r>
            <a:r>
              <a:rPr lang="pt-BR" sz="2400" dirty="0" err="1"/>
              <a:t>isEmpty</a:t>
            </a:r>
            <a:r>
              <a:rPr lang="pt-BR" sz="2400" dirty="0"/>
              <a:t>())             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</a:t>
            </a:r>
            <a:r>
              <a:rPr lang="pt-BR" sz="2400" dirty="0" err="1"/>
              <a:t>System.out.println</a:t>
            </a:r>
            <a:r>
              <a:rPr lang="pt-BR" sz="2400" dirty="0"/>
              <a:t> ("Pilha vazia.");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} </a:t>
            </a:r>
            <a:r>
              <a:rPr lang="pt-BR" sz="2400" dirty="0" err="1"/>
              <a:t>else</a:t>
            </a:r>
            <a:r>
              <a:rPr lang="pt-BR" sz="2400" dirty="0"/>
              <a:t> 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No atual = topo;            // inicia do topo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</a:t>
            </a:r>
            <a:r>
              <a:rPr lang="pt-BR" sz="2400" dirty="0" err="1"/>
              <a:t>while</a:t>
            </a:r>
            <a:r>
              <a:rPr lang="pt-BR" sz="2400" dirty="0"/>
              <a:t> (atual != </a:t>
            </a:r>
            <a:r>
              <a:rPr lang="pt-BR" sz="2400" dirty="0" err="1"/>
              <a:t>null</a:t>
            </a:r>
            <a:r>
              <a:rPr lang="pt-BR" sz="2400" dirty="0"/>
              <a:t>) {      // até do final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					</a:t>
            </a:r>
            <a:r>
              <a:rPr lang="pt-BR" sz="2400" dirty="0" err="1"/>
              <a:t>atual.displayNo</a:t>
            </a:r>
            <a:r>
              <a:rPr lang="pt-BR" sz="2400" dirty="0"/>
              <a:t>();        // exibe a informação </a:t>
            </a:r>
            <a:r>
              <a:rPr lang="pt-BR" sz="2400" dirty="0" err="1"/>
              <a:t>don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     atual = </a:t>
            </a:r>
            <a:r>
              <a:rPr lang="pt-BR" sz="2400" dirty="0" err="1"/>
              <a:t>atual.next</a:t>
            </a:r>
            <a:r>
              <a:rPr lang="pt-BR" sz="2400" dirty="0"/>
              <a:t>;     // move para o </a:t>
            </a:r>
            <a:r>
              <a:rPr lang="pt-BR" sz="2400" dirty="0" err="1"/>
              <a:t>proximo</a:t>
            </a:r>
            <a:r>
              <a:rPr lang="pt-BR" sz="2400" dirty="0"/>
              <a:t> nó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}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</a:t>
            </a:r>
            <a:r>
              <a:rPr lang="pt-BR" sz="2400" dirty="0" err="1"/>
              <a:t>System.out.println</a:t>
            </a:r>
            <a:r>
              <a:rPr lang="pt-BR" sz="2400" dirty="0"/>
              <a:t>();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}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4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Teste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8507288" cy="3024336"/>
          </a:xfrm>
        </p:spPr>
        <p:txBody>
          <a:bodyPr anchor="t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</a:t>
            </a:r>
            <a:r>
              <a:rPr lang="pt-BR" sz="2400" dirty="0" err="1"/>
              <a:t>String</a:t>
            </a:r>
            <a:r>
              <a:rPr lang="pt-BR" sz="2400" dirty="0"/>
              <a:t>[] </a:t>
            </a:r>
            <a:r>
              <a:rPr lang="pt-BR" sz="2400" dirty="0" err="1"/>
              <a:t>args</a:t>
            </a:r>
            <a:r>
              <a:rPr lang="pt-BR" sz="2400" dirty="0"/>
              <a:t>) 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	</a:t>
            </a:r>
            <a:r>
              <a:rPr lang="pt-BR" sz="2400" dirty="0" err="1"/>
              <a:t>PilhaDin</a:t>
            </a:r>
            <a:r>
              <a:rPr lang="pt-BR" sz="2400" dirty="0"/>
              <a:t> </a:t>
            </a:r>
            <a:r>
              <a:rPr lang="pt-BR" sz="2400" dirty="0" err="1"/>
              <a:t>pil</a:t>
            </a:r>
            <a:r>
              <a:rPr lang="pt-BR" sz="2400" dirty="0"/>
              <a:t> = new </a:t>
            </a:r>
            <a:r>
              <a:rPr lang="pt-BR" sz="2400" dirty="0" err="1"/>
              <a:t>PilhaDin</a:t>
            </a:r>
            <a:r>
              <a:rPr lang="pt-BR" sz="2400" dirty="0"/>
              <a:t>();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pil.push</a:t>
            </a:r>
            <a:r>
              <a:rPr lang="pt-BR" sz="2400" dirty="0"/>
              <a:t>(10);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pil.push</a:t>
            </a:r>
            <a:r>
              <a:rPr lang="pt-BR" sz="2400" dirty="0"/>
              <a:t>(20);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pil.push</a:t>
            </a:r>
            <a:r>
              <a:rPr lang="pt-BR" sz="2400" dirty="0"/>
              <a:t>(30);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System.out.println</a:t>
            </a:r>
            <a:r>
              <a:rPr lang="pt-BR" sz="2400" dirty="0"/>
              <a:t> ("Pilha:");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pil.display</a:t>
            </a:r>
            <a:r>
              <a:rPr lang="pt-BR" sz="2400" dirty="0"/>
              <a:t>();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while</a:t>
            </a:r>
            <a:r>
              <a:rPr lang="pt-BR" sz="2400" dirty="0"/>
              <a:t> (!</a:t>
            </a:r>
            <a:r>
              <a:rPr lang="pt-BR" sz="2400" dirty="0" err="1"/>
              <a:t>pil.isEmpty</a:t>
            </a:r>
            <a:r>
              <a:rPr lang="pt-BR" sz="2400" dirty="0"/>
              <a:t>())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</a:t>
            </a:r>
            <a:r>
              <a:rPr lang="pt-BR" sz="2400" dirty="0" err="1"/>
              <a:t>System.out.println</a:t>
            </a:r>
            <a:r>
              <a:rPr lang="pt-BR" sz="2400" dirty="0"/>
              <a:t> ("Desempilhando " + </a:t>
            </a:r>
            <a:r>
              <a:rPr lang="pt-BR" sz="2400" dirty="0" err="1"/>
              <a:t>pil.pop</a:t>
            </a:r>
            <a:r>
              <a:rPr lang="pt-BR" sz="2400" dirty="0"/>
              <a:t>( ) 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551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Dúvidas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349685" cy="48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554" y="1268760"/>
            <a:ext cx="8229600" cy="2232248"/>
          </a:xfrm>
        </p:spPr>
        <p:txBody>
          <a:bodyPr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pt-BR" dirty="0"/>
              <a:t>Modifique o TAD Pilha Dinâmica para armazenar caracteres ao invés de números.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79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554" y="1268760"/>
            <a:ext cx="8229600" cy="2232248"/>
          </a:xfrm>
        </p:spPr>
        <p:txBody>
          <a:bodyPr/>
          <a:lstStyle/>
          <a:p>
            <a:pPr marL="0" indent="0">
              <a:lnSpc>
                <a:spcPct val="93000"/>
              </a:lnSpc>
              <a:buClr>
                <a:srgbClr val="000000"/>
              </a:buClr>
              <a:buSzPct val="100000"/>
              <a:buNone/>
            </a:pPr>
            <a:r>
              <a:rPr lang="pt-BR" dirty="0"/>
              <a:t>2. Escreva um programa que solicite ao usuário uma sequência de caracteres sem limite de máximo de tamanho e realize as seguintes operações usando uma pilha dinâmica: </a:t>
            </a:r>
          </a:p>
          <a:p>
            <a:pPr marL="514350" indent="-514350">
              <a:lnSpc>
                <a:spcPct val="93000"/>
              </a:lnSpc>
              <a:buClr>
                <a:srgbClr val="000000"/>
              </a:buClr>
              <a:buSzPct val="100000"/>
              <a:buAutoNum type="alphaLcParenR"/>
            </a:pPr>
            <a:r>
              <a:rPr lang="pt-BR" dirty="0"/>
              <a:t>Imprimir o texto na ordem inversa; </a:t>
            </a:r>
          </a:p>
          <a:p>
            <a:pPr marL="0" indent="0">
              <a:lnSpc>
                <a:spcPct val="93000"/>
              </a:lnSpc>
              <a:buClr>
                <a:srgbClr val="000000"/>
              </a:buClr>
              <a:buSzPct val="100000"/>
              <a:buNone/>
            </a:pPr>
            <a:endParaRPr lang="pt-BR" dirty="0"/>
          </a:p>
          <a:p>
            <a:pPr marL="0" indent="0">
              <a:lnSpc>
                <a:spcPct val="93000"/>
              </a:lnSpc>
              <a:buClr>
                <a:srgbClr val="000000"/>
              </a:buClr>
              <a:buSzPct val="100000"/>
              <a:buNone/>
            </a:pPr>
            <a:r>
              <a:rPr lang="pt-BR" dirty="0"/>
              <a:t>b) Verificar se o texto é um palíndromo, ou seja, se a </a:t>
            </a:r>
            <a:r>
              <a:rPr lang="pt-BR" dirty="0" err="1"/>
              <a:t>string</a:t>
            </a:r>
            <a:r>
              <a:rPr lang="pt-BR" dirty="0"/>
              <a:t> é escrita da mesma maneira de frente para trás e de trás para frente. Ignore espaços e pontos.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57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113"/>
            <a:ext cx="8712968" cy="1143000"/>
          </a:xfrm>
        </p:spPr>
        <p:txBody>
          <a:bodyPr/>
          <a:lstStyle/>
          <a:p>
            <a:r>
              <a:rPr lang="pt-BR" dirty="0"/>
              <a:t>Pilha Dinâmica</a:t>
            </a: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r>
              <a:rPr lang="pt-BR" sz="3600" dirty="0"/>
              <a:t>Prof. </a:t>
            </a:r>
            <a:r>
              <a:rPr lang="pt-BR" sz="3600" dirty="0" err="1"/>
              <a:t>Msc</a:t>
            </a:r>
            <a:r>
              <a:rPr lang="pt-BR" sz="3600" dirty="0"/>
              <a:t>. Marvin Ferreira</a:t>
            </a:r>
            <a:br>
              <a:rPr lang="pt-BR" sz="3600" dirty="0"/>
            </a:br>
            <a:r>
              <a:rPr lang="pt-BR" sz="3200" dirty="0"/>
              <a:t>mfsilva@anhembi.br</a:t>
            </a:r>
          </a:p>
        </p:txBody>
      </p:sp>
    </p:spTree>
    <p:extLst>
      <p:ext uri="{BB962C8B-B14F-4D97-AF65-F5344CB8AC3E}">
        <p14:creationId xmlns:p14="http://schemas.microsoft.com/office/powerpoint/2010/main" val="312977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 Estática x Pilha Dinâmica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defTabSz="449263">
              <a:lnSpc>
                <a:spcPct val="93000"/>
              </a:lnSpc>
              <a:spcBef>
                <a:spcPts val="750"/>
              </a:spcBef>
              <a:buClr>
                <a:srgbClr val="00664D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</a:rPr>
              <a:t>Estática: limite de quantidade de itens determinada no momento da criação.</a:t>
            </a:r>
          </a:p>
          <a:p>
            <a:pPr lvl="1" defTabSz="449263">
              <a:lnSpc>
                <a:spcPct val="93000"/>
              </a:lnSpc>
              <a:spcBef>
                <a:spcPts val="750"/>
              </a:spcBef>
              <a:buClr>
                <a:srgbClr val="00664D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</a:rPr>
              <a:t>Utiliza um vetor para determinar tais limites</a:t>
            </a:r>
            <a:br>
              <a:rPr lang="pt-BR" dirty="0">
                <a:solidFill>
                  <a:srgbClr val="000000"/>
                </a:solidFill>
              </a:rPr>
            </a:br>
            <a:endParaRPr lang="pt-BR" dirty="0">
              <a:solidFill>
                <a:srgbClr val="000000"/>
              </a:solidFill>
            </a:endParaRPr>
          </a:p>
          <a:p>
            <a:pPr defTabSz="449263">
              <a:lnSpc>
                <a:spcPct val="93000"/>
              </a:lnSpc>
              <a:spcBef>
                <a:spcPts val="750"/>
              </a:spcBef>
              <a:buClr>
                <a:srgbClr val="00664D"/>
              </a:buClr>
              <a:buSzPct val="100000"/>
              <a:buFont typeface="Wingdings" charset="0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</a:rPr>
              <a:t>Dinâmica: a memória é o limite!</a:t>
            </a:r>
          </a:p>
          <a:p>
            <a:pPr marL="457200" lvl="1" indent="0" defTabSz="449263">
              <a:lnSpc>
                <a:spcPct val="93000"/>
              </a:lnSpc>
              <a:spcBef>
                <a:spcPts val="750"/>
              </a:spcBef>
              <a:buClr>
                <a:srgbClr val="00664D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pt-BR" dirty="0">
                <a:solidFill>
                  <a:srgbClr val="000000"/>
                </a:solidFill>
              </a:rPr>
            </a:br>
            <a:endParaRPr lang="pt-BR" dirty="0">
              <a:solidFill>
                <a:srgbClr val="00000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 Dinâmica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79280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 como criamos essa estrutura sem limite?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06388" y="3140968"/>
            <a:ext cx="793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Através da modelagem/implementação de estruturas capazes de se conectarem umas as outras e de uma estrutura que possa gerenciar suas operações.</a:t>
            </a:r>
          </a:p>
        </p:txBody>
      </p:sp>
    </p:spTree>
    <p:extLst>
      <p:ext uri="{BB962C8B-B14F-4D97-AF65-F5344CB8AC3E}">
        <p14:creationId xmlns:p14="http://schemas.microsoft.com/office/powerpoint/2010/main" val="104895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 Dinâmica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Constituída através da conexão de diversos “nós” conectados uns aos outros</a:t>
            </a:r>
          </a:p>
          <a:p>
            <a:r>
              <a:rPr lang="pt-BR" dirty="0"/>
              <a:t>Um nó é constituído dois atributos:</a:t>
            </a:r>
            <a:br>
              <a:rPr lang="pt-BR" dirty="0"/>
            </a:br>
            <a:r>
              <a:rPr lang="pt-BR" dirty="0"/>
              <a:t>- o dado contido no nó</a:t>
            </a:r>
            <a:br>
              <a:rPr lang="pt-BR" dirty="0"/>
            </a:br>
            <a:r>
              <a:rPr lang="pt-BR" dirty="0"/>
              <a:t>- o próximo nó que será conectado a ele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52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 Dinâmica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 UML: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5713636" cy="30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3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 Dinâmica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 como os nós ligam-se uns nos outros?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8760" y="3284984"/>
            <a:ext cx="6762750" cy="1571625"/>
            <a:chOff x="1043608" y="3428999"/>
            <a:chExt cx="6762750" cy="15716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3428999"/>
              <a:ext cx="6762750" cy="15716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20272" y="4029869"/>
              <a:ext cx="6767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18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TAD </a:t>
            </a:r>
            <a:r>
              <a:rPr lang="en-US" dirty="0" err="1"/>
              <a:t>Pilha</a:t>
            </a:r>
            <a:r>
              <a:rPr lang="en-US" dirty="0"/>
              <a:t> (</a:t>
            </a:r>
            <a:r>
              <a:rPr lang="en-US" dirty="0" err="1"/>
              <a:t>Classe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8229600" cy="4227512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public class No 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</a:t>
            </a:r>
            <a:r>
              <a:rPr lang="en-US" sz="2400" dirty="0" err="1"/>
              <a:t>int</a:t>
            </a:r>
            <a:r>
              <a:rPr lang="en-US" sz="2400" dirty="0"/>
              <a:t> dado;    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No next;     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No(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dd</a:t>
            </a:r>
            <a:r>
              <a:rPr lang="en-US" sz="2400" dirty="0"/>
              <a:t>) {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    dado = </a:t>
            </a:r>
            <a:r>
              <a:rPr lang="en-US" sz="2400" dirty="0" err="1"/>
              <a:t>dd</a:t>
            </a:r>
            <a:r>
              <a:rPr lang="en-US" sz="2400" dirty="0"/>
              <a:t>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    next = null;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}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void </a:t>
            </a:r>
            <a:r>
              <a:rPr lang="en-US" sz="2400" dirty="0" err="1"/>
              <a:t>displayNo</a:t>
            </a:r>
            <a:r>
              <a:rPr lang="en-US" sz="2400" dirty="0"/>
              <a:t>() {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System.out.println</a:t>
            </a:r>
            <a:r>
              <a:rPr lang="en-US" sz="2400" dirty="0"/>
              <a:t>(dado);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}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}</a:t>
            </a:r>
            <a:endParaRPr lang="en-US" sz="2400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4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TAD </a:t>
            </a:r>
            <a:r>
              <a:rPr lang="en-US" dirty="0" err="1"/>
              <a:t>Pilha</a:t>
            </a:r>
            <a:r>
              <a:rPr lang="en-US" dirty="0"/>
              <a:t> (</a:t>
            </a:r>
            <a:r>
              <a:rPr lang="en-US" dirty="0" err="1"/>
              <a:t>Classe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8229600" cy="4227512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PilhaDin</a:t>
            </a:r>
            <a:r>
              <a:rPr lang="en-US" sz="2400" dirty="0"/>
              <a:t> 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private No </a:t>
            </a:r>
            <a:r>
              <a:rPr lang="en-US" sz="2400" dirty="0" err="1"/>
              <a:t>topo</a:t>
            </a:r>
            <a:r>
              <a:rPr lang="en-US" sz="2400" dirty="0"/>
              <a:t>;   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</a:t>
            </a:r>
            <a:r>
              <a:rPr lang="en-US" sz="2400" dirty="0" err="1"/>
              <a:t>PilhaDin</a:t>
            </a:r>
            <a:r>
              <a:rPr lang="en-US" sz="2400" dirty="0"/>
              <a:t>() 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topo</a:t>
            </a:r>
            <a:r>
              <a:rPr lang="en-US" sz="2400" dirty="0"/>
              <a:t> = null;      //</a:t>
            </a:r>
            <a:r>
              <a:rPr lang="en-US" sz="2400" dirty="0" err="1"/>
              <a:t>Pilha</a:t>
            </a:r>
            <a:r>
              <a:rPr lang="en-US" sz="2400" dirty="0"/>
              <a:t> </a:t>
            </a:r>
            <a:r>
              <a:rPr lang="en-US" sz="2400" dirty="0" err="1"/>
              <a:t>vazia</a:t>
            </a: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}  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isEmpty</a:t>
            </a:r>
            <a:r>
              <a:rPr lang="en-US" sz="2400" dirty="0"/>
              <a:t>() 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			// true se 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vazia</a:t>
            </a: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    return (</a:t>
            </a:r>
            <a:r>
              <a:rPr lang="en-US" sz="2400" dirty="0" err="1"/>
              <a:t>topo</a:t>
            </a:r>
            <a:r>
              <a:rPr lang="en-US" sz="2400" dirty="0"/>
              <a:t> == null);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5395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426</Words>
  <Application>Microsoft Office PowerPoint</Application>
  <PresentationFormat>Apresentação na tela (4:3)</PresentationFormat>
  <Paragraphs>99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Pilha dinâmica</vt:lpstr>
      <vt:lpstr>Pilha Dinâmica   Prof. Msc. Marvin Ferreira mfsilva@anhembi.br</vt:lpstr>
      <vt:lpstr>Pilha Estática x Pilha Dinâmica</vt:lpstr>
      <vt:lpstr>Pilha Dinâmica </vt:lpstr>
      <vt:lpstr>Pilha Dinâmica</vt:lpstr>
      <vt:lpstr>Pilha Dinâmica</vt:lpstr>
      <vt:lpstr>Pilha Dinâmica</vt:lpstr>
      <vt:lpstr>TAD Pilha (Classe)</vt:lpstr>
      <vt:lpstr>TAD Pilha (Classe)</vt:lpstr>
      <vt:lpstr>TAD Pilha (Classe)</vt:lpstr>
      <vt:lpstr>TAD Pilha (Classe)</vt:lpstr>
      <vt:lpstr>TAD Pilha (Classe)</vt:lpstr>
      <vt:lpstr>Teste de execução</vt:lpstr>
      <vt:lpstr>Dúvidas</vt:lpstr>
      <vt:lpstr>Exercícios</vt:lpstr>
      <vt:lpstr>Exercícios</vt:lpstr>
    </vt:vector>
  </TitlesOfParts>
  <Company>Universidade Anhembi Morumbi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Marvin Ferreira</cp:lastModifiedBy>
  <cp:revision>76</cp:revision>
  <dcterms:created xsi:type="dcterms:W3CDTF">2011-08-25T12:55:49Z</dcterms:created>
  <dcterms:modified xsi:type="dcterms:W3CDTF">2017-03-13T23:54:35Z</dcterms:modified>
</cp:coreProperties>
</file>